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vml" ContentType="application/vnd.openxmlformats-officedocument.vmlDrawi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embeddings/oleObject1.bin" ContentType="application/vnd.openxmlformats-officedocument.oleObject"/>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ppt/notesSlides/notesSlide306.xml" ContentType="application/vnd.openxmlformats-officedocument.presentationml.notesSlide+xml"/>
  <Override PartName="/ppt/notesSlides/notesSlide307.xml" ContentType="application/vnd.openxmlformats-officedocument.presentationml.notesSlide+xml"/>
  <Override PartName="/ppt/notesSlides/notesSlide308.xml" ContentType="application/vnd.openxmlformats-officedocument.presentationml.notesSlide+xml"/>
  <Override PartName="/ppt/notesSlides/notesSlide309.xml" ContentType="application/vnd.openxmlformats-officedocument.presentationml.notesSlide+xml"/>
  <Override PartName="/ppt/notesSlides/notesSlide310.xml" ContentType="application/vnd.openxmlformats-officedocument.presentationml.notesSlide+xml"/>
  <Override PartName="/ppt/notesSlides/notesSlide311.xml" ContentType="application/vnd.openxmlformats-officedocument.presentationml.notesSlide+xml"/>
  <Override PartName="/ppt/notesSlides/notesSlide312.xml" ContentType="application/vnd.openxmlformats-officedocument.presentationml.notesSlide+xml"/>
  <Override PartName="/ppt/notesSlides/notesSlide313.xml" ContentType="application/vnd.openxmlformats-officedocument.presentationml.notesSlide+xml"/>
  <Override PartName="/ppt/notesSlides/notesSlide314.xml" ContentType="application/vnd.openxmlformats-officedocument.presentationml.notesSlide+xml"/>
  <Override PartName="/ppt/notesSlides/notesSlide315.xml" ContentType="application/vnd.openxmlformats-officedocument.presentationml.notesSlide+xml"/>
  <Override PartName="/ppt/notesSlides/notesSlide316.xml" ContentType="application/vnd.openxmlformats-officedocument.presentationml.notesSlide+xml"/>
  <Override PartName="/ppt/notesSlides/notesSlide317.xml" ContentType="application/vnd.openxmlformats-officedocument.presentationml.notesSlide+xml"/>
  <Override PartName="/ppt/notesSlides/notesSlide318.xml" ContentType="application/vnd.openxmlformats-officedocument.presentationml.notesSlide+xml"/>
  <Override PartName="/ppt/notesSlides/notesSlide319.xml" ContentType="application/vnd.openxmlformats-officedocument.presentationml.notesSlide+xml"/>
  <Override PartName="/ppt/notesSlides/notesSlide320.xml" ContentType="application/vnd.openxmlformats-officedocument.presentationml.notesSlide+xml"/>
  <Override PartName="/ppt/notesSlides/notesSlide321.xml" ContentType="application/vnd.openxmlformats-officedocument.presentationml.notesSlide+xml"/>
  <Override PartName="/ppt/notesSlides/notesSlide322.xml" ContentType="application/vnd.openxmlformats-officedocument.presentationml.notesSlide+xml"/>
  <Override PartName="/ppt/notesSlides/notesSlide323.xml" ContentType="application/vnd.openxmlformats-officedocument.presentationml.notesSlide+xml"/>
  <Override PartName="/ppt/notesSlides/notesSlide324.xml" ContentType="application/vnd.openxmlformats-officedocument.presentationml.notesSlide+xml"/>
  <Override PartName="/ppt/notesSlides/notesSlide325.xml" ContentType="application/vnd.openxmlformats-officedocument.presentationml.notesSlide+xml"/>
  <Override PartName="/ppt/notesSlides/notesSlide326.xml" ContentType="application/vnd.openxmlformats-officedocument.presentationml.notesSlide+xml"/>
  <Override PartName="/ppt/notesSlides/notesSlide327.xml" ContentType="application/vnd.openxmlformats-officedocument.presentationml.notesSlide+xml"/>
  <Override PartName="/ppt/notesSlides/notesSlide328.xml" ContentType="application/vnd.openxmlformats-officedocument.presentationml.notesSlide+xml"/>
  <Override PartName="/ppt/notesSlides/notesSlide329.xml" ContentType="application/vnd.openxmlformats-officedocument.presentationml.notesSlide+xml"/>
  <Override PartName="/ppt/notesSlides/notesSlide330.xml" ContentType="application/vnd.openxmlformats-officedocument.presentationml.notesSlide+xml"/>
  <Override PartName="/ppt/notesSlides/notesSlide331.xml" ContentType="application/vnd.openxmlformats-officedocument.presentationml.notesSlide+xml"/>
  <Override PartName="/ppt/notesSlides/notesSlide332.xml" ContentType="application/vnd.openxmlformats-officedocument.presentationml.notesSlide+xml"/>
  <Override PartName="/ppt/notesSlides/notesSlide333.xml" ContentType="application/vnd.openxmlformats-officedocument.presentationml.notesSlide+xml"/>
  <Override PartName="/ppt/notesSlides/notesSlide334.xml" ContentType="application/vnd.openxmlformats-officedocument.presentationml.notesSlide+xml"/>
  <Override PartName="/ppt/notesSlides/notesSlide335.xml" ContentType="application/vnd.openxmlformats-officedocument.presentationml.notesSlide+xml"/>
  <Override PartName="/ppt/notesSlides/notesSlide336.xml" ContentType="application/vnd.openxmlformats-officedocument.presentationml.notesSlide+xml"/>
  <Override PartName="/ppt/notesSlides/notesSlide337.xml" ContentType="application/vnd.openxmlformats-officedocument.presentationml.notesSlide+xml"/>
  <Override PartName="/ppt/notesSlides/notesSlide338.xml" ContentType="application/vnd.openxmlformats-officedocument.presentationml.notesSlide+xml"/>
  <Override PartName="/ppt/notesSlides/notesSlide339.xml" ContentType="application/vnd.openxmlformats-officedocument.presentationml.notesSlide+xml"/>
  <Override PartName="/ppt/notesSlides/notesSlide340.xml" ContentType="application/vnd.openxmlformats-officedocument.presentationml.notesSlide+xml"/>
  <Override PartName="/ppt/notesSlides/notesSlide341.xml" ContentType="application/vnd.openxmlformats-officedocument.presentationml.notesSlide+xml"/>
  <Override PartName="/ppt/notesSlides/notesSlide342.xml" ContentType="application/vnd.openxmlformats-officedocument.presentationml.notesSlide+xml"/>
  <Override PartName="/ppt/notesSlides/notesSlide343.xml" ContentType="application/vnd.openxmlformats-officedocument.presentationml.notesSlide+xml"/>
  <Override PartName="/ppt/notesSlides/notesSlide344.xml" ContentType="application/vnd.openxmlformats-officedocument.presentationml.notesSlide+xml"/>
  <Override PartName="/ppt/notesSlides/notesSlide345.xml" ContentType="application/vnd.openxmlformats-officedocument.presentationml.notesSlide+xml"/>
  <Override PartName="/ppt/notesSlides/notesSlide346.xml" ContentType="application/vnd.openxmlformats-officedocument.presentationml.notesSlide+xml"/>
  <Override PartName="/ppt/notesSlides/notesSlide347.xml" ContentType="application/vnd.openxmlformats-officedocument.presentationml.notesSlide+xml"/>
  <Override PartName="/ppt/notesSlides/notesSlide348.xml" ContentType="application/vnd.openxmlformats-officedocument.presentationml.notesSlide+xml"/>
  <Override PartName="/ppt/notesSlides/notesSlide349.xml" ContentType="application/vnd.openxmlformats-officedocument.presentationml.notesSlide+xml"/>
  <Override PartName="/ppt/notesSlides/notesSlide350.xml" ContentType="application/vnd.openxmlformats-officedocument.presentationml.notesSlide+xml"/>
  <Override PartName="/ppt/notesSlides/notesSlide351.xml" ContentType="application/vnd.openxmlformats-officedocument.presentationml.notesSlide+xml"/>
  <Override PartName="/ppt/notesSlides/notesSlide352.xml" ContentType="application/vnd.openxmlformats-officedocument.presentationml.notesSlide+xml"/>
  <Override PartName="/ppt/notesSlides/notesSlide353.xml" ContentType="application/vnd.openxmlformats-officedocument.presentationml.notesSlide+xml"/>
  <Override PartName="/ppt/notesSlides/notesSlide354.xml" ContentType="application/vnd.openxmlformats-officedocument.presentationml.notesSlide+xml"/>
  <Override PartName="/ppt/notesSlides/notesSlide355.xml" ContentType="application/vnd.openxmlformats-officedocument.presentationml.notesSlide+xml"/>
  <Override PartName="/ppt/notesSlides/notesSlide356.xml" ContentType="application/vnd.openxmlformats-officedocument.presentationml.notesSlide+xml"/>
  <Override PartName="/ppt/notesSlides/notesSlide357.xml" ContentType="application/vnd.openxmlformats-officedocument.presentationml.notesSlide+xml"/>
  <Override PartName="/ppt/notesSlides/notesSlide358.xml" ContentType="application/vnd.openxmlformats-officedocument.presentationml.notesSlide+xml"/>
  <Override PartName="/ppt/notesSlides/notesSlide359.xml" ContentType="application/vnd.openxmlformats-officedocument.presentationml.notesSlide+xml"/>
  <Override PartName="/ppt/notesSlides/notesSlide360.xml" ContentType="application/vnd.openxmlformats-officedocument.presentationml.notesSlide+xml"/>
  <Override PartName="/ppt/notesSlides/notesSlide361.xml" ContentType="application/vnd.openxmlformats-officedocument.presentationml.notesSlide+xml"/>
  <Override PartName="/ppt/notesSlides/notesSlide362.xml" ContentType="application/vnd.openxmlformats-officedocument.presentationml.notesSlide+xml"/>
  <Override PartName="/ppt/notesSlides/notesSlide363.xml" ContentType="application/vnd.openxmlformats-officedocument.presentationml.notesSlide+xml"/>
  <Override PartName="/ppt/notesSlides/notesSlide364.xml" ContentType="application/vnd.openxmlformats-officedocument.presentationml.notesSlide+xml"/>
  <Override PartName="/ppt/notesSlides/notesSlide365.xml" ContentType="application/vnd.openxmlformats-officedocument.presentationml.notesSlide+xml"/>
  <Override PartName="/ppt/notesSlides/notesSlide366.xml" ContentType="application/vnd.openxmlformats-officedocument.presentationml.notesSlide+xml"/>
  <Override PartName="/ppt/notesSlides/notesSlide367.xml" ContentType="application/vnd.openxmlformats-officedocument.presentationml.notesSlide+xml"/>
  <Override PartName="/ppt/notesSlides/notesSlide368.xml" ContentType="application/vnd.openxmlformats-officedocument.presentationml.notesSlide+xml"/>
  <Override PartName="/ppt/notesSlides/notesSlide369.xml" ContentType="application/vnd.openxmlformats-officedocument.presentationml.notesSlide+xml"/>
  <Override PartName="/ppt/notesSlides/notesSlide370.xml" ContentType="application/vnd.openxmlformats-officedocument.presentationml.notesSlide+xml"/>
  <Override PartName="/ppt/notesSlides/notesSlide371.xml" ContentType="application/vnd.openxmlformats-officedocument.presentationml.notesSlide+xml"/>
  <Override PartName="/ppt/notesSlides/notesSlide372.xml" ContentType="application/vnd.openxmlformats-officedocument.presentationml.notesSlide+xml"/>
  <Override PartName="/ppt/notesSlides/notesSlide373.xml" ContentType="application/vnd.openxmlformats-officedocument.presentationml.notesSlide+xml"/>
  <Override PartName="/ppt/notesSlides/notesSlide374.xml" ContentType="application/vnd.openxmlformats-officedocument.presentationml.notesSlide+xml"/>
  <Override PartName="/ppt/notesSlides/notesSlide375.xml" ContentType="application/vnd.openxmlformats-officedocument.presentationml.notesSlide+xml"/>
  <Override PartName="/ppt/notesSlides/notesSlide376.xml" ContentType="application/vnd.openxmlformats-officedocument.presentationml.notesSlide+xml"/>
  <Override PartName="/ppt/notesSlides/notesSlide377.xml" ContentType="application/vnd.openxmlformats-officedocument.presentationml.notesSlide+xml"/>
  <Override PartName="/ppt/notesSlides/notesSlide378.xml" ContentType="application/vnd.openxmlformats-officedocument.presentationml.notesSlide+xml"/>
  <Override PartName="/ppt/notesSlides/notesSlide379.xml" ContentType="application/vnd.openxmlformats-officedocument.presentationml.notesSlide+xml"/>
  <Override PartName="/ppt/notesSlides/notesSlide380.xml" ContentType="application/vnd.openxmlformats-officedocument.presentationml.notesSlide+xml"/>
  <Override PartName="/ppt/notesSlides/notesSlide381.xml" ContentType="application/vnd.openxmlformats-officedocument.presentationml.notesSlide+xml"/>
  <Override PartName="/ppt/notesSlides/notesSlide382.xml" ContentType="application/vnd.openxmlformats-officedocument.presentationml.notesSlide+xml"/>
  <Override PartName="/ppt/notesSlides/notesSlide383.xml" ContentType="application/vnd.openxmlformats-officedocument.presentationml.notesSlide+xml"/>
  <Override PartName="/ppt/notesSlides/notesSlide384.xml" ContentType="application/vnd.openxmlformats-officedocument.presentationml.notesSlide+xml"/>
  <Override PartName="/ppt/notesSlides/notesSlide385.xml" ContentType="application/vnd.openxmlformats-officedocument.presentationml.notesSlide+xml"/>
  <Override PartName="/ppt/notesSlides/notesSlide386.xml" ContentType="application/vnd.openxmlformats-officedocument.presentationml.notesSlide+xml"/>
  <Override PartName="/ppt/notesSlides/notesSlide387.xml" ContentType="application/vnd.openxmlformats-officedocument.presentationml.notesSlide+xml"/>
  <Override PartName="/ppt/notesSlides/notesSlide388.xml" ContentType="application/vnd.openxmlformats-officedocument.presentationml.notesSlide+xml"/>
  <Override PartName="/ppt/notesSlides/notesSlide389.xml" ContentType="application/vnd.openxmlformats-officedocument.presentationml.notesSlide+xml"/>
  <Override PartName="/ppt/notesSlides/notesSlide390.xml" ContentType="application/vnd.openxmlformats-officedocument.presentationml.notesSlide+xml"/>
  <Override PartName="/ppt/notesSlides/notesSlide391.xml" ContentType="application/vnd.openxmlformats-officedocument.presentationml.notesSlide+xml"/>
  <Override PartName="/ppt/notesSlides/notesSlide392.xml" ContentType="application/vnd.openxmlformats-officedocument.presentationml.notesSlide+xml"/>
  <Override PartName="/ppt/notesSlides/notesSlide393.xml" ContentType="application/vnd.openxmlformats-officedocument.presentationml.notesSlide+xml"/>
  <Override PartName="/ppt/notesSlides/notesSlide394.xml" ContentType="application/vnd.openxmlformats-officedocument.presentationml.notesSlide+xml"/>
  <Override PartName="/ppt/notesSlides/notesSlide395.xml" ContentType="application/vnd.openxmlformats-officedocument.presentationml.notesSlide+xml"/>
  <Override PartName="/ppt/notesSlides/notesSlide396.xml" ContentType="application/vnd.openxmlformats-officedocument.presentationml.notesSlide+xml"/>
  <Override PartName="/ppt/notesSlides/notesSlide397.xml" ContentType="application/vnd.openxmlformats-officedocument.presentationml.notesSlide+xml"/>
  <Override PartName="/ppt/notesSlides/notesSlide398.xml" ContentType="application/vnd.openxmlformats-officedocument.presentationml.notesSlide+xml"/>
  <Override PartName="/ppt/notesSlides/notesSlide39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01"/>
  </p:notesMasterIdLst>
  <p:sldIdLst>
    <p:sldId id="423" r:id="rId2"/>
    <p:sldId id="260" r:id="rId3"/>
    <p:sldId id="587" r:id="rId4"/>
    <p:sldId id="424" r:id="rId5"/>
    <p:sldId id="596" r:id="rId6"/>
    <p:sldId id="597" r:id="rId7"/>
    <p:sldId id="970" r:id="rId8"/>
    <p:sldId id="425" r:id="rId9"/>
    <p:sldId id="584" r:id="rId10"/>
    <p:sldId id="585" r:id="rId11"/>
    <p:sldId id="426" r:id="rId12"/>
    <p:sldId id="708" r:id="rId13"/>
    <p:sldId id="709" r:id="rId14"/>
    <p:sldId id="710" r:id="rId15"/>
    <p:sldId id="711" r:id="rId16"/>
    <p:sldId id="712" r:id="rId17"/>
    <p:sldId id="713" r:id="rId18"/>
    <p:sldId id="714" r:id="rId19"/>
    <p:sldId id="715" r:id="rId20"/>
    <p:sldId id="716" r:id="rId21"/>
    <p:sldId id="717" r:id="rId22"/>
    <p:sldId id="718" r:id="rId23"/>
    <p:sldId id="719" r:id="rId24"/>
    <p:sldId id="720" r:id="rId25"/>
    <p:sldId id="721" r:id="rId26"/>
    <p:sldId id="722" r:id="rId27"/>
    <p:sldId id="723" r:id="rId28"/>
    <p:sldId id="724" r:id="rId29"/>
    <p:sldId id="725" r:id="rId30"/>
    <p:sldId id="726" r:id="rId31"/>
    <p:sldId id="727" r:id="rId32"/>
    <p:sldId id="728" r:id="rId33"/>
    <p:sldId id="729" r:id="rId34"/>
    <p:sldId id="730" r:id="rId35"/>
    <p:sldId id="731" r:id="rId36"/>
    <p:sldId id="515" r:id="rId37"/>
    <p:sldId id="591" r:id="rId38"/>
    <p:sldId id="732" r:id="rId39"/>
    <p:sldId id="517" r:id="rId40"/>
    <p:sldId id="972" r:id="rId41"/>
    <p:sldId id="518" r:id="rId42"/>
    <p:sldId id="983" r:id="rId43"/>
    <p:sldId id="985" r:id="rId44"/>
    <p:sldId id="469" r:id="rId45"/>
    <p:sldId id="472" r:id="rId46"/>
    <p:sldId id="603" r:id="rId47"/>
    <p:sldId id="604" r:id="rId48"/>
    <p:sldId id="605" r:id="rId49"/>
    <p:sldId id="615" r:id="rId50"/>
    <p:sldId id="686" r:id="rId51"/>
    <p:sldId id="644" r:id="rId52"/>
    <p:sldId id="477" r:id="rId53"/>
    <p:sldId id="500" r:id="rId54"/>
    <p:sldId id="478" r:id="rId55"/>
    <p:sldId id="479" r:id="rId56"/>
    <p:sldId id="480" r:id="rId57"/>
    <p:sldId id="733" r:id="rId58"/>
    <p:sldId id="734" r:id="rId59"/>
    <p:sldId id="735" r:id="rId60"/>
    <p:sldId id="736" r:id="rId61"/>
    <p:sldId id="737" r:id="rId62"/>
    <p:sldId id="588" r:id="rId63"/>
    <p:sldId id="589" r:id="rId64"/>
    <p:sldId id="738" r:id="rId65"/>
    <p:sldId id="739" r:id="rId66"/>
    <p:sldId id="482" r:id="rId67"/>
    <p:sldId id="606" r:id="rId68"/>
    <p:sldId id="616" r:id="rId69"/>
    <p:sldId id="617" r:id="rId70"/>
    <p:sldId id="667" r:id="rId71"/>
    <p:sldId id="699" r:id="rId72"/>
    <p:sldId id="700" r:id="rId73"/>
    <p:sldId id="701" r:id="rId74"/>
    <p:sldId id="702" r:id="rId75"/>
    <p:sldId id="674" r:id="rId76"/>
    <p:sldId id="677" r:id="rId77"/>
    <p:sldId id="740" r:id="rId78"/>
    <p:sldId id="741" r:id="rId79"/>
    <p:sldId id="742" r:id="rId80"/>
    <p:sldId id="743" r:id="rId81"/>
    <p:sldId id="744" r:id="rId82"/>
    <p:sldId id="745" r:id="rId83"/>
    <p:sldId id="746" r:id="rId84"/>
    <p:sldId id="747" r:id="rId85"/>
    <p:sldId id="748" r:id="rId86"/>
    <p:sldId id="749" r:id="rId87"/>
    <p:sldId id="750" r:id="rId88"/>
    <p:sldId id="751" r:id="rId89"/>
    <p:sldId id="752" r:id="rId90"/>
    <p:sldId id="753" r:id="rId91"/>
    <p:sldId id="754" r:id="rId92"/>
    <p:sldId id="755" r:id="rId93"/>
    <p:sldId id="756" r:id="rId94"/>
    <p:sldId id="757" r:id="rId95"/>
    <p:sldId id="758" r:id="rId96"/>
    <p:sldId id="759" r:id="rId97"/>
    <p:sldId id="760" r:id="rId98"/>
    <p:sldId id="761" r:id="rId99"/>
    <p:sldId id="762" r:id="rId100"/>
    <p:sldId id="763" r:id="rId101"/>
    <p:sldId id="764" r:id="rId102"/>
    <p:sldId id="765" r:id="rId103"/>
    <p:sldId id="766" r:id="rId104"/>
    <p:sldId id="767" r:id="rId105"/>
    <p:sldId id="768" r:id="rId106"/>
    <p:sldId id="465" r:id="rId107"/>
    <p:sldId id="466" r:id="rId108"/>
    <p:sldId id="467" r:id="rId109"/>
    <p:sldId id="598" r:id="rId110"/>
    <p:sldId id="599" r:id="rId111"/>
    <p:sldId id="600" r:id="rId112"/>
    <p:sldId id="601" r:id="rId113"/>
    <p:sldId id="602" r:id="rId114"/>
    <p:sldId id="522" r:id="rId115"/>
    <p:sldId id="523" r:id="rId116"/>
    <p:sldId id="524" r:id="rId117"/>
    <p:sldId id="623" r:id="rId118"/>
    <p:sldId id="526" r:id="rId119"/>
    <p:sldId id="528" r:id="rId120"/>
    <p:sldId id="532" r:id="rId121"/>
    <p:sldId id="618" r:id="rId122"/>
    <p:sldId id="619" r:id="rId123"/>
    <p:sldId id="620" r:id="rId124"/>
    <p:sldId id="622" r:id="rId125"/>
    <p:sldId id="769" r:id="rId126"/>
    <p:sldId id="770" r:id="rId127"/>
    <p:sldId id="771" r:id="rId128"/>
    <p:sldId id="772" r:id="rId129"/>
    <p:sldId id="773" r:id="rId130"/>
    <p:sldId id="774" r:id="rId131"/>
    <p:sldId id="775" r:id="rId132"/>
    <p:sldId id="776" r:id="rId133"/>
    <p:sldId id="777" r:id="rId134"/>
    <p:sldId id="778" r:id="rId135"/>
    <p:sldId id="533" r:id="rId136"/>
    <p:sldId id="534" r:id="rId137"/>
    <p:sldId id="535" r:id="rId138"/>
    <p:sldId id="779" r:id="rId139"/>
    <p:sldId id="780" r:id="rId140"/>
    <p:sldId id="781" r:id="rId141"/>
    <p:sldId id="782" r:id="rId142"/>
    <p:sldId id="984" r:id="rId143"/>
    <p:sldId id="980" r:id="rId144"/>
    <p:sldId id="491" r:id="rId145"/>
    <p:sldId id="687" r:id="rId146"/>
    <p:sldId id="492" r:id="rId147"/>
    <p:sldId id="624" r:id="rId148"/>
    <p:sldId id="502" r:id="rId149"/>
    <p:sldId id="504" r:id="rId150"/>
    <p:sldId id="511" r:id="rId151"/>
    <p:sldId id="607" r:id="rId152"/>
    <p:sldId id="608" r:id="rId153"/>
    <p:sldId id="609" r:id="rId154"/>
    <p:sldId id="610" r:id="rId155"/>
    <p:sldId id="611" r:id="rId156"/>
    <p:sldId id="612" r:id="rId157"/>
    <p:sldId id="971" r:id="rId158"/>
    <p:sldId id="676" r:id="rId159"/>
    <p:sldId id="783" r:id="rId160"/>
    <p:sldId id="784" r:id="rId161"/>
    <p:sldId id="688" r:id="rId162"/>
    <p:sldId id="689" r:id="rId163"/>
    <p:sldId id="690" r:id="rId164"/>
    <p:sldId id="691" r:id="rId165"/>
    <p:sldId id="704" r:id="rId166"/>
    <p:sldId id="705" r:id="rId167"/>
    <p:sldId id="706" r:id="rId168"/>
    <p:sldId id="470" r:id="rId169"/>
    <p:sldId id="538" r:id="rId170"/>
    <p:sldId id="679" r:id="rId171"/>
    <p:sldId id="680" r:id="rId172"/>
    <p:sldId id="682" r:id="rId173"/>
    <p:sldId id="683" r:id="rId174"/>
    <p:sldId id="681" r:id="rId175"/>
    <p:sldId id="684" r:id="rId176"/>
    <p:sldId id="635" r:id="rId177"/>
    <p:sldId id="636" r:id="rId178"/>
    <p:sldId id="646" r:id="rId179"/>
    <p:sldId id="648" r:id="rId180"/>
    <p:sldId id="540" r:id="rId181"/>
    <p:sldId id="653" r:id="rId182"/>
    <p:sldId id="785" r:id="rId183"/>
    <p:sldId id="786" r:id="rId184"/>
    <p:sldId id="787" r:id="rId185"/>
    <p:sldId id="973" r:id="rId186"/>
    <p:sldId id="974" r:id="rId187"/>
    <p:sldId id="976" r:id="rId188"/>
    <p:sldId id="975" r:id="rId189"/>
    <p:sldId id="977" r:id="rId190"/>
    <p:sldId id="978" r:id="rId191"/>
    <p:sldId id="979" r:id="rId192"/>
    <p:sldId id="685" r:id="rId193"/>
    <p:sldId id="788" r:id="rId194"/>
    <p:sldId id="789" r:id="rId195"/>
    <p:sldId id="790" r:id="rId196"/>
    <p:sldId id="625" r:id="rId197"/>
    <p:sldId id="981" r:id="rId198"/>
    <p:sldId id="982" r:id="rId199"/>
    <p:sldId id="613" r:id="rId200"/>
    <p:sldId id="614" r:id="rId201"/>
    <p:sldId id="561" r:id="rId202"/>
    <p:sldId id="562" r:id="rId203"/>
    <p:sldId id="563" r:id="rId204"/>
    <p:sldId id="565" r:id="rId205"/>
    <p:sldId id="566" r:id="rId206"/>
    <p:sldId id="570" r:id="rId207"/>
    <p:sldId id="571" r:id="rId208"/>
    <p:sldId id="665" r:id="rId209"/>
    <p:sldId id="666" r:id="rId210"/>
    <p:sldId id="572" r:id="rId211"/>
    <p:sldId id="630" r:id="rId212"/>
    <p:sldId id="632" r:id="rId213"/>
    <p:sldId id="633" r:id="rId214"/>
    <p:sldId id="628" r:id="rId215"/>
    <p:sldId id="629" r:id="rId216"/>
    <p:sldId id="639" r:id="rId217"/>
    <p:sldId id="642" r:id="rId218"/>
    <p:sldId id="641" r:id="rId219"/>
    <p:sldId id="791" r:id="rId220"/>
    <p:sldId id="792" r:id="rId221"/>
    <p:sldId id="793" r:id="rId222"/>
    <p:sldId id="794" r:id="rId223"/>
    <p:sldId id="795" r:id="rId224"/>
    <p:sldId id="796" r:id="rId225"/>
    <p:sldId id="797" r:id="rId226"/>
    <p:sldId id="798" r:id="rId227"/>
    <p:sldId id="799" r:id="rId228"/>
    <p:sldId id="800" r:id="rId229"/>
    <p:sldId id="801" r:id="rId230"/>
    <p:sldId id="643" r:id="rId231"/>
    <p:sldId id="579" r:id="rId232"/>
    <p:sldId id="595" r:id="rId233"/>
    <p:sldId id="627" r:id="rId234"/>
    <p:sldId id="626" r:id="rId235"/>
    <p:sldId id="802" r:id="rId236"/>
    <p:sldId id="803" r:id="rId237"/>
    <p:sldId id="986" r:id="rId238"/>
    <p:sldId id="987" r:id="rId239"/>
    <p:sldId id="988" r:id="rId240"/>
    <p:sldId id="582" r:id="rId241"/>
    <p:sldId id="586" r:id="rId242"/>
    <p:sldId id="581" r:id="rId243"/>
    <p:sldId id="361" r:id="rId244"/>
    <p:sldId id="462" r:id="rId245"/>
    <p:sldId id="363" r:id="rId246"/>
    <p:sldId id="634" r:id="rId247"/>
    <p:sldId id="804" r:id="rId248"/>
    <p:sldId id="805" r:id="rId249"/>
    <p:sldId id="806" r:id="rId250"/>
    <p:sldId id="807" r:id="rId251"/>
    <p:sldId id="808" r:id="rId252"/>
    <p:sldId id="809" r:id="rId253"/>
    <p:sldId id="810" r:id="rId254"/>
    <p:sldId id="811" r:id="rId255"/>
    <p:sldId id="812" r:id="rId256"/>
    <p:sldId id="813" r:id="rId257"/>
    <p:sldId id="814" r:id="rId258"/>
    <p:sldId id="815" r:id="rId259"/>
    <p:sldId id="816" r:id="rId260"/>
    <p:sldId id="817" r:id="rId261"/>
    <p:sldId id="818" r:id="rId262"/>
    <p:sldId id="819" r:id="rId263"/>
    <p:sldId id="820" r:id="rId264"/>
    <p:sldId id="821" r:id="rId265"/>
    <p:sldId id="822" r:id="rId266"/>
    <p:sldId id="823" r:id="rId267"/>
    <p:sldId id="824" r:id="rId268"/>
    <p:sldId id="825" r:id="rId269"/>
    <p:sldId id="826" r:id="rId270"/>
    <p:sldId id="827" r:id="rId271"/>
    <p:sldId id="828" r:id="rId272"/>
    <p:sldId id="829" r:id="rId273"/>
    <p:sldId id="830" r:id="rId274"/>
    <p:sldId id="831" r:id="rId275"/>
    <p:sldId id="832" r:id="rId276"/>
    <p:sldId id="833" r:id="rId277"/>
    <p:sldId id="834" r:id="rId278"/>
    <p:sldId id="835" r:id="rId279"/>
    <p:sldId id="836" r:id="rId280"/>
    <p:sldId id="837" r:id="rId281"/>
    <p:sldId id="838" r:id="rId282"/>
    <p:sldId id="839" r:id="rId283"/>
    <p:sldId id="840" r:id="rId284"/>
    <p:sldId id="841" r:id="rId285"/>
    <p:sldId id="842" r:id="rId286"/>
    <p:sldId id="843" r:id="rId287"/>
    <p:sldId id="844" r:id="rId288"/>
    <p:sldId id="845" r:id="rId289"/>
    <p:sldId id="846" r:id="rId290"/>
    <p:sldId id="847" r:id="rId291"/>
    <p:sldId id="848" r:id="rId292"/>
    <p:sldId id="849" r:id="rId293"/>
    <p:sldId id="850" r:id="rId294"/>
    <p:sldId id="851" r:id="rId295"/>
    <p:sldId id="852" r:id="rId296"/>
    <p:sldId id="853" r:id="rId297"/>
    <p:sldId id="854" r:id="rId298"/>
    <p:sldId id="855" r:id="rId299"/>
    <p:sldId id="856" r:id="rId300"/>
    <p:sldId id="857" r:id="rId301"/>
    <p:sldId id="858" r:id="rId302"/>
    <p:sldId id="859" r:id="rId303"/>
    <p:sldId id="860" r:id="rId304"/>
    <p:sldId id="861" r:id="rId305"/>
    <p:sldId id="862" r:id="rId306"/>
    <p:sldId id="864" r:id="rId307"/>
    <p:sldId id="865" r:id="rId308"/>
    <p:sldId id="866" r:id="rId309"/>
    <p:sldId id="867" r:id="rId310"/>
    <p:sldId id="868" r:id="rId311"/>
    <p:sldId id="869" r:id="rId312"/>
    <p:sldId id="870" r:id="rId313"/>
    <p:sldId id="871" r:id="rId314"/>
    <p:sldId id="872" r:id="rId315"/>
    <p:sldId id="873" r:id="rId316"/>
    <p:sldId id="874" r:id="rId317"/>
    <p:sldId id="875" r:id="rId318"/>
    <p:sldId id="876" r:id="rId319"/>
    <p:sldId id="877" r:id="rId320"/>
    <p:sldId id="878" r:id="rId321"/>
    <p:sldId id="879" r:id="rId322"/>
    <p:sldId id="880" r:id="rId323"/>
    <p:sldId id="888" r:id="rId324"/>
    <p:sldId id="889" r:id="rId325"/>
    <p:sldId id="890" r:id="rId326"/>
    <p:sldId id="891" r:id="rId327"/>
    <p:sldId id="892" r:id="rId328"/>
    <p:sldId id="893" r:id="rId329"/>
    <p:sldId id="894" r:id="rId330"/>
    <p:sldId id="895" r:id="rId331"/>
    <p:sldId id="896" r:id="rId332"/>
    <p:sldId id="897" r:id="rId333"/>
    <p:sldId id="898" r:id="rId334"/>
    <p:sldId id="899" r:id="rId335"/>
    <p:sldId id="900" r:id="rId336"/>
    <p:sldId id="901" r:id="rId337"/>
    <p:sldId id="902" r:id="rId338"/>
    <p:sldId id="903" r:id="rId339"/>
    <p:sldId id="904" r:id="rId340"/>
    <p:sldId id="905" r:id="rId341"/>
    <p:sldId id="906" r:id="rId342"/>
    <p:sldId id="907" r:id="rId343"/>
    <p:sldId id="908" r:id="rId344"/>
    <p:sldId id="909" r:id="rId345"/>
    <p:sldId id="910" r:id="rId346"/>
    <p:sldId id="911" r:id="rId347"/>
    <p:sldId id="912" r:id="rId348"/>
    <p:sldId id="913" r:id="rId349"/>
    <p:sldId id="914" r:id="rId350"/>
    <p:sldId id="915" r:id="rId351"/>
    <p:sldId id="916" r:id="rId352"/>
    <p:sldId id="917" r:id="rId353"/>
    <p:sldId id="918" r:id="rId354"/>
    <p:sldId id="919" r:id="rId355"/>
    <p:sldId id="920" r:id="rId356"/>
    <p:sldId id="921" r:id="rId357"/>
    <p:sldId id="922" r:id="rId358"/>
    <p:sldId id="923" r:id="rId359"/>
    <p:sldId id="924" r:id="rId360"/>
    <p:sldId id="925" r:id="rId361"/>
    <p:sldId id="926" r:id="rId362"/>
    <p:sldId id="927" r:id="rId363"/>
    <p:sldId id="928" r:id="rId364"/>
    <p:sldId id="929" r:id="rId365"/>
    <p:sldId id="930" r:id="rId366"/>
    <p:sldId id="931" r:id="rId367"/>
    <p:sldId id="932" r:id="rId368"/>
    <p:sldId id="933" r:id="rId369"/>
    <p:sldId id="934" r:id="rId370"/>
    <p:sldId id="935" r:id="rId371"/>
    <p:sldId id="936" r:id="rId372"/>
    <p:sldId id="937" r:id="rId373"/>
    <p:sldId id="938" r:id="rId374"/>
    <p:sldId id="939" r:id="rId375"/>
    <p:sldId id="940" r:id="rId376"/>
    <p:sldId id="941" r:id="rId377"/>
    <p:sldId id="942" r:id="rId378"/>
    <p:sldId id="943" r:id="rId379"/>
    <p:sldId id="944" r:id="rId380"/>
    <p:sldId id="945" r:id="rId381"/>
    <p:sldId id="946" r:id="rId382"/>
    <p:sldId id="947" r:id="rId383"/>
    <p:sldId id="949" r:id="rId384"/>
    <p:sldId id="951" r:id="rId385"/>
    <p:sldId id="952" r:id="rId386"/>
    <p:sldId id="953" r:id="rId387"/>
    <p:sldId id="955" r:id="rId388"/>
    <p:sldId id="956" r:id="rId389"/>
    <p:sldId id="957" r:id="rId390"/>
    <p:sldId id="958" r:id="rId391"/>
    <p:sldId id="959" r:id="rId392"/>
    <p:sldId id="960" r:id="rId393"/>
    <p:sldId id="961" r:id="rId394"/>
    <p:sldId id="962" r:id="rId395"/>
    <p:sldId id="963" r:id="rId396"/>
    <p:sldId id="964" r:id="rId397"/>
    <p:sldId id="966" r:id="rId398"/>
    <p:sldId id="967" r:id="rId399"/>
    <p:sldId id="969" r:id="rId40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1pPr>
    <a:lvl2pPr marL="4572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2pPr>
    <a:lvl3pPr marL="9144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3pPr>
    <a:lvl4pPr marL="13716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4pPr>
    <a:lvl5pPr marL="18288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2400"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sz="2400"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sz="2400"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sz="2400" kern="1200">
        <a:solidFill>
          <a:schemeClr val="tx1"/>
        </a:solidFill>
        <a:latin typeface="Arial" charset="0"/>
        <a:ea typeface="ヒラギノ角ゴ Pro W3" charset="0"/>
        <a:cs typeface="ヒラギノ角ゴ Pro W3"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FF00FF"/>
    <a:srgbClr val="960096"/>
    <a:srgbClr val="71852C"/>
    <a:srgbClr val="245292"/>
    <a:srgbClr val="7F1353"/>
    <a:srgbClr val="B4C12C"/>
    <a:srgbClr val="580035"/>
    <a:srgbClr val="FF8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20"/>
    <p:restoredTop sz="74697" autoAdjust="0"/>
  </p:normalViewPr>
  <p:slideViewPr>
    <p:cSldViewPr>
      <p:cViewPr varScale="1">
        <p:scale>
          <a:sx n="75" d="100"/>
          <a:sy n="75" d="100"/>
        </p:scale>
        <p:origin x="-2024"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114520"/>
    </p:cViewPr>
  </p:sorterViewPr>
  <p:notesViewPr>
    <p:cSldViewPr>
      <p:cViewPr>
        <p:scale>
          <a:sx n="81" d="100"/>
          <a:sy n="81" d="100"/>
        </p:scale>
        <p:origin x="-3296" y="6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230" Type="http://schemas.openxmlformats.org/officeDocument/2006/relationships/slide" Target="slides/slide229.xml"/><Relationship Id="rId231" Type="http://schemas.openxmlformats.org/officeDocument/2006/relationships/slide" Target="slides/slide230.xml"/><Relationship Id="rId232" Type="http://schemas.openxmlformats.org/officeDocument/2006/relationships/slide" Target="slides/slide231.xml"/><Relationship Id="rId233" Type="http://schemas.openxmlformats.org/officeDocument/2006/relationships/slide" Target="slides/slide232.xml"/><Relationship Id="rId234" Type="http://schemas.openxmlformats.org/officeDocument/2006/relationships/slide" Target="slides/slide233.xml"/><Relationship Id="rId235" Type="http://schemas.openxmlformats.org/officeDocument/2006/relationships/slide" Target="slides/slide234.xml"/><Relationship Id="rId236" Type="http://schemas.openxmlformats.org/officeDocument/2006/relationships/slide" Target="slides/slide235.xml"/><Relationship Id="rId237" Type="http://schemas.openxmlformats.org/officeDocument/2006/relationships/slide" Target="slides/slide236.xml"/><Relationship Id="rId238" Type="http://schemas.openxmlformats.org/officeDocument/2006/relationships/slide" Target="slides/slide237.xml"/><Relationship Id="rId239" Type="http://schemas.openxmlformats.org/officeDocument/2006/relationships/slide" Target="slides/slide23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240" Type="http://schemas.openxmlformats.org/officeDocument/2006/relationships/slide" Target="slides/slide239.xml"/><Relationship Id="rId241" Type="http://schemas.openxmlformats.org/officeDocument/2006/relationships/slide" Target="slides/slide240.xml"/><Relationship Id="rId242" Type="http://schemas.openxmlformats.org/officeDocument/2006/relationships/slide" Target="slides/slide241.xml"/><Relationship Id="rId243" Type="http://schemas.openxmlformats.org/officeDocument/2006/relationships/slide" Target="slides/slide242.xml"/><Relationship Id="rId244" Type="http://schemas.openxmlformats.org/officeDocument/2006/relationships/slide" Target="slides/slide243.xml"/><Relationship Id="rId245" Type="http://schemas.openxmlformats.org/officeDocument/2006/relationships/slide" Target="slides/slide244.xml"/><Relationship Id="rId246" Type="http://schemas.openxmlformats.org/officeDocument/2006/relationships/slide" Target="slides/slide245.xml"/><Relationship Id="rId247" Type="http://schemas.openxmlformats.org/officeDocument/2006/relationships/slide" Target="slides/slide246.xml"/><Relationship Id="rId248" Type="http://schemas.openxmlformats.org/officeDocument/2006/relationships/slide" Target="slides/slide247.xml"/><Relationship Id="rId249" Type="http://schemas.openxmlformats.org/officeDocument/2006/relationships/slide" Target="slides/slide248.xml"/><Relationship Id="rId300" Type="http://schemas.openxmlformats.org/officeDocument/2006/relationships/slide" Target="slides/slide299.xml"/><Relationship Id="rId301" Type="http://schemas.openxmlformats.org/officeDocument/2006/relationships/slide" Target="slides/slide300.xml"/><Relationship Id="rId302" Type="http://schemas.openxmlformats.org/officeDocument/2006/relationships/slide" Target="slides/slide301.xml"/><Relationship Id="rId303" Type="http://schemas.openxmlformats.org/officeDocument/2006/relationships/slide" Target="slides/slide302.xml"/><Relationship Id="rId304" Type="http://schemas.openxmlformats.org/officeDocument/2006/relationships/slide" Target="slides/slide303.xml"/><Relationship Id="rId305" Type="http://schemas.openxmlformats.org/officeDocument/2006/relationships/slide" Target="slides/slide304.xml"/><Relationship Id="rId306" Type="http://schemas.openxmlformats.org/officeDocument/2006/relationships/slide" Target="slides/slide305.xml"/><Relationship Id="rId307" Type="http://schemas.openxmlformats.org/officeDocument/2006/relationships/slide" Target="slides/slide306.xml"/><Relationship Id="rId308" Type="http://schemas.openxmlformats.org/officeDocument/2006/relationships/slide" Target="slides/slide307.xml"/><Relationship Id="rId309" Type="http://schemas.openxmlformats.org/officeDocument/2006/relationships/slide" Target="slides/slide30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90" Type="http://schemas.openxmlformats.org/officeDocument/2006/relationships/slide" Target="slides/slide189.xml"/><Relationship Id="rId191" Type="http://schemas.openxmlformats.org/officeDocument/2006/relationships/slide" Target="slides/slide190.xml"/><Relationship Id="rId192" Type="http://schemas.openxmlformats.org/officeDocument/2006/relationships/slide" Target="slides/slide191.xml"/><Relationship Id="rId193" Type="http://schemas.openxmlformats.org/officeDocument/2006/relationships/slide" Target="slides/slide192.xml"/><Relationship Id="rId194" Type="http://schemas.openxmlformats.org/officeDocument/2006/relationships/slide" Target="slides/slide193.xml"/><Relationship Id="rId195" Type="http://schemas.openxmlformats.org/officeDocument/2006/relationships/slide" Target="slides/slide194.xml"/><Relationship Id="rId196" Type="http://schemas.openxmlformats.org/officeDocument/2006/relationships/slide" Target="slides/slide195.xml"/><Relationship Id="rId197" Type="http://schemas.openxmlformats.org/officeDocument/2006/relationships/slide" Target="slides/slide196.xml"/><Relationship Id="rId198" Type="http://schemas.openxmlformats.org/officeDocument/2006/relationships/slide" Target="slides/slide197.xml"/><Relationship Id="rId199" Type="http://schemas.openxmlformats.org/officeDocument/2006/relationships/slide" Target="slides/slide198.xml"/><Relationship Id="rId250" Type="http://schemas.openxmlformats.org/officeDocument/2006/relationships/slide" Target="slides/slide249.xml"/><Relationship Id="rId251" Type="http://schemas.openxmlformats.org/officeDocument/2006/relationships/slide" Target="slides/slide250.xml"/><Relationship Id="rId252" Type="http://schemas.openxmlformats.org/officeDocument/2006/relationships/slide" Target="slides/slide251.xml"/><Relationship Id="rId253" Type="http://schemas.openxmlformats.org/officeDocument/2006/relationships/slide" Target="slides/slide252.xml"/><Relationship Id="rId254" Type="http://schemas.openxmlformats.org/officeDocument/2006/relationships/slide" Target="slides/slide253.xml"/><Relationship Id="rId255" Type="http://schemas.openxmlformats.org/officeDocument/2006/relationships/slide" Target="slides/slide254.xml"/><Relationship Id="rId256" Type="http://schemas.openxmlformats.org/officeDocument/2006/relationships/slide" Target="slides/slide255.xml"/><Relationship Id="rId257" Type="http://schemas.openxmlformats.org/officeDocument/2006/relationships/slide" Target="slides/slide256.xml"/><Relationship Id="rId258" Type="http://schemas.openxmlformats.org/officeDocument/2006/relationships/slide" Target="slides/slide257.xml"/><Relationship Id="rId259" Type="http://schemas.openxmlformats.org/officeDocument/2006/relationships/slide" Target="slides/slide258.xml"/><Relationship Id="rId310" Type="http://schemas.openxmlformats.org/officeDocument/2006/relationships/slide" Target="slides/slide309.xml"/><Relationship Id="rId311" Type="http://schemas.openxmlformats.org/officeDocument/2006/relationships/slide" Target="slides/slide310.xml"/><Relationship Id="rId312" Type="http://schemas.openxmlformats.org/officeDocument/2006/relationships/slide" Target="slides/slide311.xml"/><Relationship Id="rId313" Type="http://schemas.openxmlformats.org/officeDocument/2006/relationships/slide" Target="slides/slide312.xml"/><Relationship Id="rId314" Type="http://schemas.openxmlformats.org/officeDocument/2006/relationships/slide" Target="slides/slide313.xml"/><Relationship Id="rId315" Type="http://schemas.openxmlformats.org/officeDocument/2006/relationships/slide" Target="slides/slide314.xml"/><Relationship Id="rId316" Type="http://schemas.openxmlformats.org/officeDocument/2006/relationships/slide" Target="slides/slide315.xml"/><Relationship Id="rId317" Type="http://schemas.openxmlformats.org/officeDocument/2006/relationships/slide" Target="slides/slide316.xml"/><Relationship Id="rId318" Type="http://schemas.openxmlformats.org/officeDocument/2006/relationships/slide" Target="slides/slide317.xml"/><Relationship Id="rId319" Type="http://schemas.openxmlformats.org/officeDocument/2006/relationships/slide" Target="slides/slide3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260" Type="http://schemas.openxmlformats.org/officeDocument/2006/relationships/slide" Target="slides/slide259.xml"/><Relationship Id="rId261" Type="http://schemas.openxmlformats.org/officeDocument/2006/relationships/slide" Target="slides/slide260.xml"/><Relationship Id="rId262" Type="http://schemas.openxmlformats.org/officeDocument/2006/relationships/slide" Target="slides/slide261.xml"/><Relationship Id="rId263" Type="http://schemas.openxmlformats.org/officeDocument/2006/relationships/slide" Target="slides/slide262.xml"/><Relationship Id="rId264" Type="http://schemas.openxmlformats.org/officeDocument/2006/relationships/slide" Target="slides/slide263.xml"/><Relationship Id="rId265" Type="http://schemas.openxmlformats.org/officeDocument/2006/relationships/slide" Target="slides/slide264.xml"/><Relationship Id="rId266" Type="http://schemas.openxmlformats.org/officeDocument/2006/relationships/slide" Target="slides/slide265.xml"/><Relationship Id="rId267" Type="http://schemas.openxmlformats.org/officeDocument/2006/relationships/slide" Target="slides/slide266.xml"/><Relationship Id="rId268" Type="http://schemas.openxmlformats.org/officeDocument/2006/relationships/slide" Target="slides/slide267.xml"/><Relationship Id="rId269" Type="http://schemas.openxmlformats.org/officeDocument/2006/relationships/slide" Target="slides/slide268.xml"/><Relationship Id="rId320" Type="http://schemas.openxmlformats.org/officeDocument/2006/relationships/slide" Target="slides/slide319.xml"/><Relationship Id="rId321" Type="http://schemas.openxmlformats.org/officeDocument/2006/relationships/slide" Target="slides/slide320.xml"/><Relationship Id="rId322" Type="http://schemas.openxmlformats.org/officeDocument/2006/relationships/slide" Target="slides/slide321.xml"/><Relationship Id="rId323" Type="http://schemas.openxmlformats.org/officeDocument/2006/relationships/slide" Target="slides/slide322.xml"/><Relationship Id="rId324" Type="http://schemas.openxmlformats.org/officeDocument/2006/relationships/slide" Target="slides/slide323.xml"/><Relationship Id="rId325" Type="http://schemas.openxmlformats.org/officeDocument/2006/relationships/slide" Target="slides/slide324.xml"/><Relationship Id="rId326" Type="http://schemas.openxmlformats.org/officeDocument/2006/relationships/slide" Target="slides/slide325.xml"/><Relationship Id="rId327" Type="http://schemas.openxmlformats.org/officeDocument/2006/relationships/slide" Target="slides/slide326.xml"/><Relationship Id="rId328" Type="http://schemas.openxmlformats.org/officeDocument/2006/relationships/slide" Target="slides/slide327.xml"/><Relationship Id="rId329" Type="http://schemas.openxmlformats.org/officeDocument/2006/relationships/slide" Target="slides/slide328.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270" Type="http://schemas.openxmlformats.org/officeDocument/2006/relationships/slide" Target="slides/slide269.xml"/><Relationship Id="rId271" Type="http://schemas.openxmlformats.org/officeDocument/2006/relationships/slide" Target="slides/slide270.xml"/><Relationship Id="rId272" Type="http://schemas.openxmlformats.org/officeDocument/2006/relationships/slide" Target="slides/slide271.xml"/><Relationship Id="rId273" Type="http://schemas.openxmlformats.org/officeDocument/2006/relationships/slide" Target="slides/slide272.xml"/><Relationship Id="rId274" Type="http://schemas.openxmlformats.org/officeDocument/2006/relationships/slide" Target="slides/slide273.xml"/><Relationship Id="rId275" Type="http://schemas.openxmlformats.org/officeDocument/2006/relationships/slide" Target="slides/slide274.xml"/><Relationship Id="rId276" Type="http://schemas.openxmlformats.org/officeDocument/2006/relationships/slide" Target="slides/slide275.xml"/><Relationship Id="rId277" Type="http://schemas.openxmlformats.org/officeDocument/2006/relationships/slide" Target="slides/slide276.xml"/><Relationship Id="rId278" Type="http://schemas.openxmlformats.org/officeDocument/2006/relationships/slide" Target="slides/slide277.xml"/><Relationship Id="rId279" Type="http://schemas.openxmlformats.org/officeDocument/2006/relationships/slide" Target="slides/slide278.xml"/><Relationship Id="rId330" Type="http://schemas.openxmlformats.org/officeDocument/2006/relationships/slide" Target="slides/slide329.xml"/><Relationship Id="rId331" Type="http://schemas.openxmlformats.org/officeDocument/2006/relationships/slide" Target="slides/slide330.xml"/><Relationship Id="rId332" Type="http://schemas.openxmlformats.org/officeDocument/2006/relationships/slide" Target="slides/slide331.xml"/><Relationship Id="rId333" Type="http://schemas.openxmlformats.org/officeDocument/2006/relationships/slide" Target="slides/slide332.xml"/><Relationship Id="rId334" Type="http://schemas.openxmlformats.org/officeDocument/2006/relationships/slide" Target="slides/slide333.xml"/><Relationship Id="rId335" Type="http://schemas.openxmlformats.org/officeDocument/2006/relationships/slide" Target="slides/slide334.xml"/><Relationship Id="rId336" Type="http://schemas.openxmlformats.org/officeDocument/2006/relationships/slide" Target="slides/slide335.xml"/><Relationship Id="rId337" Type="http://schemas.openxmlformats.org/officeDocument/2006/relationships/slide" Target="slides/slide336.xml"/><Relationship Id="rId338" Type="http://schemas.openxmlformats.org/officeDocument/2006/relationships/slide" Target="slides/slide337.xml"/><Relationship Id="rId339" Type="http://schemas.openxmlformats.org/officeDocument/2006/relationships/slide" Target="slides/slide33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280" Type="http://schemas.openxmlformats.org/officeDocument/2006/relationships/slide" Target="slides/slide279.xml"/><Relationship Id="rId281" Type="http://schemas.openxmlformats.org/officeDocument/2006/relationships/slide" Target="slides/slide280.xml"/><Relationship Id="rId282" Type="http://schemas.openxmlformats.org/officeDocument/2006/relationships/slide" Target="slides/slide281.xml"/><Relationship Id="rId283" Type="http://schemas.openxmlformats.org/officeDocument/2006/relationships/slide" Target="slides/slide282.xml"/><Relationship Id="rId284" Type="http://schemas.openxmlformats.org/officeDocument/2006/relationships/slide" Target="slides/slide283.xml"/><Relationship Id="rId285" Type="http://schemas.openxmlformats.org/officeDocument/2006/relationships/slide" Target="slides/slide284.xml"/><Relationship Id="rId286" Type="http://schemas.openxmlformats.org/officeDocument/2006/relationships/slide" Target="slides/slide285.xml"/><Relationship Id="rId287" Type="http://schemas.openxmlformats.org/officeDocument/2006/relationships/slide" Target="slides/slide286.xml"/><Relationship Id="rId288" Type="http://schemas.openxmlformats.org/officeDocument/2006/relationships/slide" Target="slides/slide287.xml"/><Relationship Id="rId289" Type="http://schemas.openxmlformats.org/officeDocument/2006/relationships/slide" Target="slides/slide288.xml"/><Relationship Id="rId340" Type="http://schemas.openxmlformats.org/officeDocument/2006/relationships/slide" Target="slides/slide339.xml"/><Relationship Id="rId341" Type="http://schemas.openxmlformats.org/officeDocument/2006/relationships/slide" Target="slides/slide340.xml"/><Relationship Id="rId342" Type="http://schemas.openxmlformats.org/officeDocument/2006/relationships/slide" Target="slides/slide341.xml"/><Relationship Id="rId343" Type="http://schemas.openxmlformats.org/officeDocument/2006/relationships/slide" Target="slides/slide342.xml"/><Relationship Id="rId344" Type="http://schemas.openxmlformats.org/officeDocument/2006/relationships/slide" Target="slides/slide343.xml"/><Relationship Id="rId345" Type="http://schemas.openxmlformats.org/officeDocument/2006/relationships/slide" Target="slides/slide344.xml"/><Relationship Id="rId346" Type="http://schemas.openxmlformats.org/officeDocument/2006/relationships/slide" Target="slides/slide345.xml"/><Relationship Id="rId347" Type="http://schemas.openxmlformats.org/officeDocument/2006/relationships/slide" Target="slides/slide346.xml"/><Relationship Id="rId348" Type="http://schemas.openxmlformats.org/officeDocument/2006/relationships/slide" Target="slides/slide347.xml"/><Relationship Id="rId349" Type="http://schemas.openxmlformats.org/officeDocument/2006/relationships/slide" Target="slides/slide348.xml"/><Relationship Id="rId400" Type="http://schemas.openxmlformats.org/officeDocument/2006/relationships/slide" Target="slides/slide399.xml"/><Relationship Id="rId401" Type="http://schemas.openxmlformats.org/officeDocument/2006/relationships/notesMaster" Target="notesMasters/notesMaster1.xml"/><Relationship Id="rId402" Type="http://schemas.openxmlformats.org/officeDocument/2006/relationships/printerSettings" Target="printerSettings/printerSettings1.bin"/><Relationship Id="rId403" Type="http://schemas.openxmlformats.org/officeDocument/2006/relationships/presProps" Target="presProps.xml"/><Relationship Id="rId404" Type="http://schemas.openxmlformats.org/officeDocument/2006/relationships/viewProps" Target="viewProps.xml"/><Relationship Id="rId405" Type="http://schemas.openxmlformats.org/officeDocument/2006/relationships/theme" Target="theme/theme1.xml"/><Relationship Id="rId406" Type="http://schemas.openxmlformats.org/officeDocument/2006/relationships/tableStyles" Target="tableStyles.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290" Type="http://schemas.openxmlformats.org/officeDocument/2006/relationships/slide" Target="slides/slide289.xml"/><Relationship Id="rId291" Type="http://schemas.openxmlformats.org/officeDocument/2006/relationships/slide" Target="slides/slide290.xml"/><Relationship Id="rId292" Type="http://schemas.openxmlformats.org/officeDocument/2006/relationships/slide" Target="slides/slide291.xml"/><Relationship Id="rId293" Type="http://schemas.openxmlformats.org/officeDocument/2006/relationships/slide" Target="slides/slide292.xml"/><Relationship Id="rId294" Type="http://schemas.openxmlformats.org/officeDocument/2006/relationships/slide" Target="slides/slide293.xml"/><Relationship Id="rId295" Type="http://schemas.openxmlformats.org/officeDocument/2006/relationships/slide" Target="slides/slide294.xml"/><Relationship Id="rId296" Type="http://schemas.openxmlformats.org/officeDocument/2006/relationships/slide" Target="slides/slide295.xml"/><Relationship Id="rId297" Type="http://schemas.openxmlformats.org/officeDocument/2006/relationships/slide" Target="slides/slide296.xml"/><Relationship Id="rId298" Type="http://schemas.openxmlformats.org/officeDocument/2006/relationships/slide" Target="slides/slide297.xml"/><Relationship Id="rId299" Type="http://schemas.openxmlformats.org/officeDocument/2006/relationships/slide" Target="slides/slide298.xml"/><Relationship Id="rId350" Type="http://schemas.openxmlformats.org/officeDocument/2006/relationships/slide" Target="slides/slide349.xml"/><Relationship Id="rId351" Type="http://schemas.openxmlformats.org/officeDocument/2006/relationships/slide" Target="slides/slide350.xml"/><Relationship Id="rId352" Type="http://schemas.openxmlformats.org/officeDocument/2006/relationships/slide" Target="slides/slide351.xml"/><Relationship Id="rId353" Type="http://schemas.openxmlformats.org/officeDocument/2006/relationships/slide" Target="slides/slide352.xml"/><Relationship Id="rId354" Type="http://schemas.openxmlformats.org/officeDocument/2006/relationships/slide" Target="slides/slide353.xml"/><Relationship Id="rId355" Type="http://schemas.openxmlformats.org/officeDocument/2006/relationships/slide" Target="slides/slide354.xml"/><Relationship Id="rId356" Type="http://schemas.openxmlformats.org/officeDocument/2006/relationships/slide" Target="slides/slide355.xml"/><Relationship Id="rId357" Type="http://schemas.openxmlformats.org/officeDocument/2006/relationships/slide" Target="slides/slide356.xml"/><Relationship Id="rId358" Type="http://schemas.openxmlformats.org/officeDocument/2006/relationships/slide" Target="slides/slide357.xml"/><Relationship Id="rId359" Type="http://schemas.openxmlformats.org/officeDocument/2006/relationships/slide" Target="slides/slide35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360" Type="http://schemas.openxmlformats.org/officeDocument/2006/relationships/slide" Target="slides/slide359.xml"/><Relationship Id="rId361" Type="http://schemas.openxmlformats.org/officeDocument/2006/relationships/slide" Target="slides/slide360.xml"/><Relationship Id="rId362" Type="http://schemas.openxmlformats.org/officeDocument/2006/relationships/slide" Target="slides/slide361.xml"/><Relationship Id="rId363" Type="http://schemas.openxmlformats.org/officeDocument/2006/relationships/slide" Target="slides/slide362.xml"/><Relationship Id="rId364" Type="http://schemas.openxmlformats.org/officeDocument/2006/relationships/slide" Target="slides/slide363.xml"/><Relationship Id="rId365" Type="http://schemas.openxmlformats.org/officeDocument/2006/relationships/slide" Target="slides/slide364.xml"/><Relationship Id="rId366" Type="http://schemas.openxmlformats.org/officeDocument/2006/relationships/slide" Target="slides/slide365.xml"/><Relationship Id="rId367" Type="http://schemas.openxmlformats.org/officeDocument/2006/relationships/slide" Target="slides/slide366.xml"/><Relationship Id="rId368" Type="http://schemas.openxmlformats.org/officeDocument/2006/relationships/slide" Target="slides/slide367.xml"/><Relationship Id="rId369" Type="http://schemas.openxmlformats.org/officeDocument/2006/relationships/slide" Target="slides/slide36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200" Type="http://schemas.openxmlformats.org/officeDocument/2006/relationships/slide" Target="slides/slide199.xml"/><Relationship Id="rId201" Type="http://schemas.openxmlformats.org/officeDocument/2006/relationships/slide" Target="slides/slide200.xml"/><Relationship Id="rId202" Type="http://schemas.openxmlformats.org/officeDocument/2006/relationships/slide" Target="slides/slide201.xml"/><Relationship Id="rId203" Type="http://schemas.openxmlformats.org/officeDocument/2006/relationships/slide" Target="slides/slide202.xml"/><Relationship Id="rId204" Type="http://schemas.openxmlformats.org/officeDocument/2006/relationships/slide" Target="slides/slide203.xml"/><Relationship Id="rId205" Type="http://schemas.openxmlformats.org/officeDocument/2006/relationships/slide" Target="slides/slide204.xml"/><Relationship Id="rId206" Type="http://schemas.openxmlformats.org/officeDocument/2006/relationships/slide" Target="slides/slide205.xml"/><Relationship Id="rId207" Type="http://schemas.openxmlformats.org/officeDocument/2006/relationships/slide" Target="slides/slide206.xml"/><Relationship Id="rId208" Type="http://schemas.openxmlformats.org/officeDocument/2006/relationships/slide" Target="slides/slide207.xml"/><Relationship Id="rId209" Type="http://schemas.openxmlformats.org/officeDocument/2006/relationships/slide" Target="slides/slide208.xml"/><Relationship Id="rId370" Type="http://schemas.openxmlformats.org/officeDocument/2006/relationships/slide" Target="slides/slide369.xml"/><Relationship Id="rId371" Type="http://schemas.openxmlformats.org/officeDocument/2006/relationships/slide" Target="slides/slide370.xml"/><Relationship Id="rId372" Type="http://schemas.openxmlformats.org/officeDocument/2006/relationships/slide" Target="slides/slide371.xml"/><Relationship Id="rId373" Type="http://schemas.openxmlformats.org/officeDocument/2006/relationships/slide" Target="slides/slide372.xml"/><Relationship Id="rId374" Type="http://schemas.openxmlformats.org/officeDocument/2006/relationships/slide" Target="slides/slide373.xml"/><Relationship Id="rId375" Type="http://schemas.openxmlformats.org/officeDocument/2006/relationships/slide" Target="slides/slide374.xml"/><Relationship Id="rId376" Type="http://schemas.openxmlformats.org/officeDocument/2006/relationships/slide" Target="slides/slide375.xml"/><Relationship Id="rId377" Type="http://schemas.openxmlformats.org/officeDocument/2006/relationships/slide" Target="slides/slide376.xml"/><Relationship Id="rId378" Type="http://schemas.openxmlformats.org/officeDocument/2006/relationships/slide" Target="slides/slide377.xml"/><Relationship Id="rId379" Type="http://schemas.openxmlformats.org/officeDocument/2006/relationships/slide" Target="slides/slide37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210" Type="http://schemas.openxmlformats.org/officeDocument/2006/relationships/slide" Target="slides/slide209.xml"/><Relationship Id="rId211" Type="http://schemas.openxmlformats.org/officeDocument/2006/relationships/slide" Target="slides/slide210.xml"/><Relationship Id="rId212" Type="http://schemas.openxmlformats.org/officeDocument/2006/relationships/slide" Target="slides/slide211.xml"/><Relationship Id="rId213" Type="http://schemas.openxmlformats.org/officeDocument/2006/relationships/slide" Target="slides/slide212.xml"/><Relationship Id="rId214" Type="http://schemas.openxmlformats.org/officeDocument/2006/relationships/slide" Target="slides/slide213.xml"/><Relationship Id="rId215" Type="http://schemas.openxmlformats.org/officeDocument/2006/relationships/slide" Target="slides/slide214.xml"/><Relationship Id="rId216" Type="http://schemas.openxmlformats.org/officeDocument/2006/relationships/slide" Target="slides/slide215.xml"/><Relationship Id="rId217" Type="http://schemas.openxmlformats.org/officeDocument/2006/relationships/slide" Target="slides/slide216.xml"/><Relationship Id="rId218" Type="http://schemas.openxmlformats.org/officeDocument/2006/relationships/slide" Target="slides/slide217.xml"/><Relationship Id="rId219" Type="http://schemas.openxmlformats.org/officeDocument/2006/relationships/slide" Target="slides/slide218.xml"/><Relationship Id="rId380" Type="http://schemas.openxmlformats.org/officeDocument/2006/relationships/slide" Target="slides/slide379.xml"/><Relationship Id="rId381" Type="http://schemas.openxmlformats.org/officeDocument/2006/relationships/slide" Target="slides/slide380.xml"/><Relationship Id="rId382" Type="http://schemas.openxmlformats.org/officeDocument/2006/relationships/slide" Target="slides/slide381.xml"/><Relationship Id="rId383" Type="http://schemas.openxmlformats.org/officeDocument/2006/relationships/slide" Target="slides/slide382.xml"/><Relationship Id="rId384" Type="http://schemas.openxmlformats.org/officeDocument/2006/relationships/slide" Target="slides/slide383.xml"/><Relationship Id="rId385" Type="http://schemas.openxmlformats.org/officeDocument/2006/relationships/slide" Target="slides/slide384.xml"/><Relationship Id="rId386" Type="http://schemas.openxmlformats.org/officeDocument/2006/relationships/slide" Target="slides/slide385.xml"/><Relationship Id="rId387" Type="http://schemas.openxmlformats.org/officeDocument/2006/relationships/slide" Target="slides/slide386.xml"/><Relationship Id="rId388" Type="http://schemas.openxmlformats.org/officeDocument/2006/relationships/slide" Target="slides/slide387.xml"/><Relationship Id="rId389" Type="http://schemas.openxmlformats.org/officeDocument/2006/relationships/slide" Target="slides/slide38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220" Type="http://schemas.openxmlformats.org/officeDocument/2006/relationships/slide" Target="slides/slide219.xml"/><Relationship Id="rId221" Type="http://schemas.openxmlformats.org/officeDocument/2006/relationships/slide" Target="slides/slide220.xml"/><Relationship Id="rId222" Type="http://schemas.openxmlformats.org/officeDocument/2006/relationships/slide" Target="slides/slide221.xml"/><Relationship Id="rId223" Type="http://schemas.openxmlformats.org/officeDocument/2006/relationships/slide" Target="slides/slide222.xml"/><Relationship Id="rId224" Type="http://schemas.openxmlformats.org/officeDocument/2006/relationships/slide" Target="slides/slide223.xml"/><Relationship Id="rId225" Type="http://schemas.openxmlformats.org/officeDocument/2006/relationships/slide" Target="slides/slide224.xml"/><Relationship Id="rId226" Type="http://schemas.openxmlformats.org/officeDocument/2006/relationships/slide" Target="slides/slide225.xml"/><Relationship Id="rId227" Type="http://schemas.openxmlformats.org/officeDocument/2006/relationships/slide" Target="slides/slide226.xml"/><Relationship Id="rId228" Type="http://schemas.openxmlformats.org/officeDocument/2006/relationships/slide" Target="slides/slide227.xml"/><Relationship Id="rId229" Type="http://schemas.openxmlformats.org/officeDocument/2006/relationships/slide" Target="slides/slide228.xml"/><Relationship Id="rId390" Type="http://schemas.openxmlformats.org/officeDocument/2006/relationships/slide" Target="slides/slide389.xml"/><Relationship Id="rId391" Type="http://schemas.openxmlformats.org/officeDocument/2006/relationships/slide" Target="slides/slide390.xml"/><Relationship Id="rId392" Type="http://schemas.openxmlformats.org/officeDocument/2006/relationships/slide" Target="slides/slide391.xml"/><Relationship Id="rId393" Type="http://schemas.openxmlformats.org/officeDocument/2006/relationships/slide" Target="slides/slide392.xml"/><Relationship Id="rId394" Type="http://schemas.openxmlformats.org/officeDocument/2006/relationships/slide" Target="slides/slide393.xml"/><Relationship Id="rId395" Type="http://schemas.openxmlformats.org/officeDocument/2006/relationships/slide" Target="slides/slide394.xml"/><Relationship Id="rId396" Type="http://schemas.openxmlformats.org/officeDocument/2006/relationships/slide" Target="slides/slide395.xml"/><Relationship Id="rId397" Type="http://schemas.openxmlformats.org/officeDocument/2006/relationships/slide" Target="slides/slide396.xml"/><Relationship Id="rId398" Type="http://schemas.openxmlformats.org/officeDocument/2006/relationships/slide" Target="slides/slide397.xml"/><Relationship Id="rId399" Type="http://schemas.openxmlformats.org/officeDocument/2006/relationships/slide" Target="slides/slide39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pitchFamily="-112" charset="0"/>
                <a:ea typeface="ヒラギノ角ゴ Pro W3" pitchFamily="-112" charset="-128"/>
                <a:cs typeface="ヒラギノ角ゴ Pro W3" pitchFamily="-112" charset="-128"/>
              </a:defRPr>
            </a:lvl1pPr>
          </a:lstStyle>
          <a:p>
            <a:pPr>
              <a:defRPr/>
            </a:pPr>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112" charset="0"/>
                <a:ea typeface="ヒラギノ角ゴ Pro W3" pitchFamily="-112" charset="-128"/>
                <a:cs typeface="ヒラギノ角ゴ Pro W3" pitchFamily="-112" charset="-128"/>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pitchFamily="-112" charset="0"/>
                <a:ea typeface="ヒラギノ角ゴ Pro W3" pitchFamily="-112" charset="-128"/>
                <a:cs typeface="ヒラギノ角ゴ Pro W3" pitchFamily="-112" charset="-128"/>
              </a:defRPr>
            </a:lvl1pPr>
          </a:lstStyle>
          <a:p>
            <a:pPr>
              <a:defRPr/>
            </a:pPr>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12D9CD9A-B7CD-0245-AE59-5495B714A712}" type="slidenum">
              <a:rPr lang="en-US"/>
              <a:pPr/>
              <a:t>‹#›</a:t>
            </a:fld>
            <a:endParaRPr lang="en-US"/>
          </a:p>
        </p:txBody>
      </p:sp>
    </p:spTree>
    <p:extLst>
      <p:ext uri="{BB962C8B-B14F-4D97-AF65-F5344CB8AC3E}">
        <p14:creationId xmlns:p14="http://schemas.microsoft.com/office/powerpoint/2010/main" val="39392619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ヒラギノ角ゴ Pro W3" pitchFamily="-112" charset="-128"/>
        <a:cs typeface="ヒラギノ角ゴ Pro W3"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ヒラギノ角ゴ Pro W3" pitchFamily="-112" charset="-128"/>
        <a:cs typeface="ヒラギノ角ゴ Pro W3" pitchFamily="-112" charset="-128"/>
      </a:defRPr>
    </a:lvl2pPr>
    <a:lvl3pPr marL="914400" algn="l" rtl="0" eaLnBrk="0" fontAlgn="base" hangingPunct="0">
      <a:spcBef>
        <a:spcPct val="30000"/>
      </a:spcBef>
      <a:spcAft>
        <a:spcPct val="0"/>
      </a:spcAft>
      <a:defRPr sz="1200" kern="1200">
        <a:solidFill>
          <a:schemeClr val="tx1"/>
        </a:solidFill>
        <a:latin typeface="Arial" pitchFamily="-112" charset="0"/>
        <a:ea typeface="ヒラギノ角ゴ Pro W3" pitchFamily="-112" charset="-128"/>
        <a:cs typeface="ヒラギノ角ゴ Pro W3" pitchFamily="-112" charset="-128"/>
      </a:defRPr>
    </a:lvl3pPr>
    <a:lvl4pPr marL="1371600" algn="l" rtl="0" eaLnBrk="0" fontAlgn="base" hangingPunct="0">
      <a:spcBef>
        <a:spcPct val="30000"/>
      </a:spcBef>
      <a:spcAft>
        <a:spcPct val="0"/>
      </a:spcAft>
      <a:defRPr sz="1200" kern="1200">
        <a:solidFill>
          <a:schemeClr val="tx1"/>
        </a:solidFill>
        <a:latin typeface="Arial" pitchFamily="-112" charset="0"/>
        <a:ea typeface="ヒラギノ角ゴ Pro W3" pitchFamily="-112" charset="-128"/>
        <a:cs typeface="ヒラギノ角ゴ Pro W3" pitchFamily="-112" charset="-128"/>
      </a:defRPr>
    </a:lvl4pPr>
    <a:lvl5pPr marL="1828800" algn="l" rtl="0" eaLnBrk="0" fontAlgn="base" hangingPunct="0">
      <a:spcBef>
        <a:spcPct val="30000"/>
      </a:spcBef>
      <a:spcAft>
        <a:spcPct val="0"/>
      </a:spcAft>
      <a:defRPr sz="1200" kern="1200">
        <a:solidFill>
          <a:schemeClr val="tx1"/>
        </a:solidFill>
        <a:latin typeface="Arial" pitchFamily="-112" charset="0"/>
        <a:ea typeface="ヒラギノ角ゴ Pro W3" pitchFamily="-112" charset="-128"/>
        <a:cs typeface="ヒラギノ角ゴ Pro W3" pitchFamily="-112"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156.xml.rels><?xml version="1.0" encoding="UTF-8" standalone="yes"?>
<Relationships xmlns="http://schemas.openxmlformats.org/package/2006/relationships"><Relationship Id="rId3" Type="http://schemas.openxmlformats.org/officeDocument/2006/relationships/hyperlink" Target="http://www.bizjournals.com/profiles/company/nc/raleigh/nc_state_university/3327470/" TargetMode="External"/><Relationship Id="rId4" Type="http://schemas.openxmlformats.org/officeDocument/2006/relationships/hyperlink" Target="http://www.bizjournals.com/triangle/search/results?q=Shu%20Ching%20Quek" TargetMode="External"/><Relationship Id="rId5" Type="http://schemas.openxmlformats.org/officeDocument/2006/relationships/hyperlink" Target="http://www.bizjournals.com/triangle/search/results?q=Gene%20Pinder" TargetMode="External"/><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6.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7.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8.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0.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1.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2.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3.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4.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5.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6.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7.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8.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0.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1.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2.xml"/></Relationships>
</file>

<file path=ppt/notesSlides/_rels/notesSlide1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3.xml"/></Relationships>
</file>

<file path=ppt/notesSlides/_rels/notesSlide1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4.xml"/></Relationships>
</file>

<file path=ppt/notesSlides/_rels/notesSlide1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5.xml"/></Relationships>
</file>

<file path=ppt/notesSlides/_rels/notesSlide196.xml.rels><?xml version="1.0" encoding="UTF-8" standalone="yes"?>
<Relationships xmlns="http://schemas.openxmlformats.org/package/2006/relationships"><Relationship Id="rId3" Type="http://schemas.openxmlformats.org/officeDocument/2006/relationships/hyperlink" Target="http://www.cbsnews.com/8301-505125_162-38945080/how-to-keep-your-job-in-a-hi-tech-future/" TargetMode="External"/><Relationship Id="rId4" Type="http://schemas.openxmlformats.org/officeDocument/2006/relationships/hyperlink" Target="http://gigaom.com/collaboration/new-book-offers-tips-on-how-to-%E2%80%9Cfuture-proof%E2%80%9D-your-career/?utm_source=feedburner&amp;utm_medium=feed&amp;utm_campaign=Feed:+gigaomnetwork+(GigaOM:+All+Channels)" TargetMode="External"/><Relationship Id="rId1" Type="http://schemas.openxmlformats.org/officeDocument/2006/relationships/notesMaster" Target="../notesMasters/notesMaster1.xml"/><Relationship Id="rId2" Type="http://schemas.openxmlformats.org/officeDocument/2006/relationships/slide" Target="../slides/slide196.xml"/></Relationships>
</file>

<file path=ppt/notesSlides/_rels/notesSlide1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7.xml"/></Relationships>
</file>

<file path=ppt/notesSlides/_rels/notesSlide1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8.xml"/></Relationships>
</file>

<file path=ppt/notesSlides/_rels/notesSlide1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0.xml"/></Relationships>
</file>

<file path=ppt/notesSlides/_rels/notesSlide2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1.xml"/></Relationships>
</file>

<file path=ppt/notesSlides/_rels/notesSlide2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2.xml"/></Relationships>
</file>

<file path=ppt/notesSlides/_rels/notesSlide2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3.xml"/></Relationships>
</file>

<file path=ppt/notesSlides/_rels/notesSlide2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4.xml"/></Relationships>
</file>

<file path=ppt/notesSlides/_rels/notesSlide2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5.xml"/></Relationships>
</file>

<file path=ppt/notesSlides/_rels/notesSlide2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6.xml"/></Relationships>
</file>

<file path=ppt/notesSlides/_rels/notesSlide2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7.xml"/></Relationships>
</file>

<file path=ppt/notesSlides/_rels/notesSlide2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8.xml"/></Relationships>
</file>

<file path=ppt/notesSlides/_rels/notesSlide2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0.xml"/></Relationships>
</file>

<file path=ppt/notesSlides/_rels/notesSlide2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1.xml"/></Relationships>
</file>

<file path=ppt/notesSlides/_rels/notesSlide2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2.xml"/></Relationships>
</file>

<file path=ppt/notesSlides/_rels/notesSlide2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3.xml"/></Relationships>
</file>

<file path=ppt/notesSlides/_rels/notesSlide2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4.xml"/></Relationships>
</file>

<file path=ppt/notesSlides/_rels/notesSlide2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5.xml"/></Relationships>
</file>

<file path=ppt/notesSlides/_rels/notesSlide2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6.xml"/></Relationships>
</file>

<file path=ppt/notesSlides/_rels/notesSlide2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7.xml"/></Relationships>
</file>

<file path=ppt/notesSlides/_rels/notesSlide2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8.xml"/></Relationships>
</file>

<file path=ppt/notesSlides/_rels/notesSlide2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0.xml"/></Relationships>
</file>

<file path=ppt/notesSlides/_rels/notesSlide2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1.xml"/></Relationships>
</file>

<file path=ppt/notesSlides/_rels/notesSlide2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2.xml"/></Relationships>
</file>

<file path=ppt/notesSlides/_rels/notesSlide2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3.xml"/></Relationships>
</file>

<file path=ppt/notesSlides/_rels/notesSlide2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4.xml"/></Relationships>
</file>

<file path=ppt/notesSlides/_rels/notesSlide2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5.xml"/></Relationships>
</file>

<file path=ppt/notesSlides/_rels/notesSlide2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6.xml"/></Relationships>
</file>

<file path=ppt/notesSlides/_rels/notesSlide2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7.xml"/></Relationships>
</file>

<file path=ppt/notesSlides/_rels/notesSlide2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8.xml"/></Relationships>
</file>

<file path=ppt/notesSlides/_rels/notesSlide2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0.xml"/></Relationships>
</file>

<file path=ppt/notesSlides/_rels/notesSlide2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1.xml"/></Relationships>
</file>

<file path=ppt/notesSlides/_rels/notesSlide2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2.xml"/></Relationships>
</file>

<file path=ppt/notesSlides/_rels/notesSlide2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3.xml"/></Relationships>
</file>

<file path=ppt/notesSlides/_rels/notesSlide2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4.xml"/></Relationships>
</file>

<file path=ppt/notesSlides/_rels/notesSlide2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5.xml"/></Relationships>
</file>

<file path=ppt/notesSlides/_rels/notesSlide2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6.xml"/></Relationships>
</file>

<file path=ppt/notesSlides/_rels/notesSlide2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7.xml"/></Relationships>
</file>

<file path=ppt/notesSlides/_rels/notesSlide2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8.xml"/></Relationships>
</file>

<file path=ppt/notesSlides/_rels/notesSlide2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0.xml"/></Relationships>
</file>

<file path=ppt/notesSlides/_rels/notesSlide2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1.xml"/></Relationships>
</file>

<file path=ppt/notesSlides/_rels/notesSlide2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2.xml"/></Relationships>
</file>

<file path=ppt/notesSlides/_rels/notesSlide2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3.xml"/></Relationships>
</file>

<file path=ppt/notesSlides/_rels/notesSlide2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4.xml"/></Relationships>
</file>

<file path=ppt/notesSlides/_rels/notesSlide2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5.xml"/></Relationships>
</file>

<file path=ppt/notesSlides/_rels/notesSlide2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6.xml"/></Relationships>
</file>

<file path=ppt/notesSlides/_rels/notesSlide2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7.xml"/></Relationships>
</file>

<file path=ppt/notesSlides/_rels/notesSlide2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8.xml"/></Relationships>
</file>

<file path=ppt/notesSlides/_rels/notesSlide2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0.xml"/></Relationships>
</file>

<file path=ppt/notesSlides/_rels/notesSlide2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1.xml"/></Relationships>
</file>

<file path=ppt/notesSlides/_rels/notesSlide2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2.xml"/></Relationships>
</file>

<file path=ppt/notesSlides/_rels/notesSlide2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3.xml"/></Relationships>
</file>

<file path=ppt/notesSlides/_rels/notesSlide2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4.xml"/></Relationships>
</file>

<file path=ppt/notesSlides/_rels/notesSlide2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5.xml"/></Relationships>
</file>

<file path=ppt/notesSlides/_rels/notesSlide2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6.xml"/></Relationships>
</file>

<file path=ppt/notesSlides/_rels/notesSlide2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7.xml"/></Relationships>
</file>

<file path=ppt/notesSlides/_rels/notesSlide2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8.xml"/></Relationships>
</file>

<file path=ppt/notesSlides/_rels/notesSlide2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0.xml"/></Relationships>
</file>

<file path=ppt/notesSlides/_rels/notesSlide2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1.xml"/></Relationships>
</file>

<file path=ppt/notesSlides/_rels/notesSlide2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2.xml"/></Relationships>
</file>

<file path=ppt/notesSlides/_rels/notesSlide2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3.xml"/></Relationships>
</file>

<file path=ppt/notesSlides/_rels/notesSlide2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4.xml"/></Relationships>
</file>

<file path=ppt/notesSlides/_rels/notesSlide2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5.xml"/></Relationships>
</file>

<file path=ppt/notesSlides/_rels/notesSlide2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6.xml"/></Relationships>
</file>

<file path=ppt/notesSlides/_rels/notesSlide2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7.xml"/></Relationships>
</file>

<file path=ppt/notesSlides/_rels/notesSlide2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8.xml"/></Relationships>
</file>

<file path=ppt/notesSlides/_rels/notesSlide2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0.xml"/></Relationships>
</file>

<file path=ppt/notesSlides/_rels/notesSlide2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1.xml"/></Relationships>
</file>

<file path=ppt/notesSlides/_rels/notesSlide2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2.xml"/></Relationships>
</file>

<file path=ppt/notesSlides/_rels/notesSlide2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3.xml"/></Relationships>
</file>

<file path=ppt/notesSlides/_rels/notesSlide2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4.xml"/></Relationships>
</file>

<file path=ppt/notesSlides/_rels/notesSlide2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5.xml"/></Relationships>
</file>

<file path=ppt/notesSlides/_rels/notesSlide2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6.xml"/></Relationships>
</file>

<file path=ppt/notesSlides/_rels/notesSlide2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7.xml"/></Relationships>
</file>

<file path=ppt/notesSlides/_rels/notesSlide2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8.xml"/></Relationships>
</file>

<file path=ppt/notesSlides/_rels/notesSlide2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0.xml"/></Relationships>
</file>

<file path=ppt/notesSlides/_rels/notesSlide2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1.xml"/></Relationships>
</file>

<file path=ppt/notesSlides/_rels/notesSlide2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2.xml"/></Relationships>
</file>

<file path=ppt/notesSlides/_rels/notesSlide2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3.xml"/></Relationships>
</file>

<file path=ppt/notesSlides/_rels/notesSlide2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4.xml"/></Relationships>
</file>

<file path=ppt/notesSlides/_rels/notesSlide2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5.xml"/></Relationships>
</file>

<file path=ppt/notesSlides/_rels/notesSlide2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6.xml"/></Relationships>
</file>

<file path=ppt/notesSlides/_rels/notesSlide2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7.xml"/></Relationships>
</file>

<file path=ppt/notesSlides/_rels/notesSlide2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8.xml"/></Relationships>
</file>

<file path=ppt/notesSlides/_rels/notesSlide2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0.xml"/></Relationships>
</file>

<file path=ppt/notesSlides/_rels/notesSlide2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1.xml"/></Relationships>
</file>

<file path=ppt/notesSlides/_rels/notesSlide2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2.xml"/></Relationships>
</file>

<file path=ppt/notesSlides/_rels/notesSlide2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3.xml"/></Relationships>
</file>

<file path=ppt/notesSlides/_rels/notesSlide2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4.xml"/></Relationships>
</file>

<file path=ppt/notesSlides/_rels/notesSlide2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5.xml"/></Relationships>
</file>

<file path=ppt/notesSlides/_rels/notesSlide2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6.xml"/></Relationships>
</file>

<file path=ppt/notesSlides/_rels/notesSlide2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7.xml"/></Relationships>
</file>

<file path=ppt/notesSlides/_rels/notesSlide2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8.xml"/></Relationships>
</file>

<file path=ppt/notesSlides/_rels/notesSlide2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0.xml"/></Relationships>
</file>

<file path=ppt/notesSlides/_rels/notesSlide3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1.xml"/></Relationships>
</file>

<file path=ppt/notesSlides/_rels/notesSlide3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2.xml"/></Relationships>
</file>

<file path=ppt/notesSlides/_rels/notesSlide3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3.xml"/></Relationships>
</file>

<file path=ppt/notesSlides/_rels/notesSlide3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4.xml"/></Relationships>
</file>

<file path=ppt/notesSlides/_rels/notesSlide3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5.xml"/></Relationships>
</file>

<file path=ppt/notesSlides/_rels/notesSlide3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6.xml"/></Relationships>
</file>

<file path=ppt/notesSlides/_rels/notesSlide3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7.xml"/></Relationships>
</file>

<file path=ppt/notesSlides/_rels/notesSlide3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8.xml"/></Relationships>
</file>

<file path=ppt/notesSlides/_rels/notesSlide3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0.xml"/></Relationships>
</file>

<file path=ppt/notesSlides/_rels/notesSlide3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1.xml"/></Relationships>
</file>

<file path=ppt/notesSlides/_rels/notesSlide3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2.xml"/></Relationships>
</file>

<file path=ppt/notesSlides/_rels/notesSlide3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3.xml"/></Relationships>
</file>

<file path=ppt/notesSlides/_rels/notesSlide3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4.xml"/></Relationships>
</file>

<file path=ppt/notesSlides/_rels/notesSlide3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5.xml"/></Relationships>
</file>

<file path=ppt/notesSlides/_rels/notesSlide3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6.xml"/></Relationships>
</file>

<file path=ppt/notesSlides/_rels/notesSlide3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7.xml"/></Relationships>
</file>

<file path=ppt/notesSlides/_rels/notesSlide3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8.xml"/></Relationships>
</file>

<file path=ppt/notesSlides/_rels/notesSlide3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0.xml"/></Relationships>
</file>

<file path=ppt/notesSlides/_rels/notesSlide3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1.xml"/></Relationships>
</file>

<file path=ppt/notesSlides/_rels/notesSlide3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2.xml"/></Relationships>
</file>

<file path=ppt/notesSlides/_rels/notesSlide3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3.xml"/></Relationships>
</file>

<file path=ppt/notesSlides/_rels/notesSlide3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4.xml"/></Relationships>
</file>

<file path=ppt/notesSlides/_rels/notesSlide3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5.xml"/></Relationships>
</file>

<file path=ppt/notesSlides/_rels/notesSlide3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6.xml"/></Relationships>
</file>

<file path=ppt/notesSlides/_rels/notesSlide3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7.xml"/></Relationships>
</file>

<file path=ppt/notesSlides/_rels/notesSlide3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8.xml"/></Relationships>
</file>

<file path=ppt/notesSlides/_rels/notesSlide3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0.xml"/></Relationships>
</file>

<file path=ppt/notesSlides/_rels/notesSlide3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1.xml"/></Relationships>
</file>

<file path=ppt/notesSlides/_rels/notesSlide3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2.xml"/></Relationships>
</file>

<file path=ppt/notesSlides/_rels/notesSlide3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3.xml"/></Relationships>
</file>

<file path=ppt/notesSlides/_rels/notesSlide3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4.xml"/></Relationships>
</file>

<file path=ppt/notesSlides/_rels/notesSlide3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5.xml"/></Relationships>
</file>

<file path=ppt/notesSlides/_rels/notesSlide3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6.xml"/></Relationships>
</file>

<file path=ppt/notesSlides/_rels/notesSlide3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7.xml"/></Relationships>
</file>

<file path=ppt/notesSlides/_rels/notesSlide3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8.xml"/></Relationships>
</file>

<file path=ppt/notesSlides/_rels/notesSlide3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0.xml"/></Relationships>
</file>

<file path=ppt/notesSlides/_rels/notesSlide3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1.xml"/></Relationships>
</file>

<file path=ppt/notesSlides/_rels/notesSlide3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2.xml"/></Relationships>
</file>

<file path=ppt/notesSlides/_rels/notesSlide3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3.xml"/></Relationships>
</file>

<file path=ppt/notesSlides/_rels/notesSlide3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4.xml"/></Relationships>
</file>

<file path=ppt/notesSlides/_rels/notesSlide3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5.xml"/></Relationships>
</file>

<file path=ppt/notesSlides/_rels/notesSlide3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6.xml"/></Relationships>
</file>

<file path=ppt/notesSlides/_rels/notesSlide3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7.xml"/></Relationships>
</file>

<file path=ppt/notesSlides/_rels/notesSlide3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8.xml"/></Relationships>
</file>

<file path=ppt/notesSlides/_rels/notesSlide3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0.xml"/></Relationships>
</file>

<file path=ppt/notesSlides/_rels/notesSlide3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1.xml"/></Relationships>
</file>

<file path=ppt/notesSlides/_rels/notesSlide3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2.xml"/></Relationships>
</file>

<file path=ppt/notesSlides/_rels/notesSlide3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3.xml"/></Relationships>
</file>

<file path=ppt/notesSlides/_rels/notesSlide3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4.xml"/></Relationships>
</file>

<file path=ppt/notesSlides/_rels/notesSlide3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5.xml"/></Relationships>
</file>

<file path=ppt/notesSlides/_rels/notesSlide3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6.xml"/></Relationships>
</file>

<file path=ppt/notesSlides/_rels/notesSlide3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7.xml"/></Relationships>
</file>

<file path=ppt/notesSlides/_rels/notesSlide3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8.xml"/></Relationships>
</file>

<file path=ppt/notesSlides/_rels/notesSlide3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0.xml"/></Relationships>
</file>

<file path=ppt/notesSlides/_rels/notesSlide3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1.xml"/></Relationships>
</file>

<file path=ppt/notesSlides/_rels/notesSlide3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2.xml"/></Relationships>
</file>

<file path=ppt/notesSlides/_rels/notesSlide3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3.xml"/></Relationships>
</file>

<file path=ppt/notesSlides/_rels/notesSlide3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4.xml"/></Relationships>
</file>

<file path=ppt/notesSlides/_rels/notesSlide3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5.xml"/></Relationships>
</file>

<file path=ppt/notesSlides/_rels/notesSlide3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6.xml"/></Relationships>
</file>

<file path=ppt/notesSlides/_rels/notesSlide3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7.xml"/></Relationships>
</file>

<file path=ppt/notesSlides/_rels/notesSlide3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8.xml"/></Relationships>
</file>

<file path=ppt/notesSlides/_rels/notesSlide3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0.xml"/></Relationships>
</file>

<file path=ppt/notesSlides/_rels/notesSlide3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1.xml"/></Relationships>
</file>

<file path=ppt/notesSlides/_rels/notesSlide3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2.xml"/></Relationships>
</file>

<file path=ppt/notesSlides/_rels/notesSlide3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3.xml"/></Relationships>
</file>

<file path=ppt/notesSlides/_rels/notesSlide3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4.xml"/></Relationships>
</file>

<file path=ppt/notesSlides/_rels/notesSlide3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5.xml"/></Relationships>
</file>

<file path=ppt/notesSlides/_rels/notesSlide3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6.xml"/></Relationships>
</file>

<file path=ppt/notesSlides/_rels/notesSlide3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7.xml"/></Relationships>
</file>

<file path=ppt/notesSlides/_rels/notesSlide3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8.xml"/></Relationships>
</file>

<file path=ppt/notesSlides/_rels/notesSlide3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0.xml"/></Relationships>
</file>

<file path=ppt/notesSlides/_rels/notesSlide3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1.xml"/></Relationships>
</file>

<file path=ppt/notesSlides/_rels/notesSlide3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2.xml"/></Relationships>
</file>

<file path=ppt/notesSlides/_rels/notesSlide3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3.xml"/></Relationships>
</file>

<file path=ppt/notesSlides/_rels/notesSlide3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4.xml"/></Relationships>
</file>

<file path=ppt/notesSlides/_rels/notesSlide3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5.xml"/></Relationships>
</file>

<file path=ppt/notesSlides/_rels/notesSlide3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6.xml"/></Relationships>
</file>

<file path=ppt/notesSlides/_rels/notesSlide3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7.xml"/></Relationships>
</file>

<file path=ppt/notesSlides/_rels/notesSlide3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8.xml"/></Relationships>
</file>

<file path=ppt/notesSlides/_rels/notesSlide3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0.xml"/></Relationships>
</file>

<file path=ppt/notesSlides/_rels/notesSlide3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1.xml"/></Relationships>
</file>

<file path=ppt/notesSlides/_rels/notesSlide3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2.xml"/></Relationships>
</file>

<file path=ppt/notesSlides/_rels/notesSlide3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3.xml"/></Relationships>
</file>

<file path=ppt/notesSlides/_rels/notesSlide3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4.xml"/></Relationships>
</file>

<file path=ppt/notesSlides/_rels/notesSlide3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5.xml"/></Relationships>
</file>

<file path=ppt/notesSlides/_rels/notesSlide3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6.xml"/></Relationships>
</file>

<file path=ppt/notesSlides/_rels/notesSlide3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7.xml"/></Relationships>
</file>

<file path=ppt/notesSlides/_rels/notesSlide3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8.xml"/></Relationships>
</file>

<file path=ppt/notesSlides/_rels/notesSlide3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1</a:t>
            </a:fld>
            <a:endParaRPr lang="en-US" sz="120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xfrm>
            <a:off x="381000" y="4343400"/>
            <a:ext cx="6172200" cy="4800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spcAft>
                <a:spcPct val="30000"/>
              </a:spcAft>
            </a:pPr>
            <a:r>
              <a:rPr lang="en-US" sz="1400" dirty="0">
                <a:latin typeface="Arial" charset="0"/>
                <a:ea typeface="ヒラギノ角ゴ Pro W3" charset="0"/>
                <a:cs typeface="Arial" charset="0"/>
              </a:rPr>
              <a:t>We educators have the responsibility to make sure that </a:t>
            </a:r>
            <a:r>
              <a:rPr lang="en-US" sz="1400" u="sng" dirty="0">
                <a:latin typeface="Arial" charset="0"/>
                <a:ea typeface="ヒラギノ角ゴ Pro W3" charset="0"/>
                <a:cs typeface="Arial" charset="0"/>
              </a:rPr>
              <a:t>every</a:t>
            </a:r>
            <a:r>
              <a:rPr lang="en-US" sz="1400" dirty="0">
                <a:latin typeface="Arial" charset="0"/>
                <a:ea typeface="ヒラギノ角ゴ Pro W3" charset="0"/>
                <a:cs typeface="Arial" charset="0"/>
              </a:rPr>
              <a:t> student has explored </a:t>
            </a:r>
            <a:r>
              <a:rPr lang="en-US" sz="1400" u="sng" dirty="0">
                <a:latin typeface="Arial" charset="0"/>
                <a:ea typeface="ヒラギノ角ゴ Pro W3" charset="0"/>
                <a:cs typeface="Arial" charset="0"/>
              </a:rPr>
              <a:t>all</a:t>
            </a:r>
            <a:r>
              <a:rPr lang="en-US" sz="1400" dirty="0">
                <a:latin typeface="Arial" charset="0"/>
                <a:ea typeface="ヒラギノ角ゴ Pro W3" charset="0"/>
                <a:cs typeface="Arial" charset="0"/>
              </a:rPr>
              <a:t> of their career options and has some kind of career </a:t>
            </a:r>
            <a:r>
              <a:rPr lang="en-US" sz="1400" u="sng" dirty="0">
                <a:latin typeface="Arial" charset="0"/>
                <a:ea typeface="ヒラギノ角ゴ Pro W3" charset="0"/>
                <a:cs typeface="Arial" charset="0"/>
              </a:rPr>
              <a:t>direction</a:t>
            </a:r>
            <a:r>
              <a:rPr lang="en-US" sz="1400" dirty="0">
                <a:latin typeface="Arial" charset="0"/>
                <a:ea typeface="ヒラギノ角ゴ Pro W3" charset="0"/>
                <a:cs typeface="Arial" charset="0"/>
              </a:rPr>
              <a:t> when they graduate from </a:t>
            </a:r>
            <a:r>
              <a:rPr lang="en-US" sz="1400" u="sng" dirty="0">
                <a:latin typeface="Arial" charset="0"/>
                <a:ea typeface="ヒラギノ角ゴ Pro W3" charset="0"/>
                <a:cs typeface="Arial" charset="0"/>
              </a:rPr>
              <a:t>high</a:t>
            </a:r>
            <a:r>
              <a:rPr lang="en-US" sz="1400" dirty="0">
                <a:latin typeface="Arial" charset="0"/>
                <a:ea typeface="ヒラギノ角ゴ Pro W3" charset="0"/>
                <a:cs typeface="Arial" charset="0"/>
              </a:rPr>
              <a:t> school.</a:t>
            </a:r>
          </a:p>
          <a:p>
            <a:pPr eaLnBrk="1" hangingPunct="1">
              <a:spcBef>
                <a:spcPct val="0"/>
              </a:spcBef>
              <a:spcAft>
                <a:spcPct val="30000"/>
              </a:spcAft>
            </a:pPr>
            <a:endParaRPr lang="en-US" sz="1400" dirty="0">
              <a:latin typeface="Arial" charset="0"/>
              <a:ea typeface="ヒラギノ角ゴ Pro W3" charset="0"/>
              <a:cs typeface="Arial" charset="0"/>
            </a:endParaRPr>
          </a:p>
          <a:p>
            <a:pPr eaLnBrk="1" hangingPunct="1">
              <a:spcBef>
                <a:spcPct val="0"/>
              </a:spcBef>
              <a:spcAft>
                <a:spcPct val="30000"/>
              </a:spcAft>
            </a:pPr>
            <a:r>
              <a:rPr lang="en-US" sz="1400" dirty="0">
                <a:latin typeface="Arial" charset="0"/>
                <a:ea typeface="ヒラギノ角ゴ Pro W3" charset="0"/>
                <a:cs typeface="Arial" charset="0"/>
              </a:rPr>
              <a:t>The job market has changed </a:t>
            </a:r>
            <a:r>
              <a:rPr lang="en-US" sz="1400" u="sng" dirty="0">
                <a:latin typeface="Arial" charset="0"/>
                <a:ea typeface="ヒラギノ角ゴ Pro W3" charset="0"/>
                <a:cs typeface="Arial" charset="0"/>
              </a:rPr>
              <a:t>considerably</a:t>
            </a:r>
            <a:r>
              <a:rPr lang="en-US" sz="1400" dirty="0">
                <a:latin typeface="Arial" charset="0"/>
                <a:ea typeface="ヒラギノ角ゴ Pro W3" charset="0"/>
                <a:cs typeface="Arial" charset="0"/>
              </a:rPr>
              <a:t> from when </a:t>
            </a:r>
            <a:r>
              <a:rPr lang="en-US" sz="1400" u="sng" dirty="0">
                <a:latin typeface="Arial" charset="0"/>
                <a:ea typeface="ヒラギノ角ゴ Pro W3" charset="0"/>
                <a:cs typeface="Arial" charset="0"/>
              </a:rPr>
              <a:t>we</a:t>
            </a:r>
            <a:r>
              <a:rPr lang="en-US" sz="1400" dirty="0">
                <a:latin typeface="Arial" charset="0"/>
                <a:ea typeface="ヒラギノ角ゴ Pro W3" charset="0"/>
                <a:cs typeface="Arial" charset="0"/>
              </a:rPr>
              <a:t> graduated from high school. Many of the careers that our </a:t>
            </a:r>
            <a:r>
              <a:rPr lang="en-US" sz="1400" u="sng" dirty="0">
                <a:latin typeface="Arial" charset="0"/>
                <a:ea typeface="ヒラギノ角ゴ Pro W3" charset="0"/>
                <a:cs typeface="Arial" charset="0"/>
              </a:rPr>
              <a:t>current </a:t>
            </a:r>
            <a:r>
              <a:rPr lang="en-US" sz="1400" dirty="0">
                <a:latin typeface="Arial" charset="0"/>
                <a:ea typeface="ヒラギノ角ゴ Pro W3" charset="0"/>
                <a:cs typeface="Arial" charset="0"/>
              </a:rPr>
              <a:t>students will have  - have yet to be </a:t>
            </a:r>
            <a:r>
              <a:rPr lang="en-US" sz="1400" u="sng" dirty="0">
                <a:latin typeface="Arial" charset="0"/>
                <a:ea typeface="ヒラギノ角ゴ Pro W3" charset="0"/>
                <a:cs typeface="Arial" charset="0"/>
              </a:rPr>
              <a:t>thought</a:t>
            </a:r>
            <a:r>
              <a:rPr lang="en-US" sz="1400" dirty="0">
                <a:latin typeface="Arial" charset="0"/>
                <a:ea typeface="ヒラギノ角ゴ Pro W3" charset="0"/>
                <a:cs typeface="Arial" charset="0"/>
              </a:rPr>
              <a:t> of, which makes career preparation an even </a:t>
            </a:r>
            <a:r>
              <a:rPr lang="en-US" sz="1400" u="sng" dirty="0">
                <a:latin typeface="Arial" charset="0"/>
                <a:ea typeface="ヒラギノ角ゴ Pro W3" charset="0"/>
                <a:cs typeface="Arial" charset="0"/>
              </a:rPr>
              <a:t>bigger</a:t>
            </a:r>
            <a:r>
              <a:rPr lang="en-US" sz="1400" dirty="0">
                <a:latin typeface="Arial" charset="0"/>
                <a:ea typeface="ヒラギノ角ゴ Pro W3" charset="0"/>
                <a:cs typeface="Arial" charset="0"/>
              </a:rPr>
              <a:t> challenge.</a:t>
            </a:r>
          </a:p>
          <a:p>
            <a:pPr eaLnBrk="1" hangingPunct="1">
              <a:spcBef>
                <a:spcPct val="0"/>
              </a:spcBef>
              <a:spcAft>
                <a:spcPct val="30000"/>
              </a:spcAft>
            </a:pPr>
            <a:endParaRPr lang="en-US" sz="1400" dirty="0">
              <a:latin typeface="Arial" charset="0"/>
              <a:ea typeface="ヒラギノ角ゴ Pro W3" charset="0"/>
              <a:cs typeface="Arial" charset="0"/>
            </a:endParaRPr>
          </a:p>
          <a:p>
            <a:pPr eaLnBrk="1" hangingPunct="1">
              <a:spcBef>
                <a:spcPct val="0"/>
              </a:spcBef>
              <a:spcAft>
                <a:spcPct val="30000"/>
              </a:spcAft>
            </a:pPr>
            <a:r>
              <a:rPr lang="en-US" sz="1400" dirty="0">
                <a:latin typeface="Arial" charset="0"/>
                <a:ea typeface="ヒラギノ角ゴ Pro W3" charset="0"/>
                <a:cs typeface="Arial" charset="0"/>
              </a:rPr>
              <a:t>I</a:t>
            </a:r>
            <a:r>
              <a:rPr lang="ja-JP" altLang="en-US" sz="1400" dirty="0">
                <a:latin typeface="Arial" charset="0"/>
                <a:ea typeface="ヒラギノ角ゴ Pro W3" charset="0"/>
                <a:cs typeface="Arial" charset="0"/>
              </a:rPr>
              <a:t>’</a:t>
            </a:r>
            <a:r>
              <a:rPr lang="en-US" sz="1400" dirty="0">
                <a:latin typeface="Arial" charset="0"/>
                <a:ea typeface="ヒラギノ角ゴ Pro W3" charset="0"/>
                <a:cs typeface="Arial" charset="0"/>
              </a:rPr>
              <a:t>m Emil Barnabas, an </a:t>
            </a:r>
            <a:r>
              <a:rPr lang="en-US" sz="1400" dirty="0" smtClean="0">
                <a:latin typeface="Arial" charset="0"/>
                <a:ea typeface="ヒラギノ角ゴ Pro W3" charset="0"/>
                <a:cs typeface="Arial" charset="0"/>
              </a:rPr>
              <a:t>educator </a:t>
            </a:r>
            <a:r>
              <a:rPr lang="en-US" sz="1400" dirty="0">
                <a:latin typeface="Arial" charset="0"/>
                <a:ea typeface="ヒラギノ角ゴ Pro W3" charset="0"/>
                <a:cs typeface="Arial" charset="0"/>
              </a:rPr>
              <a:t>from North Carolina. </a:t>
            </a:r>
          </a:p>
          <a:p>
            <a:pPr eaLnBrk="1" hangingPunct="1">
              <a:spcBef>
                <a:spcPct val="0"/>
              </a:spcBef>
              <a:spcAft>
                <a:spcPct val="30000"/>
              </a:spcAft>
            </a:pPr>
            <a:endParaRPr lang="en-US" sz="1400" dirty="0">
              <a:latin typeface="Arial" charset="0"/>
              <a:ea typeface="ヒラギノ角ゴ Pro W3" charset="0"/>
              <a:cs typeface="Arial" charset="0"/>
            </a:endParaRPr>
          </a:p>
          <a:p>
            <a:pPr eaLnBrk="1" hangingPunct="1">
              <a:spcBef>
                <a:spcPct val="0"/>
              </a:spcBef>
              <a:spcAft>
                <a:spcPct val="30000"/>
              </a:spcAft>
            </a:pPr>
            <a:r>
              <a:rPr lang="en-US" sz="1400" dirty="0">
                <a:latin typeface="Arial" charset="0"/>
                <a:ea typeface="ヒラギノ角ゴ Pro W3" charset="0"/>
                <a:cs typeface="Arial" charset="0"/>
              </a:rPr>
              <a:t>You should have a half sheet of paper with information about this session.  Look at the vertical side.</a:t>
            </a:r>
          </a:p>
          <a:p>
            <a:pPr eaLnBrk="1" hangingPunct="1">
              <a:spcBef>
                <a:spcPct val="0"/>
              </a:spcBef>
              <a:spcAft>
                <a:spcPct val="30000"/>
              </a:spcAft>
            </a:pPr>
            <a:endParaRPr lang="en-US" sz="1400" u="sng" dirty="0">
              <a:latin typeface="Arial" charset="0"/>
              <a:ea typeface="ヒラギノ角ゴ Pro W3" charset="0"/>
              <a:cs typeface="Arial" charset="0"/>
            </a:endParaRPr>
          </a:p>
          <a:p>
            <a:pPr eaLnBrk="1" hangingPunct="1">
              <a:spcBef>
                <a:spcPct val="0"/>
              </a:spcBef>
              <a:spcAft>
                <a:spcPct val="30000"/>
              </a:spcAft>
            </a:pPr>
            <a:r>
              <a:rPr lang="en-US" sz="1400" dirty="0">
                <a:latin typeface="Arial" charset="0"/>
                <a:ea typeface="ヒラギノ角ゴ Pro W3" charset="0"/>
                <a:cs typeface="Arial" charset="0"/>
              </a:rPr>
              <a:t>In this session, we will take a hard look at where we </a:t>
            </a:r>
            <a:r>
              <a:rPr lang="en-US" sz="1400" u="sng" dirty="0">
                <a:latin typeface="Arial" charset="0"/>
                <a:ea typeface="ヒラギノ角ゴ Pro W3" charset="0"/>
                <a:cs typeface="Arial" charset="0"/>
              </a:rPr>
              <a:t>are </a:t>
            </a:r>
            <a:r>
              <a:rPr lang="en-US" sz="1400" dirty="0">
                <a:latin typeface="Arial" charset="0"/>
                <a:ea typeface="ヒラギノ角ゴ Pro W3" charset="0"/>
                <a:cs typeface="Arial" charset="0"/>
              </a:rPr>
              <a:t>and where we </a:t>
            </a:r>
            <a:r>
              <a:rPr lang="en-US" sz="1400" u="sng" dirty="0">
                <a:latin typeface="Arial" charset="0"/>
                <a:ea typeface="ヒラギノ角ゴ Pro W3" charset="0"/>
                <a:cs typeface="Arial" charset="0"/>
              </a:rPr>
              <a:t>should </a:t>
            </a:r>
            <a:r>
              <a:rPr lang="en-US" sz="1400" dirty="0">
                <a:latin typeface="Arial" charset="0"/>
                <a:ea typeface="ヒラギノ角ゴ Pro W3" charset="0"/>
                <a:cs typeface="Arial" charset="0"/>
              </a:rPr>
              <a:t>be in preparing our students for the future job market.</a:t>
            </a:r>
          </a:p>
          <a:p>
            <a:pPr eaLnBrk="1" hangingPunct="1">
              <a:spcBef>
                <a:spcPct val="0"/>
              </a:spcBef>
              <a:spcAft>
                <a:spcPct val="30000"/>
              </a:spcAft>
            </a:pPr>
            <a:endParaRPr lang="en-US" dirty="0">
              <a:latin typeface="Arial" charset="0"/>
              <a:ea typeface="ヒラギノ角ゴ Pro W3" charset="0"/>
              <a:cs typeface="Arial" charset="0"/>
            </a:endParaRPr>
          </a:p>
          <a:p>
            <a:pPr eaLnBrk="1" hangingPunct="1">
              <a:spcBef>
                <a:spcPct val="0"/>
              </a:spcBef>
              <a:spcAft>
                <a:spcPct val="30000"/>
              </a:spcAft>
            </a:pPr>
            <a:endParaRPr lang="en-US" dirty="0">
              <a:latin typeface="Arial" charset="0"/>
              <a:ea typeface="ヒラギノ角ゴ Pro W3" charset="0"/>
              <a:cs typeface="Arial" charset="0"/>
            </a:endParaRPr>
          </a:p>
          <a:p>
            <a:pPr eaLnBrk="1" hangingPunct="1">
              <a:spcBef>
                <a:spcPct val="0"/>
              </a:spcBef>
              <a:spcAft>
                <a:spcPct val="30000"/>
              </a:spcAft>
            </a:pPr>
            <a:r>
              <a:rPr lang="en-US" dirty="0">
                <a:latin typeface="Arial" charset="0"/>
                <a:ea typeface="ヒラギノ角ゴ Pro W3" charset="0"/>
                <a:cs typeface="Arial" charset="0"/>
              </a:rPr>
              <a:t>====</a:t>
            </a:r>
          </a:p>
          <a:p>
            <a:pPr eaLnBrk="1" hangingPunct="1">
              <a:spcBef>
                <a:spcPct val="0"/>
              </a:spcBef>
              <a:spcAft>
                <a:spcPct val="30000"/>
              </a:spcAft>
            </a:pPr>
            <a:r>
              <a:rPr lang="en-US" dirty="0">
                <a:latin typeface="Arial" charset="0"/>
                <a:ea typeface="ヒラギノ角ゴ Pro W3" charset="0"/>
                <a:cs typeface="Arial" charset="0"/>
              </a:rPr>
              <a:t>ACTE </a:t>
            </a:r>
            <a:r>
              <a:rPr lang="en-US" dirty="0" err="1">
                <a:latin typeface="Arial" charset="0"/>
                <a:ea typeface="ヒラギノ角ゴ Pro W3" charset="0"/>
                <a:cs typeface="Arial" charset="0"/>
              </a:rPr>
              <a:t>CareerTech</a:t>
            </a:r>
            <a:r>
              <a:rPr lang="en-US" dirty="0">
                <a:latin typeface="Arial" charset="0"/>
                <a:ea typeface="ヒラギノ角ゴ Pro W3" charset="0"/>
                <a:cs typeface="Arial" charset="0"/>
              </a:rPr>
              <a:t> VISION Convention, 12/6/2013, 10:00 - 11:30 am, Room N226</a:t>
            </a:r>
          </a:p>
          <a:p>
            <a:pPr eaLnBrk="1" hangingPunct="1">
              <a:spcBef>
                <a:spcPct val="0"/>
              </a:spcBef>
              <a:spcAft>
                <a:spcPct val="30000"/>
              </a:spcAft>
            </a:pPr>
            <a:endParaRPr lang="en-US" dirty="0">
              <a:latin typeface="Arial" charset="0"/>
              <a:ea typeface="ヒラギノ角ゴ Pro W3" charset="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xfrm>
            <a:off x="1143000" y="685800"/>
            <a:ext cx="2743200" cy="2057400"/>
          </a:xfrm>
          <a:ln/>
        </p:spPr>
      </p:sp>
      <p:sp>
        <p:nvSpPr>
          <p:cNvPr id="35843" name="Notes Placeholder 2"/>
          <p:cNvSpPr>
            <a:spLocks noGrp="1"/>
          </p:cNvSpPr>
          <p:nvPr>
            <p:ph type="body" idx="1"/>
          </p:nvPr>
        </p:nvSpPr>
        <p:spPr>
          <a:xfrm>
            <a:off x="609600" y="2971800"/>
            <a:ext cx="5715000" cy="5486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This chart shows that, on </a:t>
            </a:r>
            <a:r>
              <a:rPr lang="en-US" sz="1400" u="sng" dirty="0">
                <a:latin typeface="Arial" charset="0"/>
                <a:ea typeface="ヒラギノ角ゴ Pro W3" charset="0"/>
                <a:cs typeface="ヒラギノ角ゴ Pro W3" charset="0"/>
              </a:rPr>
              <a:t>average</a:t>
            </a:r>
            <a:r>
              <a:rPr lang="en-US" sz="1400" dirty="0">
                <a:latin typeface="Arial" charset="0"/>
                <a:ea typeface="ヒラギノ角ゴ Pro W3" charset="0"/>
                <a:cs typeface="ヒラギノ角ゴ Pro W3" charset="0"/>
              </a:rPr>
              <a:t>, people </a:t>
            </a:r>
            <a:r>
              <a:rPr lang="en-US" sz="1400" u="sng" dirty="0">
                <a:latin typeface="Arial" charset="0"/>
                <a:ea typeface="ヒラギノ角ゴ Pro W3" charset="0"/>
                <a:cs typeface="ヒラギノ角ゴ Pro W3" charset="0"/>
              </a:rPr>
              <a:t>earn</a:t>
            </a:r>
            <a:r>
              <a:rPr lang="en-US" sz="1400" dirty="0">
                <a:latin typeface="Arial" charset="0"/>
                <a:ea typeface="ヒラギノ角ゴ Pro W3" charset="0"/>
                <a:cs typeface="ヒラギノ角ゴ Pro W3" charset="0"/>
              </a:rPr>
              <a:t> </a:t>
            </a:r>
            <a:r>
              <a:rPr lang="en-US" sz="1400" u="sng" dirty="0">
                <a:latin typeface="Arial" charset="0"/>
                <a:ea typeface="ヒラギノ角ゴ Pro W3" charset="0"/>
                <a:cs typeface="ヒラギノ角ゴ Pro W3" charset="0"/>
              </a:rPr>
              <a:t>more</a:t>
            </a:r>
            <a:r>
              <a:rPr lang="en-US" sz="1400" dirty="0">
                <a:latin typeface="Arial" charset="0"/>
                <a:ea typeface="ヒラギノ角ゴ Pro W3" charset="0"/>
                <a:cs typeface="ヒラギノ角ゴ Pro W3" charset="0"/>
              </a:rPr>
              <a:t> over their lifetime if they have a </a:t>
            </a:r>
            <a:r>
              <a:rPr lang="en-US" sz="1400" u="sng" dirty="0">
                <a:latin typeface="Arial" charset="0"/>
                <a:ea typeface="ヒラギノ角ゴ Pro W3" charset="0"/>
                <a:cs typeface="ヒラギノ角ゴ Pro W3" charset="0"/>
              </a:rPr>
              <a:t>higher</a:t>
            </a:r>
            <a:r>
              <a:rPr lang="en-US" sz="1400" dirty="0">
                <a:latin typeface="Arial" charset="0"/>
                <a:ea typeface="ヒラギノ角ゴ Pro W3" charset="0"/>
                <a:cs typeface="ヒラギノ角ゴ Pro W3" charset="0"/>
              </a:rPr>
              <a:t> </a:t>
            </a:r>
            <a:r>
              <a:rPr lang="en-US" sz="1400" dirty="0" smtClean="0">
                <a:latin typeface="Arial" charset="0"/>
                <a:ea typeface="ヒラギノ角ゴ Pro W3" charset="0"/>
                <a:cs typeface="ヒラギノ角ゴ Pro W3" charset="0"/>
              </a:rPr>
              <a:t>level of education</a:t>
            </a:r>
            <a:r>
              <a:rPr lang="en-US" sz="1400" dirty="0">
                <a:latin typeface="Arial" charset="0"/>
                <a:ea typeface="ヒラギノ角ゴ Pro W3" charset="0"/>
                <a:cs typeface="ヒラギノ角ゴ Pro W3" charset="0"/>
              </a:rPr>
              <a:t>.</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There</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no surprise here. But the reason I include this chart is to remind you that </a:t>
            </a:r>
            <a:r>
              <a:rPr lang="en-US" sz="1400" u="sng" dirty="0">
                <a:latin typeface="Arial" charset="0"/>
                <a:ea typeface="ヒラギノ角ゴ Pro W3" charset="0"/>
                <a:cs typeface="ヒラギノ角ゴ Pro W3" charset="0"/>
              </a:rPr>
              <a:t>this</a:t>
            </a:r>
            <a:r>
              <a:rPr lang="en-US" sz="1400" dirty="0">
                <a:latin typeface="Arial" charset="0"/>
                <a:ea typeface="ヒラギノ角ゴ Pro W3" charset="0"/>
                <a:cs typeface="ヒラギノ角ゴ Pro W3" charset="0"/>
              </a:rPr>
              <a:t> chart shows people who are </a:t>
            </a:r>
            <a:r>
              <a:rPr lang="en-US" sz="1400" u="sng" dirty="0">
                <a:latin typeface="Arial" charset="0"/>
                <a:ea typeface="ヒラギノ角ゴ Pro W3" charset="0"/>
                <a:cs typeface="ヒラギノ角ゴ Pro W3" charset="0"/>
              </a:rPr>
              <a:t>currently</a:t>
            </a:r>
            <a:r>
              <a:rPr lang="en-US" sz="1400" dirty="0">
                <a:latin typeface="Arial" charset="0"/>
                <a:ea typeface="ヒラギノ角ゴ Pro W3" charset="0"/>
                <a:cs typeface="ヒラギノ角ゴ Pro W3" charset="0"/>
              </a:rPr>
              <a:t> employed. </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What does this say to our students who </a:t>
            </a:r>
            <a:r>
              <a:rPr lang="en-US" sz="1400" u="sng" dirty="0">
                <a:latin typeface="Arial" charset="0"/>
                <a:ea typeface="ヒラギノ角ゴ Pro W3" charset="0"/>
                <a:cs typeface="ヒラギノ角ゴ Pro W3" charset="0"/>
              </a:rPr>
              <a:t>will be </a:t>
            </a:r>
            <a:r>
              <a:rPr lang="en-US" sz="1400" dirty="0">
                <a:latin typeface="Arial" charset="0"/>
                <a:ea typeface="ヒラギノ角ゴ Pro W3" charset="0"/>
                <a:cs typeface="ヒラギノ角ゴ Pro W3" charset="0"/>
              </a:rPr>
              <a:t>employed in </a:t>
            </a:r>
            <a:r>
              <a:rPr lang="en-US" sz="1400" u="sng" dirty="0">
                <a:latin typeface="Arial" charset="0"/>
                <a:ea typeface="ヒラギノ角ゴ Pro W3" charset="0"/>
                <a:cs typeface="ヒラギノ角ゴ Pro W3" charset="0"/>
              </a:rPr>
              <a:t>five</a:t>
            </a:r>
            <a:r>
              <a:rPr lang="en-US" sz="1400" dirty="0">
                <a:latin typeface="Arial" charset="0"/>
                <a:ea typeface="ヒラギノ角ゴ Pro W3" charset="0"/>
                <a:cs typeface="ヒラギノ角ゴ Pro W3" charset="0"/>
              </a:rPr>
              <a:t> to </a:t>
            </a:r>
            <a:r>
              <a:rPr lang="en-US" sz="1400" u="sng" dirty="0">
                <a:latin typeface="Arial" charset="0"/>
                <a:ea typeface="ヒラギノ角ゴ Pro W3" charset="0"/>
                <a:cs typeface="ヒラギノ角ゴ Pro W3" charset="0"/>
              </a:rPr>
              <a:t>ten</a:t>
            </a:r>
            <a:r>
              <a:rPr lang="en-US" sz="1400" dirty="0">
                <a:latin typeface="Arial" charset="0"/>
                <a:ea typeface="ヒラギノ角ゴ Pro W3" charset="0"/>
                <a:cs typeface="ヒラギノ角ゴ Pro W3" charset="0"/>
              </a:rPr>
              <a:t> </a:t>
            </a:r>
            <a:r>
              <a:rPr lang="en-US" sz="1400" u="sng" dirty="0">
                <a:latin typeface="Arial" charset="0"/>
                <a:ea typeface="ヒラギノ角ゴ Pro W3" charset="0"/>
                <a:cs typeface="ヒラギノ角ゴ Pro W3" charset="0"/>
              </a:rPr>
              <a:t>years</a:t>
            </a:r>
            <a:r>
              <a:rPr lang="en-US" sz="1400" dirty="0">
                <a:latin typeface="Arial" charset="0"/>
                <a:ea typeface="ヒラギノ角ゴ Pro W3" charset="0"/>
                <a:cs typeface="ヒラギノ角ゴ Pro W3" charset="0"/>
              </a:rPr>
              <a:t> from now? Will the chart look </a:t>
            </a:r>
            <a:r>
              <a:rPr lang="en-US" sz="1400" u="sng" dirty="0">
                <a:latin typeface="Arial" charset="0"/>
                <a:ea typeface="ヒラギノ角ゴ Pro W3" charset="0"/>
                <a:cs typeface="ヒラギノ角ゴ Pro W3" charset="0"/>
              </a:rPr>
              <a:t>different</a:t>
            </a:r>
            <a:r>
              <a:rPr lang="en-US" sz="1400" dirty="0">
                <a:latin typeface="Arial" charset="0"/>
                <a:ea typeface="ヒラギノ角ゴ Pro W3" charset="0"/>
                <a:cs typeface="ヒラギノ角ゴ Pro W3" charset="0"/>
              </a:rPr>
              <a:t> for them?</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What if lifetime education costs and student loan interest is figured in? Does </a:t>
            </a:r>
            <a:r>
              <a:rPr lang="en-US" sz="1400" u="sng" dirty="0">
                <a:latin typeface="Arial" charset="0"/>
                <a:ea typeface="ヒラギノ角ゴ Pro W3" charset="0"/>
                <a:cs typeface="ヒラギノ角ゴ Pro W3" charset="0"/>
              </a:rPr>
              <a:t>that</a:t>
            </a:r>
            <a:r>
              <a:rPr lang="en-US" sz="1400" dirty="0">
                <a:latin typeface="Arial" charset="0"/>
                <a:ea typeface="ヒラギノ角ゴ Pro W3" charset="0"/>
                <a:cs typeface="ヒラギノ角ゴ Pro W3" charset="0"/>
              </a:rPr>
              <a:t> narrow the gap?</a:t>
            </a:r>
          </a:p>
          <a:p>
            <a:r>
              <a:rPr lang="en-US" sz="1400" dirty="0">
                <a:latin typeface="Arial" charset="0"/>
                <a:ea typeface="ヒラギノ角ゴ Pro W3" charset="0"/>
                <a:cs typeface="ヒラギノ角ゴ Pro W3" charset="0"/>
              </a:rPr>
              <a:t>What about cost of business attire, business social expenses, club memberships, and other expenses that might be different at different levels of employment?</a:t>
            </a:r>
          </a:p>
          <a:p>
            <a:r>
              <a:rPr lang="en-US" sz="1400" dirty="0">
                <a:latin typeface="Arial" charset="0"/>
                <a:ea typeface="ヒラギノ角ゴ Pro W3" charset="0"/>
                <a:cs typeface="ヒラギノ角ゴ Pro W3" charset="0"/>
              </a:rPr>
              <a:t>What if all of that is figured in? </a:t>
            </a:r>
          </a:p>
          <a:p>
            <a:r>
              <a:rPr lang="en-US" sz="1400" dirty="0">
                <a:latin typeface="Arial" charset="0"/>
                <a:ea typeface="ヒラギノ角ゴ Pro W3" charset="0"/>
                <a:cs typeface="ヒラギノ角ゴ Pro W3" charset="0"/>
              </a:rPr>
              <a:t>What about a </a:t>
            </a:r>
            <a:r>
              <a:rPr lang="en-US" sz="1400" u="sng" dirty="0">
                <a:latin typeface="Arial" charset="0"/>
                <a:ea typeface="ヒラギノ角ゴ Pro W3" charset="0"/>
                <a:cs typeface="ヒラギノ角ゴ Pro W3" charset="0"/>
              </a:rPr>
              <a:t>lifestyle</a:t>
            </a:r>
            <a:r>
              <a:rPr lang="en-US" sz="1400" dirty="0">
                <a:latin typeface="Arial" charset="0"/>
                <a:ea typeface="ヒラギノ角ゴ Pro W3" charset="0"/>
                <a:cs typeface="ヒラギノ角ゴ Pro W3" charset="0"/>
              </a:rPr>
              <a:t> choice?</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What does </a:t>
            </a:r>
            <a:r>
              <a:rPr lang="en-US" sz="1400" u="sng" dirty="0">
                <a:latin typeface="Arial" charset="0"/>
                <a:ea typeface="ヒラギノ角ゴ Pro W3" charset="0"/>
                <a:cs typeface="ヒラギノ角ゴ Pro W3" charset="0"/>
              </a:rPr>
              <a:t>this</a:t>
            </a:r>
            <a:r>
              <a:rPr lang="en-US" sz="1400" dirty="0">
                <a:latin typeface="Arial" charset="0"/>
                <a:ea typeface="ヒラギノ角ゴ Pro W3" charset="0"/>
                <a:cs typeface="ヒラギノ角ゴ Pro W3" charset="0"/>
              </a:rPr>
              <a:t> chart tell </a:t>
            </a:r>
            <a:r>
              <a:rPr lang="en-US" sz="1400" u="sng" dirty="0">
                <a:latin typeface="Arial" charset="0"/>
                <a:ea typeface="ヒラギノ角ゴ Pro W3" charset="0"/>
                <a:cs typeface="ヒラギノ角ゴ Pro W3" charset="0"/>
              </a:rPr>
              <a:t>our </a:t>
            </a:r>
            <a:r>
              <a:rPr lang="en-US" sz="1400" dirty="0">
                <a:latin typeface="Arial" charset="0"/>
                <a:ea typeface="ヒラギノ角ゴ Pro W3" charset="0"/>
                <a:cs typeface="ヒラギノ角ゴ Pro W3" charset="0"/>
              </a:rPr>
              <a:t>kids about </a:t>
            </a:r>
            <a:r>
              <a:rPr lang="en-US" sz="1400" u="sng" dirty="0">
                <a:latin typeface="Arial" charset="0"/>
                <a:ea typeface="ヒラギノ角ゴ Pro W3" charset="0"/>
                <a:cs typeface="ヒラギノ角ゴ Pro W3" charset="0"/>
              </a:rPr>
              <a:t>their</a:t>
            </a:r>
            <a:r>
              <a:rPr lang="en-US" sz="1400" dirty="0">
                <a:latin typeface="Arial" charset="0"/>
                <a:ea typeface="ヒラギノ角ゴ Pro W3" charset="0"/>
                <a:cs typeface="ヒラギノ角ゴ Pro W3" charset="0"/>
              </a:rPr>
              <a:t> future?</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cew.georgetown.edu</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collegepayoff</a:t>
            </a:r>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http://www9.georgetown.edu/grad/</a:t>
            </a:r>
            <a:r>
              <a:rPr lang="en-US" dirty="0" err="1">
                <a:latin typeface="Arial" charset="0"/>
                <a:ea typeface="ヒラギノ角ゴ Pro W3" charset="0"/>
                <a:cs typeface="ヒラギノ角ゴ Pro W3" charset="0"/>
              </a:rPr>
              <a:t>gppi</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hpi</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cew</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pdfs</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collegepayoff-summary.pdf</a:t>
            </a:r>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Page 4, 5</a:t>
            </a:r>
          </a:p>
        </p:txBody>
      </p:sp>
      <p:sp>
        <p:nvSpPr>
          <p:cNvPr id="35844"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8E465574-6C5F-1C4B-8033-36FC163C32E3}" type="slidenum">
              <a:rPr lang="en-US" sz="1200"/>
              <a:pPr algn="r"/>
              <a:t>10</a:t>
            </a:fld>
            <a:endParaRPr lang="en-US" sz="120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a:ln/>
        </p:spPr>
      </p:sp>
      <p:sp>
        <p:nvSpPr>
          <p:cNvPr id="214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smtClean="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 15. RECOVERY 2020 in Summary? Most jobs will require applicants to have postsecondary education and training beyond high school.</a:t>
            </a:r>
          </a:p>
          <a:p>
            <a:r>
              <a:rPr lang="en-US" dirty="0">
                <a:latin typeface="Arial" charset="0"/>
                <a:ea typeface="ヒラギノ角ゴ Pro W3" charset="0"/>
                <a:cs typeface="ヒラギノ角ゴ Pro W3" charset="0"/>
              </a:rPr>
              <a:t>More jobs will be available as baby boomers begin to retire.</a:t>
            </a:r>
          </a:p>
          <a:p>
            <a:r>
              <a:rPr lang="en-US" dirty="0">
                <a:latin typeface="Arial" charset="0"/>
                <a:ea typeface="ヒラギノ角ゴ Pro W3" charset="0"/>
                <a:cs typeface="ヒラギノ角ゴ Pro W3" charset="0"/>
              </a:rPr>
              <a:t>The fastest growing fields will be in STEM, healthcare professions, healthcare support, and community services.</a:t>
            </a:r>
          </a:p>
          <a:p>
            <a:r>
              <a:rPr lang="en-US" dirty="0">
                <a:latin typeface="Arial" charset="0"/>
                <a:ea typeface="ヒラギノ角ゴ Pro W3" charset="0"/>
                <a:cs typeface="ヒラギノ角ゴ Pro W3" charset="0"/>
              </a:rPr>
              <a:t>Employers will be looking for cognitive skills such as active listening, ability to communicate well, and critical thinking. Despite the existing variation between states</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 educational attainment, nearly all states will need to boost their rates of postsecondary education</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cew.georgetown.edu</a:t>
            </a:r>
            <a:r>
              <a:rPr lang="en-US" dirty="0">
                <a:latin typeface="Arial" charset="0"/>
                <a:ea typeface="ヒラギノ角ゴ Pro W3" charset="0"/>
                <a:cs typeface="ヒラギノ角ゴ Pro W3" charset="0"/>
              </a:rPr>
              <a:t>/recovery2020/</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Recovery 2020:  Job Growth and Education Requirements Through 2020</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June 26, 2013</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Recovery 2020 finds that:</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    There will be 55 million job openings in the economy through 2020: 24 million openings from newly created jobs and 31 million openings due to baby boom retirements.</a:t>
            </a:r>
          </a:p>
          <a:p>
            <a:r>
              <a:rPr lang="en-US" dirty="0">
                <a:latin typeface="Arial" charset="0"/>
                <a:ea typeface="ヒラギノ角ゴ Pro W3" charset="0"/>
                <a:cs typeface="ヒラギノ角ゴ Pro W3" charset="0"/>
              </a:rPr>
              <a:t>    By educational attainment: 35 percent of the job openings will require at least a bachelor</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 degree, 30 percent of the job openings will require some college or an associate</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 degree and 36 percent of the job openings will not require education beyond high school.</a:t>
            </a:r>
          </a:p>
          <a:p>
            <a:r>
              <a:rPr lang="en-US" dirty="0">
                <a:latin typeface="Arial" charset="0"/>
                <a:ea typeface="ヒラギノ角ゴ Pro W3" charset="0"/>
                <a:cs typeface="ヒラギノ角ゴ Pro W3" charset="0"/>
              </a:rPr>
              <a:t>    STEM, Healthcare Professions, Healthcare Support, and Community Services will be the fastest growing occupations, but also will require high levels of post-secondary education.</a:t>
            </a:r>
          </a:p>
          <a:p>
            <a:r>
              <a:rPr lang="en-US" dirty="0">
                <a:latin typeface="Arial" charset="0"/>
                <a:ea typeface="ヒラギノ角ゴ Pro W3" charset="0"/>
                <a:cs typeface="ヒラギノ角ゴ Pro W3" charset="0"/>
              </a:rPr>
              <a:t>    Most jobs will require some type of post-secondary education, and individuals that only posses a high school diploma will have fewer employment options.</a:t>
            </a:r>
          </a:p>
          <a:p>
            <a:r>
              <a:rPr lang="en-US" dirty="0">
                <a:latin typeface="Arial" charset="0"/>
                <a:ea typeface="ヒラギノ角ゴ Pro W3" charset="0"/>
                <a:cs typeface="ヒラギノ角ゴ Pro W3" charset="0"/>
              </a:rPr>
              <a:t>    Employers will seek cognitive skills such as communication and analytics from job applicants rather than physical skills traditionally associated with manufacturing.</a:t>
            </a:r>
          </a:p>
          <a:p>
            <a:r>
              <a:rPr lang="en-US" dirty="0">
                <a:latin typeface="Arial" charset="0"/>
                <a:ea typeface="ヒラギノ角ゴ Pro W3" charset="0"/>
                <a:cs typeface="ヒラギノ角ゴ Pro W3" charset="0"/>
              </a:rPr>
              <a:t>    The United States will fall short by 5 million workers with postsecondary education – at the current production rate – by 2020.</a:t>
            </a:r>
          </a:p>
          <a:p>
            <a:endParaRPr lang="en-US" dirty="0">
              <a:latin typeface="Arial" charset="0"/>
              <a:ea typeface="ヒラギノ角ゴ Pro W3" charset="0"/>
              <a:cs typeface="ヒラギノ角ゴ Pro W3" charset="0"/>
            </a:endParaRPr>
          </a:p>
        </p:txBody>
      </p:sp>
      <p:sp>
        <p:nvSpPr>
          <p:cNvPr id="214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52C6151-EDD1-1542-9C44-ED93F9F11313}" type="slidenum">
              <a:rPr lang="en-US" sz="1200"/>
              <a:pPr/>
              <a:t>100</a:t>
            </a:fld>
            <a:endParaRPr lang="en-US" sz="120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ln/>
        </p:spPr>
      </p:sp>
      <p:sp>
        <p:nvSpPr>
          <p:cNvPr id="216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Are we teaching these skills that the employers value?</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FR page 26</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cew.georgetown.edu</a:t>
            </a:r>
            <a:r>
              <a:rPr lang="en-US" dirty="0">
                <a:latin typeface="Arial" charset="0"/>
                <a:ea typeface="ヒラギノ角ゴ Pro W3" charset="0"/>
                <a:cs typeface="ヒラギノ角ゴ Pro W3" charset="0"/>
              </a:rPr>
              <a:t>/recovery2020/</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Recovery 2020:  Job Growth and Education Requirements Through 2020</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June 26, 2013</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Recovery 2020 finds that:</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    There will be 55 million job openings in the economy through 2020: 24 million openings from newly created jobs and 31 million openings due to baby boom retirements.</a:t>
            </a:r>
          </a:p>
          <a:p>
            <a:r>
              <a:rPr lang="en-US" dirty="0">
                <a:latin typeface="Arial" charset="0"/>
                <a:ea typeface="ヒラギノ角ゴ Pro W3" charset="0"/>
                <a:cs typeface="ヒラギノ角ゴ Pro W3" charset="0"/>
              </a:rPr>
              <a:t>    By educational attainment: 35 percent of the job openings will require at least a bachelor</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 degree, 30 percent of the job openings will require some college or an associate</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 degree and 36 percent of the job openings will not require education beyond high school.</a:t>
            </a:r>
          </a:p>
          <a:p>
            <a:r>
              <a:rPr lang="en-US" dirty="0">
                <a:latin typeface="Arial" charset="0"/>
                <a:ea typeface="ヒラギノ角ゴ Pro W3" charset="0"/>
                <a:cs typeface="ヒラギノ角ゴ Pro W3" charset="0"/>
              </a:rPr>
              <a:t>    STEM, Healthcare Professions, Healthcare Support, and Community Services will be the fastest growing occupations, but also will require high levels of post-secondary education.</a:t>
            </a:r>
          </a:p>
          <a:p>
            <a:r>
              <a:rPr lang="en-US" dirty="0">
                <a:latin typeface="Arial" charset="0"/>
                <a:ea typeface="ヒラギノ角ゴ Pro W3" charset="0"/>
                <a:cs typeface="ヒラギノ角ゴ Pro W3" charset="0"/>
              </a:rPr>
              <a:t>    Most jobs will require some type of post-secondary education, and individuals that only posses a high school diploma will have fewer employment options.</a:t>
            </a:r>
          </a:p>
          <a:p>
            <a:r>
              <a:rPr lang="en-US" dirty="0">
                <a:latin typeface="Arial" charset="0"/>
                <a:ea typeface="ヒラギノ角ゴ Pro W3" charset="0"/>
                <a:cs typeface="ヒラギノ角ゴ Pro W3" charset="0"/>
              </a:rPr>
              <a:t>    Employers will seek cognitive skills such as communication and analytics from job applicants rather than physical skills traditionally associated with manufacturing.</a:t>
            </a:r>
          </a:p>
          <a:p>
            <a:r>
              <a:rPr lang="en-US" dirty="0">
                <a:latin typeface="Arial" charset="0"/>
                <a:ea typeface="ヒラギノ角ゴ Pro W3" charset="0"/>
                <a:cs typeface="ヒラギノ角ゴ Pro W3" charset="0"/>
              </a:rPr>
              <a:t>    The United States will fall short by 5 million workers with postsecondary education – at the current production rate – by 2020.</a:t>
            </a:r>
          </a:p>
          <a:p>
            <a:endParaRPr lang="en-US" dirty="0">
              <a:latin typeface="Arial" charset="0"/>
              <a:ea typeface="ヒラギノ角ゴ Pro W3" charset="0"/>
              <a:cs typeface="ヒラギノ角ゴ Pro W3" charset="0"/>
            </a:endParaRPr>
          </a:p>
        </p:txBody>
      </p:sp>
      <p:sp>
        <p:nvSpPr>
          <p:cNvPr id="216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DEE63F9D-62D9-424B-9D4E-EB18709106B1}" type="slidenum">
              <a:rPr lang="en-US" sz="1200"/>
              <a:pPr/>
              <a:t>101</a:t>
            </a:fld>
            <a:endParaRPr lang="en-US" sz="120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Abilities that we could be teaching.</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FR page 28</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cew.georgetown.edu</a:t>
            </a:r>
            <a:r>
              <a:rPr lang="en-US" dirty="0">
                <a:latin typeface="Arial" charset="0"/>
                <a:ea typeface="ヒラギノ角ゴ Pro W3" charset="0"/>
                <a:cs typeface="ヒラギノ角ゴ Pro W3" charset="0"/>
              </a:rPr>
              <a:t>/recovery2020/</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Recovery 2020:  Job Growth and Education Requirements Through 2020</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June 26, 2013</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Recovery 2020 finds that:</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    There will be 55 million job openings in the economy through 2020: 24 million openings from newly created jobs and 31 million openings due to baby boom retirements.</a:t>
            </a:r>
          </a:p>
          <a:p>
            <a:r>
              <a:rPr lang="en-US" dirty="0">
                <a:latin typeface="Arial" charset="0"/>
                <a:ea typeface="ヒラギノ角ゴ Pro W3" charset="0"/>
                <a:cs typeface="ヒラギノ角ゴ Pro W3" charset="0"/>
              </a:rPr>
              <a:t>    By educational attainment: 35 percent of the job openings will require at least a bachelor</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 degree, 30 percent of the job openings will require some college or an associate</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 degree and 36 percent of the job openings will not require education beyond high school.</a:t>
            </a:r>
          </a:p>
          <a:p>
            <a:r>
              <a:rPr lang="en-US" dirty="0">
                <a:latin typeface="Arial" charset="0"/>
                <a:ea typeface="ヒラギノ角ゴ Pro W3" charset="0"/>
                <a:cs typeface="ヒラギノ角ゴ Pro W3" charset="0"/>
              </a:rPr>
              <a:t>    STEM, Healthcare Professions, Healthcare Support, and Community Services will be the fastest growing occupations, but also will require high levels of post-secondary education.</a:t>
            </a:r>
          </a:p>
          <a:p>
            <a:r>
              <a:rPr lang="en-US" dirty="0">
                <a:latin typeface="Arial" charset="0"/>
                <a:ea typeface="ヒラギノ角ゴ Pro W3" charset="0"/>
                <a:cs typeface="ヒラギノ角ゴ Pro W3" charset="0"/>
              </a:rPr>
              <a:t>    Most jobs will require some type of post-secondary education, and individuals that only posses a high school diploma will have fewer employment options.</a:t>
            </a:r>
          </a:p>
          <a:p>
            <a:r>
              <a:rPr lang="en-US" dirty="0">
                <a:latin typeface="Arial" charset="0"/>
                <a:ea typeface="ヒラギノ角ゴ Pro W3" charset="0"/>
                <a:cs typeface="ヒラギノ角ゴ Pro W3" charset="0"/>
              </a:rPr>
              <a:t>    Employers will seek cognitive skills such as communication and analytics from job applicants rather than physical skills traditionally associated with manufacturing.</a:t>
            </a:r>
          </a:p>
          <a:p>
            <a:r>
              <a:rPr lang="en-US" dirty="0">
                <a:latin typeface="Arial" charset="0"/>
                <a:ea typeface="ヒラギノ角ゴ Pro W3" charset="0"/>
                <a:cs typeface="ヒラギノ角ゴ Pro W3" charset="0"/>
              </a:rPr>
              <a:t>    The United States will fall short by 5 million workers with postsecondary education – at the current production rate – by 2020.</a:t>
            </a:r>
          </a:p>
          <a:p>
            <a:endParaRPr lang="en-US" dirty="0">
              <a:latin typeface="Arial" charset="0"/>
              <a:ea typeface="ヒラギノ角ゴ Pro W3" charset="0"/>
              <a:cs typeface="ヒラギノ角ゴ Pro W3" charset="0"/>
            </a:endParaRPr>
          </a:p>
        </p:txBody>
      </p:sp>
      <p:sp>
        <p:nvSpPr>
          <p:cNvPr id="218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785FFE32-5497-C144-B22D-5FA87E53AE30}" type="slidenum">
              <a:rPr lang="en-US" sz="1200"/>
              <a:pPr/>
              <a:t>102</a:t>
            </a:fld>
            <a:endParaRPr lang="en-US" sz="120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Here are skills that the employers would like to see in heir new recruits.  Are we teaching these to our students?  Can we be doing more?</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We are doing some of this in our Career and Technical Education programs, and in our Arts Education programs.  How about in our core subjects?  </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Many core teachers are too busy teaching the curriculum to be bothered with skills the kids will need when they grow up.  Teaching these skills to the kids while they are still young will also boost the economy.  Yes, we have the power to positively impact the economy.</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ES page 8</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cew.georgetown.edu</a:t>
            </a:r>
            <a:r>
              <a:rPr lang="en-US" dirty="0">
                <a:latin typeface="Arial" charset="0"/>
                <a:ea typeface="ヒラギノ角ゴ Pro W3" charset="0"/>
                <a:cs typeface="ヒラギノ角ゴ Pro W3" charset="0"/>
              </a:rPr>
              <a:t>/recovery2020/</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Recovery 2020:  Job Growth and Education Requirements Through 2020</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June 26, 2013</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Recovery 2020 finds that:</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    There will be 55 million job openings in the economy through 2020: 24 million openings from newly created jobs and 31 million openings due to baby boom retirements.</a:t>
            </a:r>
          </a:p>
          <a:p>
            <a:r>
              <a:rPr lang="en-US" dirty="0">
                <a:latin typeface="Arial" charset="0"/>
                <a:ea typeface="ヒラギノ角ゴ Pro W3" charset="0"/>
                <a:cs typeface="ヒラギノ角ゴ Pro W3" charset="0"/>
              </a:rPr>
              <a:t>    By educational attainment: 35 percent of the job openings will require at least a bachelor</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 degree, 30 percent of the job openings will require some college or an associate</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 degree and 36 percent of the job openings will not require education beyond high school.</a:t>
            </a:r>
          </a:p>
          <a:p>
            <a:r>
              <a:rPr lang="en-US" dirty="0">
                <a:latin typeface="Arial" charset="0"/>
                <a:ea typeface="ヒラギノ角ゴ Pro W3" charset="0"/>
                <a:cs typeface="ヒラギノ角ゴ Pro W3" charset="0"/>
              </a:rPr>
              <a:t>    STEM, Healthcare Professions, Healthcare Support, and Community Services will be the fastest growing occupations, but also will require high levels of post-secondary education.</a:t>
            </a:r>
          </a:p>
          <a:p>
            <a:r>
              <a:rPr lang="en-US" dirty="0">
                <a:latin typeface="Arial" charset="0"/>
                <a:ea typeface="ヒラギノ角ゴ Pro W3" charset="0"/>
                <a:cs typeface="ヒラギノ角ゴ Pro W3" charset="0"/>
              </a:rPr>
              <a:t>    Most jobs will require some type of post-secondary education, and individuals that only posses a high school diploma will have fewer employment options.</a:t>
            </a:r>
          </a:p>
          <a:p>
            <a:r>
              <a:rPr lang="en-US" dirty="0">
                <a:latin typeface="Arial" charset="0"/>
                <a:ea typeface="ヒラギノ角ゴ Pro W3" charset="0"/>
                <a:cs typeface="ヒラギノ角ゴ Pro W3" charset="0"/>
              </a:rPr>
              <a:t>    Employers will seek cognitive skills such as communication and analytics from job applicants rather than physical skills traditionally associated with manufacturing.</a:t>
            </a:r>
          </a:p>
          <a:p>
            <a:r>
              <a:rPr lang="en-US" dirty="0">
                <a:latin typeface="Arial" charset="0"/>
                <a:ea typeface="ヒラギノ角ゴ Pro W3" charset="0"/>
                <a:cs typeface="ヒラギノ角ゴ Pro W3" charset="0"/>
              </a:rPr>
              <a:t>    The United States will fall short by 5 million workers with postsecondary education – at the current production rate – by 2020.</a:t>
            </a:r>
          </a:p>
          <a:p>
            <a:endParaRPr lang="en-US" dirty="0">
              <a:latin typeface="Arial" charset="0"/>
              <a:ea typeface="ヒラギノ角ゴ Pro W3" charset="0"/>
              <a:cs typeface="ヒラギノ角ゴ Pro W3" charset="0"/>
            </a:endParaRPr>
          </a:p>
        </p:txBody>
      </p:sp>
      <p:sp>
        <p:nvSpPr>
          <p:cNvPr id="220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B0220F3-8E3D-6049-A367-49419CC64B46}" type="slidenum">
              <a:rPr lang="en-US" sz="1200"/>
              <a:pPr/>
              <a:t>103</a:t>
            </a:fld>
            <a:endParaRPr lang="en-US" sz="120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Here are knowledge domains that the new recruits should have.</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ES page 9</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cew.georgetown.edu</a:t>
            </a:r>
            <a:r>
              <a:rPr lang="en-US" dirty="0">
                <a:latin typeface="Arial" charset="0"/>
                <a:ea typeface="ヒラギノ角ゴ Pro W3" charset="0"/>
                <a:cs typeface="ヒラギノ角ゴ Pro W3" charset="0"/>
              </a:rPr>
              <a:t>/recovery2020/</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Recovery 2020:  Job Growth and Education Requirements Through 2020</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June 26, 2013</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Recovery 2020 finds that:</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    There will be 55 million job openings in the economy through 2020: 24 million openings from newly created jobs and 31 million openings due to baby boom retirements.</a:t>
            </a:r>
          </a:p>
          <a:p>
            <a:r>
              <a:rPr lang="en-US" dirty="0">
                <a:latin typeface="Arial" charset="0"/>
                <a:ea typeface="ヒラギノ角ゴ Pro W3" charset="0"/>
                <a:cs typeface="ヒラギノ角ゴ Pro W3" charset="0"/>
              </a:rPr>
              <a:t>    By educational attainment: 35 percent of the job openings will require at least a bachelor</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 degree, 30 percent of the job openings will require some college or an associate</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 degree and 36 percent of the job openings will not require education beyond high school.</a:t>
            </a:r>
          </a:p>
          <a:p>
            <a:r>
              <a:rPr lang="en-US" dirty="0">
                <a:latin typeface="Arial" charset="0"/>
                <a:ea typeface="ヒラギノ角ゴ Pro W3" charset="0"/>
                <a:cs typeface="ヒラギノ角ゴ Pro W3" charset="0"/>
              </a:rPr>
              <a:t>    STEM, Healthcare Professions, Healthcare Support, and Community Services will be the fastest growing occupations, but also will require high levels of post-secondary education.</a:t>
            </a:r>
          </a:p>
          <a:p>
            <a:r>
              <a:rPr lang="en-US" dirty="0">
                <a:latin typeface="Arial" charset="0"/>
                <a:ea typeface="ヒラギノ角ゴ Pro W3" charset="0"/>
                <a:cs typeface="ヒラギノ角ゴ Pro W3" charset="0"/>
              </a:rPr>
              <a:t>    Most jobs will require some type of post-secondary education, and individuals that only posses a high school diploma will have fewer employment options.</a:t>
            </a:r>
          </a:p>
          <a:p>
            <a:r>
              <a:rPr lang="en-US" dirty="0">
                <a:latin typeface="Arial" charset="0"/>
                <a:ea typeface="ヒラギノ角ゴ Pro W3" charset="0"/>
                <a:cs typeface="ヒラギノ角ゴ Pro W3" charset="0"/>
              </a:rPr>
              <a:t>    Employers will seek cognitive skills such as communication and analytics from job applicants rather than physical skills traditionally associated with manufacturing.</a:t>
            </a:r>
          </a:p>
          <a:p>
            <a:r>
              <a:rPr lang="en-US" dirty="0">
                <a:latin typeface="Arial" charset="0"/>
                <a:ea typeface="ヒラギノ角ゴ Pro W3" charset="0"/>
                <a:cs typeface="ヒラギノ角ゴ Pro W3" charset="0"/>
              </a:rPr>
              <a:t>    The United States will fall short by 5 million workers with postsecondary education – at the current production rate – by 2020.</a:t>
            </a:r>
          </a:p>
          <a:p>
            <a:endParaRPr lang="en-US" dirty="0">
              <a:latin typeface="Arial" charset="0"/>
              <a:ea typeface="ヒラギノ角ゴ Pro W3" charset="0"/>
              <a:cs typeface="ヒラギノ角ゴ Pro W3" charset="0"/>
            </a:endParaRPr>
          </a:p>
        </p:txBody>
      </p:sp>
      <p:sp>
        <p:nvSpPr>
          <p:cNvPr id="222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FBCF1FA-5463-EA45-8674-065B322B52E7}" type="slidenum">
              <a:rPr lang="en-US" sz="1200"/>
              <a:pPr/>
              <a:t>104</a:t>
            </a:fld>
            <a:endParaRPr lang="en-US" sz="120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ln/>
        </p:spPr>
      </p:sp>
      <p:sp>
        <p:nvSpPr>
          <p:cNvPr id="224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More abilities.  Which of these are learned in your classrooms?</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ES page 10</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cew.georgetown.edu</a:t>
            </a:r>
            <a:r>
              <a:rPr lang="en-US" dirty="0">
                <a:latin typeface="Arial" charset="0"/>
                <a:ea typeface="ヒラギノ角ゴ Pro W3" charset="0"/>
                <a:cs typeface="ヒラギノ角ゴ Pro W3" charset="0"/>
              </a:rPr>
              <a:t>/recovery2020/</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Recovery 2020:  Job Growth and Education Requirements Through 2020</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June 26, 2013</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Recovery 2020 finds that:</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    There will be 55 million job openings in the economy through 2020: 24 million openings from newly created jobs and 31 million openings due to baby boom retirements.</a:t>
            </a:r>
          </a:p>
          <a:p>
            <a:r>
              <a:rPr lang="en-US" dirty="0">
                <a:latin typeface="Arial" charset="0"/>
                <a:ea typeface="ヒラギノ角ゴ Pro W3" charset="0"/>
                <a:cs typeface="ヒラギノ角ゴ Pro W3" charset="0"/>
              </a:rPr>
              <a:t>    By educational attainment: 35 percent of the job openings will require at least a bachelor</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 degree, 30 percent of the job openings will require some college or an associate</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 degree and 36 percent of the job openings will not require education beyond high school.</a:t>
            </a:r>
          </a:p>
          <a:p>
            <a:r>
              <a:rPr lang="en-US" dirty="0">
                <a:latin typeface="Arial" charset="0"/>
                <a:ea typeface="ヒラギノ角ゴ Pro W3" charset="0"/>
                <a:cs typeface="ヒラギノ角ゴ Pro W3" charset="0"/>
              </a:rPr>
              <a:t>    STEM, Healthcare Professions, Healthcare Support, and Community Services will be the fastest growing occupations, but also will require high levels of post-secondary education.</a:t>
            </a:r>
          </a:p>
          <a:p>
            <a:r>
              <a:rPr lang="en-US" dirty="0">
                <a:latin typeface="Arial" charset="0"/>
                <a:ea typeface="ヒラギノ角ゴ Pro W3" charset="0"/>
                <a:cs typeface="ヒラギノ角ゴ Pro W3" charset="0"/>
              </a:rPr>
              <a:t>    Most jobs will require some type of post-secondary education, and individuals that only posses a high school diploma will have fewer employment options.</a:t>
            </a:r>
          </a:p>
          <a:p>
            <a:r>
              <a:rPr lang="en-US" dirty="0">
                <a:latin typeface="Arial" charset="0"/>
                <a:ea typeface="ヒラギノ角ゴ Pro W3" charset="0"/>
                <a:cs typeface="ヒラギノ角ゴ Pro W3" charset="0"/>
              </a:rPr>
              <a:t>    Employers will seek cognitive skills such as communication and analytics from job applicants rather than physical skills traditionally associated with manufacturing.</a:t>
            </a:r>
          </a:p>
          <a:p>
            <a:r>
              <a:rPr lang="en-US" dirty="0">
                <a:latin typeface="Arial" charset="0"/>
                <a:ea typeface="ヒラギノ角ゴ Pro W3" charset="0"/>
                <a:cs typeface="ヒラギノ角ゴ Pro W3" charset="0"/>
              </a:rPr>
              <a:t>    The United States will fall short by 5 million workers with postsecondary education – at the current production rate – by 2020.</a:t>
            </a:r>
          </a:p>
          <a:p>
            <a:endParaRPr lang="en-US" dirty="0">
              <a:latin typeface="Arial" charset="0"/>
              <a:ea typeface="ヒラギノ角ゴ Pro W3" charset="0"/>
              <a:cs typeface="ヒラギノ角ゴ Pro W3" charset="0"/>
            </a:endParaRPr>
          </a:p>
        </p:txBody>
      </p:sp>
      <p:sp>
        <p:nvSpPr>
          <p:cNvPr id="224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26582F71-A1E4-324A-A1B1-8E96D8963CBC}" type="slidenum">
              <a:rPr lang="en-US" sz="1200"/>
              <a:pPr/>
              <a:t>105</a:t>
            </a:fld>
            <a:endParaRPr lang="en-US" sz="120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a:ln/>
        </p:spPr>
      </p:sp>
      <p:sp>
        <p:nvSpPr>
          <p:cNvPr id="226307" name="Notes Placeholder 2"/>
          <p:cNvSpPr>
            <a:spLocks noGrp="1"/>
          </p:cNvSpPr>
          <p:nvPr>
            <p:ph type="body" idx="1"/>
          </p:nvPr>
        </p:nvSpPr>
        <p:spPr>
          <a:xfrm>
            <a:off x="990600" y="4343400"/>
            <a:ext cx="4343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smtClean="0">
                <a:latin typeface="Arial" charset="0"/>
                <a:ea typeface="ヒラギノ角ゴ Pro W3" charset="0"/>
                <a:cs typeface="ヒラギノ角ゴ Pro W3" charset="0"/>
                <a:sym typeface="Wingdings"/>
              </a:rPr>
              <a:t></a:t>
            </a:r>
          </a:p>
          <a:p>
            <a:r>
              <a:rPr lang="en-US" sz="1400" dirty="0" smtClean="0">
                <a:latin typeface="Arial" charset="0"/>
                <a:ea typeface="ヒラギノ角ゴ Pro W3" charset="0"/>
                <a:cs typeface="ヒラギノ角ゴ Pro W3" charset="0"/>
              </a:rPr>
              <a:t>Next </a:t>
            </a:r>
            <a:r>
              <a:rPr lang="en-US" sz="1400" dirty="0">
                <a:latin typeface="Arial" charset="0"/>
                <a:ea typeface="ヒラギノ角ゴ Pro W3" charset="0"/>
                <a:cs typeface="ヒラギノ角ゴ Pro W3" charset="0"/>
              </a:rPr>
              <a:t>we will look at the rapidly changing </a:t>
            </a:r>
            <a:r>
              <a:rPr lang="en-US" sz="1400" u="sng" dirty="0">
                <a:latin typeface="Arial" charset="0"/>
                <a:ea typeface="ヒラギノ角ゴ Pro W3" charset="0"/>
                <a:cs typeface="ヒラギノ角ゴ Pro W3" charset="0"/>
              </a:rPr>
              <a:t>world</a:t>
            </a:r>
            <a:r>
              <a:rPr lang="en-US" sz="1400" dirty="0">
                <a:latin typeface="Arial" charset="0"/>
                <a:ea typeface="ヒラギノ角ゴ Pro W3" charset="0"/>
                <a:cs typeface="ヒラギノ角ゴ Pro W3" charset="0"/>
              </a:rPr>
              <a:t> in which we are preparing our students to live and work.</a:t>
            </a:r>
          </a:p>
          <a:p>
            <a:endParaRPr lang="en-US" dirty="0">
              <a:latin typeface="Arial" charset="0"/>
              <a:ea typeface="ヒラギノ角ゴ Pro W3" charset="0"/>
              <a:cs typeface="ヒラギノ角ゴ Pro W3" charset="0"/>
            </a:endParaRPr>
          </a:p>
        </p:txBody>
      </p:sp>
      <p:sp>
        <p:nvSpPr>
          <p:cNvPr id="226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B19DC11-AEE9-4F4D-A81F-F9059C9FC4A3}" type="slidenum">
              <a:rPr lang="en-US" sz="1200"/>
              <a:pPr/>
              <a:t>106</a:t>
            </a:fld>
            <a:endParaRPr lang="en-US" sz="120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p:cNvSpPr>
            <a:spLocks noGrp="1" noRot="1" noChangeAspect="1" noTextEdit="1"/>
          </p:cNvSpPr>
          <p:nvPr>
            <p:ph type="sldImg"/>
          </p:nvPr>
        </p:nvSpPr>
        <p:spPr>
          <a:ln/>
        </p:spPr>
      </p:sp>
      <p:sp>
        <p:nvSpPr>
          <p:cNvPr id="228355" name="Notes Placeholder 2"/>
          <p:cNvSpPr>
            <a:spLocks noGrp="1"/>
          </p:cNvSpPr>
          <p:nvPr>
            <p:ph type="body" idx="1"/>
          </p:nvPr>
        </p:nvSpPr>
        <p:spPr>
          <a:xfrm>
            <a:off x="685800" y="4343400"/>
            <a:ext cx="53340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All of that projection data I showed you earlier can be easily upset by a </a:t>
            </a:r>
            <a:r>
              <a:rPr lang="en-US" sz="1400" u="sng" dirty="0">
                <a:latin typeface="Arial" charset="0"/>
                <a:ea typeface="ヒラギノ角ゴ Pro W3" charset="0"/>
                <a:cs typeface="ヒラギノ角ゴ Pro W3" charset="0"/>
              </a:rPr>
              <a:t>variety</a:t>
            </a:r>
            <a:r>
              <a:rPr lang="en-US" sz="1400" dirty="0">
                <a:latin typeface="Arial" charset="0"/>
                <a:ea typeface="ヒラギノ角ゴ Pro W3" charset="0"/>
                <a:cs typeface="ヒラギノ角ゴ Pro W3" charset="0"/>
              </a:rPr>
              <a:t> of conditions.</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The current recession swooped in just after those data were published.</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Natural disasters, such as hurricane Katrina, can drastically change which jobs are in high demand and which ones are not.</a:t>
            </a:r>
          </a:p>
          <a:p>
            <a:endParaRPr lang="en-US" sz="1400"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p:txBody>
      </p:sp>
      <p:sp>
        <p:nvSpPr>
          <p:cNvPr id="228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86738BC7-BC3A-E24A-AAA3-3922DC80EC72}" type="slidenum">
              <a:rPr lang="en-US" sz="1200"/>
              <a:pPr/>
              <a:t>107</a:t>
            </a:fld>
            <a:endParaRPr lang="en-US" sz="120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3EDE24B9-9235-6941-B095-3F217CB9A76A}" type="slidenum">
              <a:rPr lang="en-US" sz="1200"/>
              <a:pPr/>
              <a:t>108</a:t>
            </a:fld>
            <a:endParaRPr lang="en-US" sz="1200"/>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xfrm>
            <a:off x="304800" y="4343400"/>
            <a:ext cx="6248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dirty="0">
                <a:latin typeface="Arial" charset="0"/>
                <a:ea typeface="ヒラギノ角ゴ Pro W3" charset="0"/>
                <a:cs typeface="ヒラギノ角ゴ Pro W3" charset="0"/>
              </a:rPr>
              <a:t>We used to think that being a teacher was a safe harbor during a recession. </a:t>
            </a:r>
          </a:p>
          <a:p>
            <a:pPr eaLnBrk="1" hangingPunct="1"/>
            <a:endParaRPr lang="en-US" sz="1400" dirty="0">
              <a:latin typeface="Arial" charset="0"/>
              <a:ea typeface="ヒラギノ角ゴ Pro W3" charset="0"/>
              <a:cs typeface="ヒラギノ角ゴ Pro W3" charset="0"/>
            </a:endParaRPr>
          </a:p>
          <a:p>
            <a:pPr eaLnBrk="1" hangingPunct="1"/>
            <a:r>
              <a:rPr lang="en-US" sz="1400" dirty="0">
                <a:latin typeface="Arial" charset="0"/>
                <a:ea typeface="ヒラギノ角ゴ Pro W3" charset="0"/>
                <a:cs typeface="ヒラギノ角ゴ Pro W3" charset="0"/>
              </a:rPr>
              <a:t>But not anymore.</a:t>
            </a:r>
          </a:p>
          <a:p>
            <a:pPr eaLnBrk="1" hangingPunct="1"/>
            <a:endParaRPr lang="en-US" dirty="0">
              <a:latin typeface="Arial" charset="0"/>
              <a:ea typeface="ヒラギノ角ゴ Pro W3" charset="0"/>
              <a:cs typeface="ヒラギノ角ゴ Pro W3" charset="0"/>
            </a:endParaRPr>
          </a:p>
          <a:p>
            <a:pPr eaLnBrk="1" hangingPunct="1"/>
            <a:endParaRPr lang="en-US" dirty="0">
              <a:latin typeface="Arial" charset="0"/>
              <a:ea typeface="ヒラギノ角ゴ Pro W3" charset="0"/>
              <a:cs typeface="ヒラギノ角ゴ Pro W3" charset="0"/>
            </a:endParaRPr>
          </a:p>
          <a:p>
            <a:pPr eaLnBrk="1" hangingPunct="1"/>
            <a:endParaRPr lang="en-US" dirty="0">
              <a:latin typeface="Arial" charset="0"/>
              <a:ea typeface="ヒラギノ角ゴ Pro W3" charset="0"/>
              <a:cs typeface="ヒラギノ角ゴ Pro W3" charset="0"/>
            </a:endParaRPr>
          </a:p>
          <a:p>
            <a:pPr eaLnBrk="1" hangingPunct="1"/>
            <a:r>
              <a:rPr lang="en-US" dirty="0">
                <a:latin typeface="Arial" charset="0"/>
                <a:ea typeface="ヒラギノ角ゴ Pro W3" charset="0"/>
                <a:cs typeface="ヒラギノ角ゴ Pro W3" charset="0"/>
              </a:rPr>
              <a:t>===</a:t>
            </a:r>
          </a:p>
          <a:p>
            <a:pPr eaLnBrk="1" hangingPunct="1"/>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money.cnn.com</a:t>
            </a:r>
            <a:r>
              <a:rPr lang="en-US" dirty="0">
                <a:latin typeface="Arial" charset="0"/>
                <a:ea typeface="ヒラギノ角ゴ Pro W3" charset="0"/>
                <a:cs typeface="ヒラギノ角ゴ Pro W3" charset="0"/>
              </a:rPr>
              <a:t>/2010/09/09/news/economy/</a:t>
            </a:r>
            <a:r>
              <a:rPr lang="en-US" dirty="0" err="1">
                <a:latin typeface="Arial" charset="0"/>
                <a:ea typeface="ヒラギノ角ゴ Pro W3" charset="0"/>
                <a:cs typeface="ヒラギノ角ゴ Pro W3" charset="0"/>
              </a:rPr>
              <a:t>no_teaching_jobs</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index.htm</a:t>
            </a:r>
            <a:endParaRPr lang="en-US" dirty="0">
              <a:latin typeface="Arial" charset="0"/>
              <a:ea typeface="ヒラギノ角ゴ Pro W3" charset="0"/>
              <a:cs typeface="ヒラギノ角ゴ Pro W3"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I</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m certified to teach Industrial Arts Education.</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How many of you took Industrial Arts, or Shop class while in high school?</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Unfortunately, some of our high schools are still teaching classes like this. </a:t>
            </a:r>
          </a:p>
          <a:p>
            <a:r>
              <a:rPr lang="en-US" sz="1400" dirty="0">
                <a:latin typeface="Arial" charset="0"/>
                <a:ea typeface="ヒラギノ角ゴ Pro W3" charset="0"/>
                <a:cs typeface="ヒラギノ角ゴ Pro W3" charset="0"/>
              </a:rPr>
              <a:t>Some because a lack of funds to modernize, </a:t>
            </a:r>
          </a:p>
          <a:p>
            <a:r>
              <a:rPr lang="en-US" sz="1400" dirty="0">
                <a:latin typeface="Arial" charset="0"/>
                <a:ea typeface="ヒラギノ角ゴ Pro W3" charset="0"/>
                <a:cs typeface="ヒラギノ角ゴ Pro W3" charset="0"/>
              </a:rPr>
              <a:t>Some because the same teacher is still there after 30 years.</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www.rootsweb.ancestry.com</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innwigs</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ImageArchive</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LibertyTownship</a:t>
            </a:r>
            <a:r>
              <a:rPr lang="en-US" dirty="0">
                <a:latin typeface="Arial" charset="0"/>
                <a:ea typeface="ヒラギノ角ゴ Pro W3" charset="0"/>
                <a:cs typeface="ヒラギノ角ゴ Pro W3" charset="0"/>
              </a:rPr>
              <a:t>/LibertyTwpPorterCoIndiana-LibertyCenterHighSchool-IndustrialArtsRoom-1931-SS.jpg</a:t>
            </a:r>
          </a:p>
        </p:txBody>
      </p:sp>
      <p:sp>
        <p:nvSpPr>
          <p:cNvPr id="232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66CCB08-BD39-344A-9A69-1FCFC4FAF538}" type="slidenum">
              <a:rPr lang="en-US" sz="1200"/>
              <a:pPr/>
              <a:t>109</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xfrm>
            <a:off x="1143000" y="685800"/>
            <a:ext cx="3149600" cy="2362200"/>
          </a:xfrm>
          <a:ln/>
        </p:spPr>
      </p:sp>
      <p:sp>
        <p:nvSpPr>
          <p:cNvPr id="37891" name="Notes Placeholder 2"/>
          <p:cNvSpPr>
            <a:spLocks noGrp="1"/>
          </p:cNvSpPr>
          <p:nvPr>
            <p:ph type="body" idx="1"/>
          </p:nvPr>
        </p:nvSpPr>
        <p:spPr>
          <a:xfrm>
            <a:off x="685800" y="3276600"/>
            <a:ext cx="5410200" cy="5181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A recent study in Florida looked at the </a:t>
            </a:r>
            <a:r>
              <a:rPr lang="en-US" sz="1400" u="sng" dirty="0">
                <a:latin typeface="Arial" charset="0"/>
                <a:ea typeface="ヒラギノ角ゴ Pro W3" charset="0"/>
                <a:cs typeface="ヒラギノ角ゴ Pro W3" charset="0"/>
              </a:rPr>
              <a:t>actual</a:t>
            </a:r>
            <a:r>
              <a:rPr lang="en-US" sz="1400" dirty="0">
                <a:latin typeface="Arial" charset="0"/>
                <a:ea typeface="ヒラギノ角ゴ Pro W3" charset="0"/>
                <a:cs typeface="ヒラギノ角ゴ Pro W3" charset="0"/>
              </a:rPr>
              <a:t> starting salaries of college graduates. What they discovered was that the </a:t>
            </a:r>
            <a:r>
              <a:rPr lang="en-US" sz="1400" u="sng" dirty="0">
                <a:latin typeface="Arial" charset="0"/>
                <a:ea typeface="ヒラギノ角ゴ Pro W3" charset="0"/>
                <a:cs typeface="ヒラギノ角ゴ Pro W3" charset="0"/>
              </a:rPr>
              <a:t>community college </a:t>
            </a:r>
            <a:r>
              <a:rPr lang="en-US" sz="1400" dirty="0">
                <a:latin typeface="Arial" charset="0"/>
                <a:ea typeface="ヒラギノ角ゴ Pro W3" charset="0"/>
                <a:cs typeface="ヒラギノ角ゴ Pro W3" charset="0"/>
              </a:rPr>
              <a:t>graduates earned </a:t>
            </a:r>
            <a:r>
              <a:rPr lang="en-US" sz="1400" u="sng" dirty="0">
                <a:latin typeface="Arial" charset="0"/>
                <a:ea typeface="ヒラギノ角ゴ Pro W3" charset="0"/>
                <a:cs typeface="ヒラギノ角ゴ Pro W3" charset="0"/>
              </a:rPr>
              <a:t>more</a:t>
            </a:r>
            <a:r>
              <a:rPr lang="en-US" sz="1400" dirty="0">
                <a:latin typeface="Arial" charset="0"/>
                <a:ea typeface="ヒラギノ角ゴ Pro W3" charset="0"/>
                <a:cs typeface="ヒラギノ角ゴ Pro W3" charset="0"/>
              </a:rPr>
              <a:t> money than the folks who earned a </a:t>
            </a:r>
            <a:r>
              <a:rPr lang="en-US" sz="1400" u="sng" dirty="0">
                <a:latin typeface="Arial" charset="0"/>
                <a:ea typeface="ヒラギノ角ゴ Pro W3" charset="0"/>
                <a:cs typeface="ヒラギノ角ゴ Pro W3" charset="0"/>
              </a:rPr>
              <a:t>Bachelor</a:t>
            </a:r>
            <a:r>
              <a:rPr lang="ja-JP" altLang="en-US" sz="1400" u="sng" dirty="0">
                <a:latin typeface="Arial" charset="0"/>
                <a:ea typeface="ヒラギノ角ゴ Pro W3" charset="0"/>
                <a:cs typeface="ヒラギノ角ゴ Pro W3" charset="0"/>
              </a:rPr>
              <a:t>’</a:t>
            </a:r>
            <a:r>
              <a:rPr lang="en-US" sz="1400" u="sng" dirty="0">
                <a:latin typeface="Arial" charset="0"/>
                <a:ea typeface="ヒラギノ角ゴ Pro W3" charset="0"/>
                <a:cs typeface="ヒラギノ角ゴ Pro W3" charset="0"/>
              </a:rPr>
              <a:t>s</a:t>
            </a:r>
            <a:r>
              <a:rPr lang="en-US" sz="1400" dirty="0">
                <a:latin typeface="Arial" charset="0"/>
                <a:ea typeface="ヒラギノ角ゴ Pro W3" charset="0"/>
                <a:cs typeface="ヒラギノ角ゴ Pro W3" charset="0"/>
              </a:rPr>
              <a:t> degree.</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The stark reality is that there is a </a:t>
            </a:r>
            <a:r>
              <a:rPr lang="en-US" sz="1400" u="sng" dirty="0">
                <a:latin typeface="Arial" charset="0"/>
                <a:ea typeface="ヒラギノ角ゴ Pro W3" charset="0"/>
                <a:cs typeface="ヒラギノ角ゴ Pro W3" charset="0"/>
              </a:rPr>
              <a:t>high</a:t>
            </a:r>
            <a:r>
              <a:rPr lang="en-US" sz="1400" dirty="0">
                <a:latin typeface="Arial" charset="0"/>
                <a:ea typeface="ヒラギノ角ゴ Pro W3" charset="0"/>
                <a:cs typeface="ヒラギノ角ゴ Pro W3" charset="0"/>
              </a:rPr>
              <a:t> demand for jobs that you prepare for by attending </a:t>
            </a:r>
            <a:r>
              <a:rPr lang="en-US" sz="1400" u="sng" dirty="0">
                <a:latin typeface="Arial" charset="0"/>
                <a:ea typeface="ヒラギノ角ゴ Pro W3" charset="0"/>
                <a:cs typeface="ヒラギノ角ゴ Pro W3" charset="0"/>
              </a:rPr>
              <a:t>community</a:t>
            </a:r>
            <a:r>
              <a:rPr lang="en-US" sz="1400" dirty="0">
                <a:latin typeface="Arial" charset="0"/>
                <a:ea typeface="ヒラギノ角ゴ Pro W3" charset="0"/>
                <a:cs typeface="ヒラギノ角ゴ Pro W3" charset="0"/>
              </a:rPr>
              <a:t> college. And those jobs being in </a:t>
            </a:r>
            <a:r>
              <a:rPr lang="en-US" sz="1400" u="sng" dirty="0">
                <a:latin typeface="Arial" charset="0"/>
                <a:ea typeface="ヒラギノ角ゴ Pro W3" charset="0"/>
                <a:cs typeface="ヒラギノ角ゴ Pro W3" charset="0"/>
              </a:rPr>
              <a:t>high</a:t>
            </a:r>
            <a:r>
              <a:rPr lang="en-US" sz="1400" dirty="0">
                <a:latin typeface="Arial" charset="0"/>
                <a:ea typeface="ヒラギノ角ゴ Pro W3" charset="0"/>
                <a:cs typeface="ヒラギノ角ゴ Pro W3" charset="0"/>
              </a:rPr>
              <a:t> demand, command </a:t>
            </a:r>
            <a:r>
              <a:rPr lang="en-US" sz="1400" u="sng" dirty="0">
                <a:latin typeface="Arial" charset="0"/>
                <a:ea typeface="ヒラギノ角ゴ Pro W3" charset="0"/>
                <a:cs typeface="ヒラギノ角ゴ Pro W3" charset="0"/>
              </a:rPr>
              <a:t>surprisingly</a:t>
            </a:r>
            <a:r>
              <a:rPr lang="en-US" sz="1400" dirty="0">
                <a:latin typeface="Arial" charset="0"/>
                <a:ea typeface="ヒラギノ角ゴ Pro W3" charset="0"/>
                <a:cs typeface="ヒラギノ角ゴ Pro W3" charset="0"/>
              </a:rPr>
              <a:t> high salaries.  </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I assume that many of the </a:t>
            </a:r>
            <a:r>
              <a:rPr lang="en-US" sz="1400" u="sng" dirty="0">
                <a:latin typeface="Arial" charset="0"/>
                <a:ea typeface="ヒラギノ角ゴ Pro W3" charset="0"/>
                <a:cs typeface="ヒラギノ角ゴ Pro W3" charset="0"/>
              </a:rPr>
              <a:t>bachelor</a:t>
            </a:r>
            <a:r>
              <a:rPr lang="en-US" sz="1400" dirty="0">
                <a:latin typeface="Arial" charset="0"/>
                <a:ea typeface="ヒラギノ角ゴ Pro W3" charset="0"/>
                <a:cs typeface="ヒラギノ角ゴ Pro W3" charset="0"/>
              </a:rPr>
              <a:t> program graduates in this study could not find a job in their field and </a:t>
            </a:r>
            <a:r>
              <a:rPr lang="en-US" sz="1400" u="sng" dirty="0">
                <a:latin typeface="Arial" charset="0"/>
                <a:ea typeface="ヒラギノ角ゴ Pro W3" charset="0"/>
                <a:cs typeface="ヒラギノ角ゴ Pro W3" charset="0"/>
              </a:rPr>
              <a:t>settled</a:t>
            </a:r>
            <a:r>
              <a:rPr lang="en-US" sz="1400" dirty="0">
                <a:latin typeface="Arial" charset="0"/>
                <a:ea typeface="ヒラギノ角ゴ Pro W3" charset="0"/>
                <a:cs typeface="ヒラギノ角ゴ Pro W3" charset="0"/>
              </a:rPr>
              <a:t> for much less.</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Compare </a:t>
            </a:r>
            <a:r>
              <a:rPr lang="en-US" sz="1400" u="sng" dirty="0">
                <a:latin typeface="Arial" charset="0"/>
                <a:ea typeface="ヒラギノ角ゴ Pro W3" charset="0"/>
                <a:cs typeface="ヒラギノ角ゴ Pro W3" charset="0"/>
              </a:rPr>
              <a:t>this</a:t>
            </a:r>
            <a:r>
              <a:rPr lang="en-US" sz="1400" dirty="0">
                <a:latin typeface="Arial" charset="0"/>
                <a:ea typeface="ヒラギノ角ゴ Pro W3" charset="0"/>
                <a:cs typeface="ヒラギノ角ゴ Pro W3" charset="0"/>
              </a:rPr>
              <a:t> slide with the </a:t>
            </a:r>
            <a:r>
              <a:rPr lang="en-US" sz="1400" u="sng" dirty="0">
                <a:latin typeface="Arial" charset="0"/>
                <a:ea typeface="ヒラギノ角ゴ Pro W3" charset="0"/>
                <a:cs typeface="ヒラギノ角ゴ Pro W3" charset="0"/>
              </a:rPr>
              <a:t>previous</a:t>
            </a:r>
            <a:r>
              <a:rPr lang="en-US" sz="1400" dirty="0">
                <a:latin typeface="Arial" charset="0"/>
                <a:ea typeface="ヒラギノ角ゴ Pro W3" charset="0"/>
                <a:cs typeface="ヒラギノ角ゴ Pro W3" charset="0"/>
              </a:rPr>
              <a:t> slide, and you can see that the data can be very </a:t>
            </a:r>
            <a:r>
              <a:rPr lang="en-US" sz="1400" u="sng" dirty="0">
                <a:latin typeface="Arial" charset="0"/>
                <a:ea typeface="ヒラギノ角ゴ Pro W3" charset="0"/>
                <a:cs typeface="ヒラギノ角ゴ Pro W3" charset="0"/>
              </a:rPr>
              <a:t>confusing</a:t>
            </a:r>
            <a:r>
              <a:rPr lang="en-US" sz="1400" dirty="0">
                <a:latin typeface="Arial" charset="0"/>
                <a:ea typeface="ヒラギノ角ゴ Pro W3" charset="0"/>
                <a:cs typeface="ヒラギノ角ゴ Pro W3" charset="0"/>
              </a:rPr>
              <a:t>.  The previous slide tells were we </a:t>
            </a:r>
            <a:r>
              <a:rPr lang="en-US" sz="1400" u="sng" dirty="0">
                <a:latin typeface="Arial" charset="0"/>
                <a:ea typeface="ヒラギノ角ゴ Pro W3" charset="0"/>
                <a:cs typeface="ヒラギノ角ゴ Pro W3" charset="0"/>
              </a:rPr>
              <a:t>were</a:t>
            </a:r>
            <a:r>
              <a:rPr lang="en-US" sz="1400" dirty="0">
                <a:latin typeface="Arial" charset="0"/>
                <a:ea typeface="ヒラギノ角ゴ Pro W3" charset="0"/>
                <a:cs typeface="ヒラギノ角ゴ Pro W3" charset="0"/>
              </a:rPr>
              <a:t> for </a:t>
            </a:r>
            <a:r>
              <a:rPr lang="en-US" sz="1400" u="sng" dirty="0">
                <a:latin typeface="Arial" charset="0"/>
                <a:ea typeface="ヒラギノ角ゴ Pro W3" charset="0"/>
                <a:cs typeface="ヒラギノ角ゴ Pro W3" charset="0"/>
              </a:rPr>
              <a:t>past</a:t>
            </a:r>
            <a:r>
              <a:rPr lang="en-US" sz="1400" dirty="0">
                <a:latin typeface="Arial" charset="0"/>
                <a:ea typeface="ヒラギノ角ゴ Pro W3" charset="0"/>
                <a:cs typeface="ヒラギノ角ゴ Pro W3" charset="0"/>
              </a:rPr>
              <a:t> graduates, this slide shows were we are </a:t>
            </a:r>
            <a:r>
              <a:rPr lang="en-US" sz="1400" u="sng" dirty="0">
                <a:latin typeface="Arial" charset="0"/>
                <a:ea typeface="ヒラギノ角ゴ Pro W3" charset="0"/>
                <a:cs typeface="ヒラギノ角ゴ Pro W3" charset="0"/>
              </a:rPr>
              <a:t>now</a:t>
            </a:r>
            <a:r>
              <a:rPr lang="en-US" sz="1400" dirty="0">
                <a:latin typeface="Arial" charset="0"/>
                <a:ea typeface="ヒラギノ角ゴ Pro W3" charset="0"/>
                <a:cs typeface="ヒラギノ角ゴ Pro W3" charset="0"/>
              </a:rPr>
              <a:t> for our </a:t>
            </a:r>
            <a:r>
              <a:rPr lang="en-US" sz="1400" u="sng" dirty="0">
                <a:latin typeface="Arial" charset="0"/>
                <a:ea typeface="ヒラギノ角ゴ Pro W3" charset="0"/>
                <a:cs typeface="ヒラギノ角ゴ Pro W3" charset="0"/>
              </a:rPr>
              <a:t>current</a:t>
            </a:r>
            <a:r>
              <a:rPr lang="en-US" sz="1400" dirty="0">
                <a:latin typeface="Arial" charset="0"/>
                <a:ea typeface="ヒラギノ角ゴ Pro W3" charset="0"/>
                <a:cs typeface="ヒラギノ角ゴ Pro W3" charset="0"/>
              </a:rPr>
              <a:t> graduates.</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 I</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m about to show you where we </a:t>
            </a:r>
            <a:r>
              <a:rPr lang="en-US" sz="1400" u="sng" dirty="0">
                <a:latin typeface="Arial" charset="0"/>
                <a:ea typeface="ヒラギノ角ゴ Pro W3" charset="0"/>
                <a:cs typeface="ヒラギノ角ゴ Pro W3" charset="0"/>
              </a:rPr>
              <a:t>will be </a:t>
            </a:r>
            <a:r>
              <a:rPr lang="en-US" sz="1400" dirty="0">
                <a:latin typeface="Arial" charset="0"/>
                <a:ea typeface="ヒラギノ角ゴ Pro W3" charset="0"/>
                <a:cs typeface="ヒラギノ角ゴ Pro W3" charset="0"/>
              </a:rPr>
              <a:t>in the </a:t>
            </a:r>
            <a:r>
              <a:rPr lang="en-US" sz="1400" u="sng" dirty="0">
                <a:latin typeface="Arial" charset="0"/>
                <a:ea typeface="ヒラギノ角ゴ Pro W3" charset="0"/>
                <a:cs typeface="ヒラギノ角ゴ Pro W3" charset="0"/>
              </a:rPr>
              <a:t>future</a:t>
            </a:r>
            <a:r>
              <a:rPr lang="en-US" sz="1400" dirty="0">
                <a:latin typeface="Arial" charset="0"/>
                <a:ea typeface="ヒラギノ角ゴ Pro W3" charset="0"/>
                <a:cs typeface="ヒラギノ角ゴ Pro W3" charset="0"/>
              </a:rPr>
              <a:t>, which is when </a:t>
            </a:r>
            <a:r>
              <a:rPr lang="en-US" sz="1400" u="sng" dirty="0">
                <a:latin typeface="Arial" charset="0"/>
                <a:ea typeface="ヒラギノ角ゴ Pro W3" charset="0"/>
                <a:cs typeface="ヒラギノ角ゴ Pro W3" charset="0"/>
              </a:rPr>
              <a:t>our</a:t>
            </a:r>
            <a:r>
              <a:rPr lang="en-US" sz="1400" dirty="0">
                <a:latin typeface="Arial" charset="0"/>
                <a:ea typeface="ヒラギノ角ゴ Pro W3" charset="0"/>
                <a:cs typeface="ヒラギノ角ゴ Pro W3" charset="0"/>
              </a:rPr>
              <a:t> high school students will be employed</a:t>
            </a:r>
            <a:r>
              <a:rPr lang="en-US" sz="1400" dirty="0" smtClean="0">
                <a:latin typeface="Arial" charset="0"/>
                <a:ea typeface="ヒラギノ角ゴ Pro W3" charset="0"/>
                <a:cs typeface="ヒラギノ角ゴ Pro W3" charset="0"/>
              </a:rPr>
              <a:t>. </a:t>
            </a:r>
          </a:p>
          <a:p>
            <a:r>
              <a:rPr lang="en-US" sz="1400" dirty="0" smtClean="0">
                <a:latin typeface="Arial" charset="0"/>
                <a:ea typeface="ヒラギノ角ゴ Pro W3" charset="0"/>
                <a:cs typeface="ヒラギノ角ゴ Pro W3" charset="0"/>
              </a:rPr>
              <a:t>But first, salary data from a few more states.</a:t>
            </a:r>
            <a:endParaRPr lang="en-US" sz="1400"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www.miamiherald.com</a:t>
            </a:r>
            <a:r>
              <a:rPr lang="en-US" dirty="0">
                <a:latin typeface="Arial" charset="0"/>
                <a:ea typeface="ヒラギノ角ゴ Pro W3" charset="0"/>
                <a:cs typeface="ヒラギノ角ゴ Pro W3" charset="0"/>
              </a:rPr>
              <a:t>/2011/01/01/1996875/study-less-earn-more-at-least.html#ixzz1BP94m3Nj</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www.miamiherald.com</a:t>
            </a:r>
            <a:r>
              <a:rPr lang="en-US" dirty="0">
                <a:latin typeface="Arial" charset="0"/>
                <a:ea typeface="ヒラギノ角ゴ Pro W3" charset="0"/>
                <a:cs typeface="ヒラギノ角ゴ Pro W3" charset="0"/>
              </a:rPr>
              <a:t>/2011/01/01/1996875/study-less-earn-more-at-</a:t>
            </a:r>
            <a:r>
              <a:rPr lang="en-US" dirty="0" err="1">
                <a:latin typeface="Arial" charset="0"/>
                <a:ea typeface="ヒラギノ角ゴ Pro W3" charset="0"/>
                <a:cs typeface="ヒラギノ角ゴ Pro W3" charset="0"/>
              </a:rPr>
              <a:t>least.html</a:t>
            </a:r>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p:txBody>
      </p:sp>
      <p:sp>
        <p:nvSpPr>
          <p:cNvPr id="37892"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E22A7830-62C2-1B42-985D-60C7CFF3A5E7}" type="slidenum">
              <a:rPr lang="en-US" sz="1200"/>
              <a:pPr algn="r"/>
              <a:t>11</a:t>
            </a:fld>
            <a:endParaRPr lang="en-US" sz="120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But our modern shop classes should look like this.  Some do.</a:t>
            </a:r>
          </a:p>
          <a:p>
            <a:endParaRPr lang="en-US" sz="1400" dirty="0">
              <a:latin typeface="Arial" charset="0"/>
              <a:ea typeface="ヒラギノ角ゴ Pro W3" charset="0"/>
              <a:cs typeface="ヒラギノ角ゴ Pro W3" charset="0"/>
            </a:endParaRP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We</a:t>
            </a:r>
            <a:r>
              <a:rPr lang="ja-JP" altLang="en-US" sz="1400" dirty="0">
                <a:latin typeface="Arial" charset="0"/>
                <a:ea typeface="ヒラギノ角ゴ Pro W3" charset="0"/>
                <a:cs typeface="ヒラギノ角ゴ Pro W3" charset="0"/>
              </a:rPr>
              <a:t>’</a:t>
            </a:r>
            <a:r>
              <a:rPr lang="en-US" sz="1400" dirty="0" err="1">
                <a:latin typeface="Arial" charset="0"/>
                <a:ea typeface="ヒラギノ角ゴ Pro W3" charset="0"/>
                <a:cs typeface="ヒラギノ角ゴ Pro W3" charset="0"/>
              </a:rPr>
              <a:t>ve</a:t>
            </a:r>
            <a:r>
              <a:rPr lang="en-US" sz="1400" dirty="0">
                <a:latin typeface="Arial" charset="0"/>
                <a:ea typeface="ヒラギノ角ゴ Pro W3" charset="0"/>
                <a:cs typeface="ヒラギノ角ゴ Pro W3" charset="0"/>
              </a:rPr>
              <a:t> had to modernize to keep up with business and industry. </a:t>
            </a:r>
          </a:p>
          <a:p>
            <a:r>
              <a:rPr lang="en-US" sz="1400" dirty="0">
                <a:latin typeface="Arial" charset="0"/>
                <a:ea typeface="ヒラギノ角ゴ Pro W3" charset="0"/>
                <a:cs typeface="ヒラギノ角ゴ Pro W3" charset="0"/>
              </a:rPr>
              <a:t>Unfortunately this does not happen everywhere.</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www.caboces.org</a:t>
            </a:r>
            <a:r>
              <a:rPr lang="en-US" dirty="0">
                <a:latin typeface="Arial" charset="0"/>
                <a:ea typeface="ヒラギノ角ゴ Pro W3" charset="0"/>
                <a:cs typeface="ヒラギノ角ゴ Pro W3" charset="0"/>
              </a:rPr>
              <a:t>/sites/default/files/images/John%20Gethicker/AMPBabb8744LR.jpg</a:t>
            </a:r>
          </a:p>
        </p:txBody>
      </p:sp>
      <p:sp>
        <p:nvSpPr>
          <p:cNvPr id="2345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5B7B3B8-44EA-DA4F-AFB0-F671F039467F}" type="slidenum">
              <a:rPr lang="en-US" sz="1200"/>
              <a:pPr/>
              <a:t>110</a:t>
            </a:fld>
            <a:endParaRPr lang="en-US" sz="120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ln/>
        </p:spPr>
      </p:sp>
      <p:sp>
        <p:nvSpPr>
          <p:cNvPr id="236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Why would a school counselor allow a young lady to take a manufacturing class knowing that she could end up with a job like this?</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Compare the cleanliness of the equipment and the floor in this picture with …</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https://</a:t>
            </a:r>
            <a:r>
              <a:rPr lang="en-US" dirty="0" err="1">
                <a:latin typeface="Arial" charset="0"/>
                <a:ea typeface="ヒラギノ角ゴ Pro W3" charset="0"/>
                <a:cs typeface="ヒラギノ角ゴ Pro W3" charset="0"/>
              </a:rPr>
              <a:t>dwd.wisconsin.gov</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dwd</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dwdhistory</a:t>
            </a:r>
            <a:r>
              <a:rPr lang="en-US" dirty="0">
                <a:latin typeface="Arial" charset="0"/>
                <a:ea typeface="ヒラギノ角ゴ Pro W3" charset="0"/>
                <a:cs typeface="ヒラギノ角ゴ Pro W3" charset="0"/>
              </a:rPr>
              <a:t>/images/</a:t>
            </a:r>
            <a:r>
              <a:rPr lang="en-US" dirty="0" err="1">
                <a:latin typeface="Arial" charset="0"/>
                <a:ea typeface="ヒラギノ角ゴ Pro W3" charset="0"/>
                <a:cs typeface="ヒラギノ角ゴ Pro W3" charset="0"/>
              </a:rPr>
              <a:t>women_in_factory_big.jpg</a:t>
            </a:r>
            <a:endParaRPr lang="en-US" dirty="0">
              <a:latin typeface="Arial" charset="0"/>
              <a:ea typeface="ヒラギノ角ゴ Pro W3" charset="0"/>
              <a:cs typeface="ヒラギノ角ゴ Pro W3" charset="0"/>
            </a:endParaRPr>
          </a:p>
        </p:txBody>
      </p:sp>
      <p:sp>
        <p:nvSpPr>
          <p:cNvPr id="236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0C6FBC08-7888-224D-88DB-B4C7B36B0D52}" type="slidenum">
              <a:rPr lang="en-US" sz="1200"/>
              <a:pPr/>
              <a:t>111</a:t>
            </a:fld>
            <a:endParaRPr lang="en-US" sz="120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a:ln/>
        </p:spPr>
      </p:sp>
      <p:sp>
        <p:nvSpPr>
          <p:cNvPr id="238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This one, where they are building jet engines in Durham, North Carolina. </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 You could eat off of that floor!</a:t>
            </a:r>
          </a:p>
          <a:p>
            <a:endParaRPr lang="en-US" sz="1400"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www.bizjournals.com</a:t>
            </a:r>
            <a:r>
              <a:rPr lang="en-US" dirty="0">
                <a:latin typeface="Arial" charset="0"/>
                <a:ea typeface="ヒラギノ角ゴ Pro W3" charset="0"/>
                <a:cs typeface="ヒラギノ角ゴ Pro W3" charset="0"/>
              </a:rPr>
              <a:t>/triangle/news/2012/08/03/</a:t>
            </a:r>
            <a:r>
              <a:rPr lang="en-US" dirty="0" err="1">
                <a:latin typeface="Arial" charset="0"/>
                <a:ea typeface="ヒラギノ角ゴ Pro W3" charset="0"/>
                <a:cs typeface="ヒラギノ角ゴ Pro W3" charset="0"/>
              </a:rPr>
              <a:t>slideshow-a-look-at-ge-aviations.html?ana</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e_du_pap&amp;s</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article_du&amp;ed</a:t>
            </a:r>
            <a:r>
              <a:rPr lang="en-US" dirty="0">
                <a:latin typeface="Arial" charset="0"/>
                <a:ea typeface="ヒラギノ角ゴ Pro W3" charset="0"/>
                <a:cs typeface="ヒラギノ角ゴ Pro W3" charset="0"/>
              </a:rPr>
              <a:t>=2012-08-03</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Slideshow: A look at General Electric Aviation engine plant</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The Durham plant, just off Miami Boulevard, is beginning to retool as the company triples its production of </a:t>
            </a:r>
            <a:r>
              <a:rPr lang="en-US" dirty="0" err="1">
                <a:latin typeface="Arial" charset="0"/>
                <a:ea typeface="ヒラギノ角ゴ Pro W3" charset="0"/>
                <a:cs typeface="ヒラギノ角ゴ Pro W3" charset="0"/>
              </a:rPr>
              <a:t>GEnx</a:t>
            </a:r>
            <a:r>
              <a:rPr lang="en-US" dirty="0">
                <a:latin typeface="Arial" charset="0"/>
                <a:ea typeface="ヒラギノ角ゴ Pro W3" charset="0"/>
                <a:cs typeface="ヒラギノ角ゴ Pro W3" charset="0"/>
              </a:rPr>
              <a:t> turbofan engines for Boeing Co.</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 (NYSE: BA) new 787 Dreamliner. It has also recently expanded production of the giant GE90 engine and several lines of smaller engines, all of which are aimed at replacing older designs that are less fuel efficient.</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photo shows:</a:t>
            </a:r>
          </a:p>
          <a:p>
            <a:r>
              <a:rPr lang="en-US" dirty="0">
                <a:latin typeface="Arial" charset="0"/>
                <a:ea typeface="ヒラギノ角ゴ Pro W3" charset="0"/>
                <a:cs typeface="ヒラギノ角ゴ Pro W3" charset="0"/>
              </a:rPr>
              <a:t>A GE90 engine nears completion at the GE Aviation factory off South Miami Boulevard in Durham. The GE90 is used for large commercial aircraft such as the Boeing 777. More than 1,000 777s have been built over the years, incorporating a total of more than 2,000 engines from Boeing, Rolls-Royce and United Technologies' Pratt &amp; Whitney division.</a:t>
            </a:r>
          </a:p>
          <a:p>
            <a:endParaRPr lang="en-US" dirty="0">
              <a:latin typeface="Arial" charset="0"/>
              <a:ea typeface="ヒラギノ角ゴ Pro W3" charset="0"/>
              <a:cs typeface="ヒラギノ角ゴ Pro W3" charset="0"/>
            </a:endParaRPr>
          </a:p>
        </p:txBody>
      </p:sp>
      <p:sp>
        <p:nvSpPr>
          <p:cNvPr id="238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55BF7AE2-275E-954F-9149-ED83D5CB5CA9}" type="slidenum">
              <a:rPr lang="en-US" sz="1200"/>
              <a:pPr/>
              <a:t>112</a:t>
            </a:fld>
            <a:endParaRPr lang="en-US" sz="120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a:ln/>
        </p:spPr>
      </p:sp>
      <p:sp>
        <p:nvSpPr>
          <p:cNvPr id="240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The reality is that most educators, students, and their parents have no idea of what is happening in today</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factories.</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Name one TV show that shows employees working in a modern factory.</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How can students, teachers, and everyone else learn about modern industry?</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Field trips, job shadowing, internships, open houses?</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files.gereports.com</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wp</a:t>
            </a:r>
            <a:r>
              <a:rPr lang="en-US" dirty="0">
                <a:latin typeface="Arial" charset="0"/>
                <a:ea typeface="ヒラギノ角ゴ Pro W3" charset="0"/>
                <a:cs typeface="ヒラギノ角ゴ Pro W3" charset="0"/>
              </a:rPr>
              <a:t>-content/uploads/2012/04/AMSTC3.jpg</a:t>
            </a:r>
          </a:p>
        </p:txBody>
      </p:sp>
      <p:sp>
        <p:nvSpPr>
          <p:cNvPr id="240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E3B01C4-DC41-224A-9DF2-8BC8A8D7D7E4}" type="slidenum">
              <a:rPr lang="en-US" sz="1200"/>
              <a:pPr/>
              <a:t>113</a:t>
            </a:fld>
            <a:endParaRPr lang="en-US" sz="120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12EA9F4-27F5-384D-8E19-D8CC211E22EC}" type="slidenum">
              <a:rPr lang="en-US" sz="1200"/>
              <a:pPr/>
              <a:t>114</a:t>
            </a:fld>
            <a:endParaRPr lang="en-US" sz="1200"/>
          </a:p>
        </p:txBody>
      </p:sp>
      <p:sp>
        <p:nvSpPr>
          <p:cNvPr id="242693" name="Rectangle 2"/>
          <p:cNvSpPr>
            <a:spLocks noGrp="1" noRot="1" noChangeAspect="1" noChangeArrowheads="1" noTextEdit="1"/>
          </p:cNvSpPr>
          <p:nvPr>
            <p:ph type="sldImg"/>
          </p:nvPr>
        </p:nvSpPr>
        <p:spPr>
          <a:xfrm>
            <a:off x="1152525" y="690563"/>
            <a:ext cx="4554538" cy="3416300"/>
          </a:xfrm>
          <a:solidFill>
            <a:srgbClr val="FFFFFF"/>
          </a:solidFill>
          <a:ln/>
        </p:spPr>
      </p:sp>
      <p:sp>
        <p:nvSpPr>
          <p:cNvPr id="242694" name="Rectangle 3"/>
          <p:cNvSpPr>
            <a:spLocks noGrp="1" noChangeArrowheads="1"/>
          </p:cNvSpPr>
          <p:nvPr>
            <p:ph type="body" idx="1"/>
          </p:nvPr>
        </p:nvSpPr>
        <p:spPr>
          <a:xfrm>
            <a:off x="762000" y="4340225"/>
            <a:ext cx="5181600" cy="411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93" tIns="45297" rIns="90593" bIns="45297"/>
          <a:lstStyle/>
          <a:p>
            <a:pPr eaLnBrk="1" hangingPunct="1"/>
            <a:r>
              <a:rPr lang="en-US" sz="1400" dirty="0">
                <a:latin typeface="Arial" charset="0"/>
                <a:ea typeface="ヒラギノ角ゴ Pro W3" charset="0"/>
                <a:cs typeface="ヒラギノ角ゴ Pro W3" charset="0"/>
              </a:rPr>
              <a:t>You may have seen this quote that is spread across the next three slides.</a:t>
            </a:r>
          </a:p>
          <a:p>
            <a:pPr eaLnBrk="1" hangingPunct="1"/>
            <a:endParaRPr lang="en-US" sz="1400" dirty="0">
              <a:latin typeface="Arial" charset="0"/>
              <a:ea typeface="ヒラギノ角ゴ Pro W3" charset="0"/>
              <a:cs typeface="ヒラギノ角ゴ Pro W3" charset="0"/>
            </a:endParaRPr>
          </a:p>
          <a:p>
            <a:pPr eaLnBrk="1" hangingPunct="1"/>
            <a:r>
              <a:rPr lang="en-US" sz="1400" dirty="0">
                <a:latin typeface="Arial" charset="0"/>
                <a:ea typeface="ヒラギノ角ゴ Pro W3" charset="0"/>
                <a:cs typeface="ヒラギノ角ゴ Pro W3" charset="0"/>
              </a:rPr>
              <a:t> It profoundly reminds us that we are preparing our students for jobs that don</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t yet </a:t>
            </a:r>
            <a:r>
              <a:rPr lang="en-US" sz="1400" u="sng" dirty="0">
                <a:latin typeface="Arial" charset="0"/>
                <a:ea typeface="ヒラギノ角ゴ Pro W3" charset="0"/>
                <a:cs typeface="ヒラギノ角ゴ Pro W3" charset="0"/>
              </a:rPr>
              <a:t>exist</a:t>
            </a:r>
            <a:r>
              <a:rPr lang="en-US" sz="1400" dirty="0">
                <a:latin typeface="Arial" charset="0"/>
                <a:ea typeface="ヒラギノ角ゴ Pro W3" charset="0"/>
                <a:cs typeface="ヒラギノ角ゴ Pro W3" charset="0"/>
              </a:rPr>
              <a:t>…</a:t>
            </a: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0C6524F-EDE8-324A-9B57-8D5A88CB831E}" type="slidenum">
              <a:rPr lang="en-US" sz="1200"/>
              <a:pPr/>
              <a:t>115</a:t>
            </a:fld>
            <a:endParaRPr lang="en-US" sz="1200"/>
          </a:p>
        </p:txBody>
      </p:sp>
      <p:sp>
        <p:nvSpPr>
          <p:cNvPr id="244741" name="Rectangle 2"/>
          <p:cNvSpPr>
            <a:spLocks noGrp="1" noRot="1" noChangeAspect="1" noChangeArrowheads="1" noTextEdit="1"/>
          </p:cNvSpPr>
          <p:nvPr>
            <p:ph type="sldImg"/>
          </p:nvPr>
        </p:nvSpPr>
        <p:spPr>
          <a:xfrm>
            <a:off x="1152525" y="690563"/>
            <a:ext cx="4554538" cy="3416300"/>
          </a:xfrm>
          <a:solidFill>
            <a:srgbClr val="FFFFFF"/>
          </a:solidFill>
          <a:ln/>
        </p:spPr>
      </p:sp>
      <p:sp>
        <p:nvSpPr>
          <p:cNvPr id="244742" name="Rectangle 3"/>
          <p:cNvSpPr>
            <a:spLocks noGrp="1" noChangeArrowheads="1"/>
          </p:cNvSpPr>
          <p:nvPr>
            <p:ph type="body" idx="1"/>
          </p:nvPr>
        </p:nvSpPr>
        <p:spPr>
          <a:xfrm>
            <a:off x="685800" y="4340225"/>
            <a:ext cx="4724400" cy="411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93" tIns="45297" rIns="90593" bIns="45297"/>
          <a:lstStyle/>
          <a:p>
            <a:pPr eaLnBrk="1" hangingPunct="1"/>
            <a:r>
              <a:rPr lang="en-US" sz="1400" dirty="0">
                <a:latin typeface="Arial" charset="0"/>
                <a:ea typeface="ヒラギノ角ゴ Pro W3" charset="0"/>
                <a:cs typeface="ヒラギノ角ゴ Pro W3" charset="0"/>
              </a:rPr>
              <a:t>… Using technologies that have not yet been invented …</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0EF35D7C-3119-E148-81C4-7A9B95C0B53E}" type="slidenum">
              <a:rPr lang="en-US" sz="1200"/>
              <a:pPr/>
              <a:t>116</a:t>
            </a:fld>
            <a:endParaRPr lang="en-US" sz="1200"/>
          </a:p>
        </p:txBody>
      </p:sp>
      <p:sp>
        <p:nvSpPr>
          <p:cNvPr id="246789" name="Rectangle 2"/>
          <p:cNvSpPr>
            <a:spLocks noGrp="1" noRot="1" noChangeAspect="1" noChangeArrowheads="1" noTextEdit="1"/>
          </p:cNvSpPr>
          <p:nvPr>
            <p:ph type="sldImg"/>
          </p:nvPr>
        </p:nvSpPr>
        <p:spPr>
          <a:xfrm>
            <a:off x="1152525" y="690563"/>
            <a:ext cx="4554538" cy="3416300"/>
          </a:xfrm>
          <a:solidFill>
            <a:srgbClr val="FFFFFF"/>
          </a:solidFill>
          <a:ln/>
        </p:spPr>
      </p:sp>
      <p:sp>
        <p:nvSpPr>
          <p:cNvPr id="246790" name="Rectangle 3"/>
          <p:cNvSpPr>
            <a:spLocks noGrp="1" noChangeArrowheads="1"/>
          </p:cNvSpPr>
          <p:nvPr>
            <p:ph type="body" idx="1"/>
          </p:nvPr>
        </p:nvSpPr>
        <p:spPr>
          <a:xfrm>
            <a:off x="762000" y="4340225"/>
            <a:ext cx="5181600" cy="411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93" tIns="45297" rIns="90593" bIns="45297"/>
          <a:lstStyle/>
          <a:p>
            <a:pPr eaLnBrk="1" hangingPunct="1"/>
            <a:r>
              <a:rPr lang="en-US" sz="1400" dirty="0">
                <a:latin typeface="Arial" charset="0"/>
                <a:ea typeface="ヒラギノ角ゴ Pro W3" charset="0"/>
                <a:cs typeface="ヒラギノ角ゴ Pro W3" charset="0"/>
              </a:rPr>
              <a:t>… In order to solve the problems that we do not yet know are problems.</a:t>
            </a:r>
          </a:p>
          <a:p>
            <a:pPr eaLnBrk="1" hangingPunct="1"/>
            <a:endParaRPr lang="en-US" sz="1400" dirty="0">
              <a:latin typeface="Arial" charset="0"/>
              <a:ea typeface="ヒラギノ角ゴ Pro W3" charset="0"/>
              <a:cs typeface="ヒラギノ角ゴ Pro W3" charset="0"/>
            </a:endParaRPr>
          </a:p>
          <a:p>
            <a:pPr eaLnBrk="1" hangingPunct="1"/>
            <a:r>
              <a:rPr lang="en-US" sz="1400" dirty="0">
                <a:latin typeface="Arial" charset="0"/>
                <a:ea typeface="ヒラギノ角ゴ Pro W3" charset="0"/>
                <a:cs typeface="ヒラギノ角ゴ Pro W3" charset="0"/>
              </a:rPr>
              <a:t>Have we </a:t>
            </a:r>
            <a:r>
              <a:rPr lang="en-US" sz="1400" u="sng" dirty="0">
                <a:latin typeface="Arial" charset="0"/>
                <a:ea typeface="ヒラギノ角ゴ Pro W3" charset="0"/>
                <a:cs typeface="ヒラギノ角ゴ Pro W3" charset="0"/>
              </a:rPr>
              <a:t>enabled</a:t>
            </a:r>
            <a:r>
              <a:rPr lang="en-US" sz="1400" dirty="0">
                <a:latin typeface="Arial" charset="0"/>
                <a:ea typeface="ヒラギノ角ゴ Pro W3" charset="0"/>
                <a:cs typeface="ヒラギノ角ゴ Pro W3" charset="0"/>
              </a:rPr>
              <a:t> the next generation with the knowledge and tools they will need to do this?</a:t>
            </a: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a:ln/>
        </p:spPr>
      </p:sp>
      <p:sp>
        <p:nvSpPr>
          <p:cNvPr id="248835" name="Notes Placeholder 2"/>
          <p:cNvSpPr>
            <a:spLocks noGrp="1"/>
          </p:cNvSpPr>
          <p:nvPr>
            <p:ph type="body" idx="1"/>
          </p:nvPr>
        </p:nvSpPr>
        <p:spPr>
          <a:xfrm>
            <a:off x="685800" y="4343400"/>
            <a:ext cx="48768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Think back 20 years ago.</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Would you have predicted any of these?</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What</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next?</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How soon will these be obsolete?  Yes, these will all be obsolete someday soon!</a:t>
            </a:r>
          </a:p>
        </p:txBody>
      </p:sp>
      <p:sp>
        <p:nvSpPr>
          <p:cNvPr id="248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88B8D5B6-0138-0E41-A544-BB283E3C7463}" type="slidenum">
              <a:rPr lang="en-US" sz="1200"/>
              <a:pPr/>
              <a:t>117</a:t>
            </a:fld>
            <a:endParaRPr lang="en-US" sz="120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a:xfrm>
            <a:off x="1143000" y="685800"/>
            <a:ext cx="2540000" cy="1905000"/>
          </a:xfrm>
          <a:ln/>
        </p:spPr>
      </p:sp>
      <p:sp>
        <p:nvSpPr>
          <p:cNvPr id="250883" name="Notes Placeholder 2"/>
          <p:cNvSpPr>
            <a:spLocks noGrp="1"/>
          </p:cNvSpPr>
          <p:nvPr>
            <p:ph type="body" idx="1"/>
          </p:nvPr>
        </p:nvSpPr>
        <p:spPr>
          <a:xfrm>
            <a:off x="685800" y="2819400"/>
            <a:ext cx="5715000" cy="5638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Some of the latest trends are actually </a:t>
            </a:r>
            <a:r>
              <a:rPr lang="en-US" sz="1400" u="sng" dirty="0">
                <a:latin typeface="Arial" charset="0"/>
                <a:ea typeface="ヒラギノ角ゴ Pro W3" charset="0"/>
                <a:cs typeface="ヒラギノ角ゴ Pro W3" charset="0"/>
              </a:rPr>
              <a:t>old</a:t>
            </a:r>
            <a:r>
              <a:rPr lang="en-US" sz="1400" dirty="0">
                <a:latin typeface="Arial" charset="0"/>
                <a:ea typeface="ヒラギノ角ゴ Pro W3" charset="0"/>
                <a:cs typeface="ヒラギノ角ゴ Pro W3" charset="0"/>
              </a:rPr>
              <a:t> technologies making a comeback.</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Over 100 years ago. When Rudolph Diesel first demonstrated his diesel engine, he powered it with </a:t>
            </a:r>
            <a:r>
              <a:rPr lang="en-US" sz="1400" u="sng" dirty="0">
                <a:latin typeface="Arial" charset="0"/>
                <a:ea typeface="ヒラギノ角ゴ Pro W3" charset="0"/>
                <a:cs typeface="ヒラギノ角ゴ Pro W3" charset="0"/>
              </a:rPr>
              <a:t>peanut</a:t>
            </a:r>
            <a:r>
              <a:rPr lang="en-US" sz="1400" dirty="0">
                <a:latin typeface="Arial" charset="0"/>
                <a:ea typeface="ヒラギノ角ゴ Pro W3" charset="0"/>
                <a:cs typeface="ヒラギノ角ゴ Pro W3" charset="0"/>
              </a:rPr>
              <a:t> oil.</a:t>
            </a:r>
          </a:p>
          <a:p>
            <a:r>
              <a:rPr lang="en-US" sz="1400" dirty="0">
                <a:latin typeface="Arial" charset="0"/>
                <a:ea typeface="ヒラギノ角ゴ Pro W3" charset="0"/>
                <a:cs typeface="ヒラギノ角ゴ Pro W3" charset="0"/>
              </a:rPr>
              <a:t>Then along came this cheap stuff called </a:t>
            </a:r>
            <a:r>
              <a:rPr lang="en-US" sz="1400" u="sng" dirty="0">
                <a:latin typeface="Arial" charset="0"/>
                <a:ea typeface="ヒラギノ角ゴ Pro W3" charset="0"/>
                <a:cs typeface="ヒラギノ角ゴ Pro W3" charset="0"/>
              </a:rPr>
              <a:t>petroleum</a:t>
            </a:r>
            <a:r>
              <a:rPr lang="en-US" sz="1400" dirty="0">
                <a:latin typeface="Arial" charset="0"/>
                <a:ea typeface="ヒラギノ角ゴ Pro W3" charset="0"/>
                <a:cs typeface="ヒラギノ角ゴ Pro W3" charset="0"/>
              </a:rPr>
              <a:t> that even Jed </a:t>
            </a:r>
            <a:r>
              <a:rPr lang="en-US" sz="1400" dirty="0" err="1">
                <a:latin typeface="Arial" charset="0"/>
                <a:ea typeface="ヒラギノ角ゴ Pro W3" charset="0"/>
                <a:cs typeface="ヒラギノ角ゴ Pro W3" charset="0"/>
              </a:rPr>
              <a:t>Clampett</a:t>
            </a:r>
            <a:r>
              <a:rPr lang="en-US" sz="1400" dirty="0">
                <a:latin typeface="Arial" charset="0"/>
                <a:ea typeface="ヒラギノ角ゴ Pro W3" charset="0"/>
                <a:cs typeface="ヒラギノ角ゴ Pro W3" charset="0"/>
              </a:rPr>
              <a:t> </a:t>
            </a:r>
            <a:r>
              <a:rPr lang="en-US" sz="1400" dirty="0" err="1">
                <a:latin typeface="Arial" charset="0"/>
                <a:ea typeface="ヒラギノ角ゴ Pro W3" charset="0"/>
                <a:cs typeface="ヒラギノ角ゴ Pro W3" charset="0"/>
              </a:rPr>
              <a:t>didn</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t want at first, and Rudolph Diesel quickly switched over to the newly created </a:t>
            </a:r>
            <a:r>
              <a:rPr lang="en-US" sz="1400" u="sng" dirty="0">
                <a:latin typeface="Arial" charset="0"/>
                <a:ea typeface="ヒラギノ角ゴ Pro W3" charset="0"/>
                <a:cs typeface="ヒラギノ角ゴ Pro W3" charset="0"/>
              </a:rPr>
              <a:t>Diesel</a:t>
            </a:r>
            <a:r>
              <a:rPr lang="en-US" sz="1400" dirty="0">
                <a:latin typeface="Arial" charset="0"/>
                <a:ea typeface="ヒラギノ角ゴ Pro W3" charset="0"/>
                <a:cs typeface="ヒラギノ角ゴ Pro W3" charset="0"/>
              </a:rPr>
              <a:t> fuel because it was so cheap to make. </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Now people are paying McDonalds to let them take away their </a:t>
            </a:r>
            <a:r>
              <a:rPr lang="en-US" sz="1400" u="sng" dirty="0">
                <a:latin typeface="Arial" charset="0"/>
                <a:ea typeface="ヒラギノ角ゴ Pro W3" charset="0"/>
                <a:cs typeface="ヒラギノ角ゴ Pro W3" charset="0"/>
              </a:rPr>
              <a:t>waste</a:t>
            </a:r>
            <a:r>
              <a:rPr lang="en-US" sz="1400" dirty="0">
                <a:latin typeface="Arial" charset="0"/>
                <a:ea typeface="ヒラギノ角ゴ Pro W3" charset="0"/>
                <a:cs typeface="ヒラギノ角ゴ Pro W3" charset="0"/>
              </a:rPr>
              <a:t> cooking oil so they can use it to fuel their Diesel-powered vehicle.</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And the Biofuels Center of North Carolina is helping people build government-approved stills to create legal moonshine that we can burn in our cars. </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(And for those of you who </a:t>
            </a:r>
            <a:r>
              <a:rPr lang="en-US" sz="1400" u="sng" dirty="0">
                <a:latin typeface="Arial" charset="0"/>
                <a:ea typeface="ヒラギノ角ゴ Pro W3" charset="0"/>
                <a:cs typeface="ヒラギノ角ゴ Pro W3" charset="0"/>
              </a:rPr>
              <a:t>don</a:t>
            </a:r>
            <a:r>
              <a:rPr lang="ja-JP" altLang="en-US" sz="1400" u="sng" dirty="0">
                <a:latin typeface="Arial" charset="0"/>
                <a:ea typeface="ヒラギノ角ゴ Pro W3" charset="0"/>
                <a:cs typeface="ヒラギノ角ゴ Pro W3" charset="0"/>
              </a:rPr>
              <a:t>’</a:t>
            </a:r>
            <a:r>
              <a:rPr lang="en-US" sz="1400" u="sng" dirty="0">
                <a:latin typeface="Arial" charset="0"/>
                <a:ea typeface="ヒラギノ角ゴ Pro W3" charset="0"/>
                <a:cs typeface="ヒラギノ角ゴ Pro W3" charset="0"/>
              </a:rPr>
              <a:t>t</a:t>
            </a:r>
            <a:r>
              <a:rPr lang="en-US" sz="1400" dirty="0">
                <a:latin typeface="Arial" charset="0"/>
                <a:ea typeface="ヒラギノ角ゴ Pro W3" charset="0"/>
                <a:cs typeface="ヒラギノ角ゴ Pro W3" charset="0"/>
              </a:rPr>
              <a:t> know, stock car racing was invented in North Carolina by the folks with the fastest cars who transported moonshine around the state.</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Yes, some </a:t>
            </a:r>
            <a:r>
              <a:rPr lang="en-US" sz="1400" u="sng" dirty="0">
                <a:latin typeface="Arial" charset="0"/>
                <a:ea typeface="ヒラギノ角ゴ Pro W3" charset="0"/>
                <a:cs typeface="ヒラギノ角ゴ Pro W3" charset="0"/>
              </a:rPr>
              <a:t>old</a:t>
            </a:r>
            <a:r>
              <a:rPr lang="en-US" sz="1400" dirty="0">
                <a:latin typeface="Arial" charset="0"/>
                <a:ea typeface="ヒラギノ角ゴ Pro W3" charset="0"/>
                <a:cs typeface="ヒラギノ角ゴ Pro W3" charset="0"/>
              </a:rPr>
              <a:t> technologies are coming back around again.</a:t>
            </a:r>
          </a:p>
          <a:p>
            <a:endParaRPr lang="en-US" dirty="0">
              <a:latin typeface="Arial" charset="0"/>
              <a:ea typeface="ヒラギノ角ゴ Pro W3" charset="0"/>
              <a:cs typeface="ヒラギノ角ゴ Pro W3" charset="0"/>
            </a:endParaRPr>
          </a:p>
        </p:txBody>
      </p:sp>
      <p:sp>
        <p:nvSpPr>
          <p:cNvPr id="250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AFF391B-4DB8-104E-ACB4-5162B9D6299A}" type="slidenum">
              <a:rPr lang="en-US" sz="1200"/>
              <a:pPr/>
              <a:t>118</a:t>
            </a:fld>
            <a:endParaRPr lang="en-US" sz="120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ED8759C8-233C-284F-8E06-BA21F4CB7641}" type="slidenum">
              <a:rPr lang="en-US" sz="1200"/>
              <a:pPr algn="r"/>
              <a:t>119</a:t>
            </a:fld>
            <a:endParaRPr lang="en-US" sz="1200"/>
          </a:p>
        </p:txBody>
      </p:sp>
      <p:sp>
        <p:nvSpPr>
          <p:cNvPr id="252932" name="Rectangle 2"/>
          <p:cNvSpPr>
            <a:spLocks noGrp="1" noRot="1" noChangeAspect="1" noChangeArrowheads="1" noTextEdit="1"/>
          </p:cNvSpPr>
          <p:nvPr>
            <p:ph type="sldImg"/>
          </p:nvPr>
        </p:nvSpPr>
        <p:spPr>
          <a:solidFill>
            <a:srgbClr val="FFFFFF"/>
          </a:solidFill>
          <a:ln/>
        </p:spPr>
      </p:sp>
      <p:sp>
        <p:nvSpPr>
          <p:cNvPr id="252933" name="Rectangle 3"/>
          <p:cNvSpPr>
            <a:spLocks noGrp="1" noChangeArrowheads="1"/>
          </p:cNvSpPr>
          <p:nvPr>
            <p:ph type="body" idx="1"/>
          </p:nvPr>
        </p:nvSpPr>
        <p:spPr>
          <a:xfrm>
            <a:off x="609600" y="4191000"/>
            <a:ext cx="5638800" cy="42672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dirty="0">
                <a:latin typeface="Arial" charset="0"/>
                <a:ea typeface="ヒラギノ角ゴ Pro W3" charset="0"/>
                <a:cs typeface="Arial" charset="0"/>
              </a:rPr>
              <a:t>We still have our school </a:t>
            </a:r>
            <a:r>
              <a:rPr lang="en-US" sz="1400" u="sng" dirty="0">
                <a:latin typeface="Arial" charset="0"/>
                <a:ea typeface="ヒラギノ角ゴ Pro W3" charset="0"/>
                <a:cs typeface="Arial" charset="0"/>
              </a:rPr>
              <a:t>calendar </a:t>
            </a:r>
            <a:r>
              <a:rPr lang="en-US" sz="1400" dirty="0">
                <a:latin typeface="Arial" charset="0"/>
                <a:ea typeface="ヒラギノ角ゴ Pro W3" charset="0"/>
                <a:cs typeface="Arial" charset="0"/>
              </a:rPr>
              <a:t>left over from when we were an </a:t>
            </a:r>
            <a:r>
              <a:rPr lang="en-US" sz="1400" u="sng" dirty="0">
                <a:latin typeface="Arial" charset="0"/>
                <a:ea typeface="ヒラギノ角ゴ Pro W3" charset="0"/>
                <a:cs typeface="Arial" charset="0"/>
              </a:rPr>
              <a:t>agricultural </a:t>
            </a:r>
            <a:r>
              <a:rPr lang="en-US" sz="1400" dirty="0">
                <a:latin typeface="Arial" charset="0"/>
                <a:ea typeface="ヒラギノ角ゴ Pro W3" charset="0"/>
                <a:cs typeface="Arial" charset="0"/>
              </a:rPr>
              <a:t>economy. </a:t>
            </a:r>
          </a:p>
          <a:p>
            <a:pPr eaLnBrk="1" hangingPunct="1"/>
            <a:r>
              <a:rPr lang="en-US" sz="1400" dirty="0">
                <a:latin typeface="Arial" charset="0"/>
                <a:ea typeface="ヒラギノ角ゴ Pro W3" charset="0"/>
                <a:cs typeface="Arial" charset="0"/>
              </a:rPr>
              <a:t>How many of our high school students still work in the fields during the hot summer months?</a:t>
            </a:r>
          </a:p>
          <a:p>
            <a:pPr eaLnBrk="1" hangingPunct="1"/>
            <a:endParaRPr lang="en-US" sz="1400" dirty="0">
              <a:latin typeface="Arial" charset="0"/>
              <a:ea typeface="ヒラギノ角ゴ Pro W3" charset="0"/>
              <a:cs typeface="Arial" charset="0"/>
            </a:endParaRPr>
          </a:p>
          <a:p>
            <a:pPr eaLnBrk="1" hangingPunct="1"/>
            <a:r>
              <a:rPr lang="en-US" sz="1400" dirty="0">
                <a:latin typeface="Arial" charset="0"/>
                <a:ea typeface="ヒラギノ角ゴ Pro W3" charset="0"/>
                <a:cs typeface="Arial" charset="0"/>
              </a:rPr>
              <a:t>Next came the </a:t>
            </a:r>
            <a:r>
              <a:rPr lang="en-US" sz="1400" u="sng" dirty="0">
                <a:latin typeface="Arial" charset="0"/>
                <a:ea typeface="ヒラギノ角ゴ Pro W3" charset="0"/>
                <a:cs typeface="Arial" charset="0"/>
              </a:rPr>
              <a:t>industrial </a:t>
            </a:r>
            <a:r>
              <a:rPr lang="en-US" sz="1400" dirty="0">
                <a:latin typeface="Arial" charset="0"/>
                <a:ea typeface="ヒラギノ角ゴ Pro W3" charset="0"/>
                <a:cs typeface="Arial" charset="0"/>
              </a:rPr>
              <a:t>economy where everything ran by the </a:t>
            </a:r>
            <a:r>
              <a:rPr lang="en-US" sz="1400" u="sng" dirty="0">
                <a:latin typeface="Arial" charset="0"/>
                <a:ea typeface="ヒラギノ角ゴ Pro W3" charset="0"/>
                <a:cs typeface="Arial" charset="0"/>
              </a:rPr>
              <a:t>clock</a:t>
            </a:r>
            <a:r>
              <a:rPr lang="en-US" sz="1400" dirty="0">
                <a:latin typeface="Arial" charset="0"/>
                <a:ea typeface="ヒラギノ角ゴ Pro W3" charset="0"/>
                <a:cs typeface="Arial" charset="0"/>
              </a:rPr>
              <a:t>. </a:t>
            </a:r>
          </a:p>
          <a:p>
            <a:pPr eaLnBrk="1" hangingPunct="1"/>
            <a:r>
              <a:rPr lang="en-US" sz="1400" dirty="0">
                <a:latin typeface="Arial" charset="0"/>
                <a:ea typeface="ヒラギノ角ゴ Pro W3" charset="0"/>
                <a:cs typeface="Arial" charset="0"/>
              </a:rPr>
              <a:t>Our </a:t>
            </a:r>
            <a:r>
              <a:rPr lang="en-US" sz="1400" u="sng" dirty="0">
                <a:latin typeface="Arial" charset="0"/>
                <a:ea typeface="ヒラギノ角ゴ Pro W3" charset="0"/>
                <a:cs typeface="Arial" charset="0"/>
              </a:rPr>
              <a:t>bell </a:t>
            </a:r>
            <a:r>
              <a:rPr lang="en-US" sz="1400" dirty="0">
                <a:latin typeface="Arial" charset="0"/>
                <a:ea typeface="ヒラギノ角ゴ Pro W3" charset="0"/>
                <a:cs typeface="Arial" charset="0"/>
              </a:rPr>
              <a:t>schedules are still a hold over from those days when we were preparing our kids to work in factories.</a:t>
            </a:r>
          </a:p>
          <a:p>
            <a:pPr eaLnBrk="1" hangingPunct="1"/>
            <a:endParaRPr lang="en-US" sz="1400" dirty="0">
              <a:latin typeface="Arial" charset="0"/>
              <a:ea typeface="ヒラギノ角ゴ Pro W3" charset="0"/>
              <a:cs typeface="Arial" charset="0"/>
            </a:endParaRPr>
          </a:p>
          <a:p>
            <a:pPr eaLnBrk="1" hangingPunct="1"/>
            <a:r>
              <a:rPr lang="en-US" sz="1400" dirty="0">
                <a:latin typeface="Arial" charset="0"/>
                <a:ea typeface="ヒラギノ角ゴ Pro W3" charset="0"/>
                <a:cs typeface="Arial" charset="0"/>
              </a:rPr>
              <a:t>What are we preparing our kids for in this </a:t>
            </a:r>
            <a:r>
              <a:rPr lang="en-US" sz="1400" u="sng" dirty="0">
                <a:latin typeface="Arial" charset="0"/>
                <a:ea typeface="ヒラギノ角ゴ Pro W3" charset="0"/>
                <a:cs typeface="Arial" charset="0"/>
              </a:rPr>
              <a:t>postindustrial</a:t>
            </a:r>
            <a:r>
              <a:rPr lang="en-US" sz="1400" dirty="0">
                <a:latin typeface="Arial" charset="0"/>
                <a:ea typeface="ヒラギノ角ゴ Pro W3" charset="0"/>
                <a:cs typeface="Arial" charset="0"/>
              </a:rPr>
              <a:t> economy?  And what will we </a:t>
            </a:r>
            <a:r>
              <a:rPr lang="en-US" sz="1400" u="sng" dirty="0">
                <a:latin typeface="Arial" charset="0"/>
                <a:ea typeface="ヒラギノ角ゴ Pro W3" charset="0"/>
                <a:cs typeface="Arial" charset="0"/>
              </a:rPr>
              <a:t>call</a:t>
            </a:r>
            <a:r>
              <a:rPr lang="en-US" sz="1400" dirty="0">
                <a:latin typeface="Arial" charset="0"/>
                <a:ea typeface="ヒラギノ角ゴ Pro W3" charset="0"/>
                <a:cs typeface="Arial" charset="0"/>
              </a:rPr>
              <a:t> it?</a:t>
            </a:r>
          </a:p>
          <a:p>
            <a:pPr eaLnBrk="1" hangingPunct="1"/>
            <a:endParaRPr lang="en-US" sz="1400" dirty="0">
              <a:latin typeface="Arial" charset="0"/>
              <a:ea typeface="ヒラギノ角ゴ Pro W3" charset="0"/>
              <a:cs typeface="Arial" charset="0"/>
            </a:endParaRPr>
          </a:p>
          <a:p>
            <a:pPr eaLnBrk="1" hangingPunct="1"/>
            <a:r>
              <a:rPr lang="en-US" sz="1400" dirty="0">
                <a:latin typeface="Arial" charset="0"/>
                <a:ea typeface="ヒラギノ角ゴ Pro W3" charset="0"/>
                <a:cs typeface="Arial" charset="0"/>
              </a:rPr>
              <a:t>Are we still preparing the next generation for a non-existent Industrial Economy? If so, the only jobs we have prepared them for are over in </a:t>
            </a:r>
            <a:r>
              <a:rPr lang="en-US" sz="1400" u="sng" dirty="0">
                <a:latin typeface="Arial" charset="0"/>
                <a:ea typeface="ヒラギノ角ゴ Pro W3" charset="0"/>
                <a:cs typeface="Arial" charset="0"/>
              </a:rPr>
              <a:t>China</a:t>
            </a:r>
            <a:r>
              <a:rPr lang="en-US" sz="1400" dirty="0">
                <a:latin typeface="Arial" charset="0"/>
                <a:ea typeface="ヒラギノ角ゴ Pro W3" charset="0"/>
                <a:cs typeface="Arial" charset="0"/>
              </a:rPr>
              <a:t>. But even China is slowly moving past the Industrial economy.</a:t>
            </a:r>
          </a:p>
          <a:p>
            <a:pPr eaLnBrk="1" hangingPunct="1"/>
            <a:endParaRPr lang="en-US" dirty="0">
              <a:latin typeface="Arial" charset="0"/>
              <a:ea typeface="ヒラギノ角ゴ Pro W3" charset="0"/>
              <a:cs typeface="Arial" charset="0"/>
            </a:endParaRPr>
          </a:p>
          <a:p>
            <a:pPr eaLnBrk="1" hangingPunct="1"/>
            <a:endParaRPr lang="en-US" dirty="0">
              <a:latin typeface="Arial" charset="0"/>
              <a:ea typeface="ヒラギノ角ゴ Pro W3" charset="0"/>
              <a:cs typeface="Arial" charset="0"/>
            </a:endParaRPr>
          </a:p>
          <a:p>
            <a:pPr eaLnBrk="1" hangingPunct="1"/>
            <a:r>
              <a:rPr lang="en-US" dirty="0">
                <a:latin typeface="Arial" charset="0"/>
                <a:ea typeface="ヒラギノ角ゴ Pro W3" charset="0"/>
                <a:cs typeface="Arial" charset="0"/>
              </a:rPr>
              <a:t>======</a:t>
            </a:r>
          </a:p>
          <a:p>
            <a:pPr eaLnBrk="1" hangingPunct="1"/>
            <a:r>
              <a:rPr lang="en-US" dirty="0">
                <a:latin typeface="Arial" charset="0"/>
                <a:ea typeface="ヒラギノ角ゴ Pro W3" charset="0"/>
                <a:cs typeface="Arial" charset="0"/>
              </a:rPr>
              <a:t>Susan </a:t>
            </a:r>
            <a:r>
              <a:rPr lang="en-US" dirty="0" err="1">
                <a:latin typeface="Arial" charset="0"/>
                <a:ea typeface="ヒラギノ角ゴ Pro W3" charset="0"/>
                <a:cs typeface="Arial" charset="0"/>
              </a:rPr>
              <a:t>McLester</a:t>
            </a:r>
            <a:r>
              <a:rPr lang="en-US" dirty="0">
                <a:latin typeface="Arial" charset="0"/>
                <a:ea typeface="ヒラギノ角ゴ Pro W3" charset="0"/>
                <a:cs typeface="Arial" charset="0"/>
              </a:rPr>
              <a:t> and Todd McIntire. The Workforce Readiness Crisis.  Technology &amp; Learning. Nov 15, 2006.</a:t>
            </a:r>
          </a:p>
          <a:p>
            <a:pPr eaLnBrk="1" hangingPunct="1"/>
            <a:endParaRPr lang="en-US" dirty="0">
              <a:latin typeface="Arial" charset="0"/>
              <a:ea typeface="ヒラギノ角ゴ Pro W3" charset="0"/>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35458F9D-DBDE-F84A-9BD1-9EFDAB2A91FE}" type="slidenum">
              <a:rPr lang="en-US" sz="1200"/>
              <a:pPr/>
              <a:t>12</a:t>
            </a:fld>
            <a:endParaRPr lang="en-US" sz="1200"/>
          </a:p>
        </p:txBody>
      </p:sp>
      <p:sp>
        <p:nvSpPr>
          <p:cNvPr id="39939" name="Slide Image Placeholder 1"/>
          <p:cNvSpPr>
            <a:spLocks noGrp="1" noRot="1" noChangeAspect="1" noTextEdit="1"/>
          </p:cNvSpPr>
          <p:nvPr>
            <p:ph type="sldImg"/>
          </p:nvPr>
        </p:nvSpPr>
        <p:spPr>
          <a:solidFill>
            <a:srgbClr val="FFFFFF"/>
          </a:solidFill>
          <a:ln/>
        </p:spPr>
      </p:sp>
      <p:sp>
        <p:nvSpPr>
          <p:cNvPr id="39940" name="Notes Placeholder 2"/>
          <p:cNvSpPr>
            <a:spLocks noGrp="1"/>
          </p:cNvSpPr>
          <p:nvPr>
            <p:ph type="body" idx="1"/>
          </p:nvPr>
        </p:nvSpPr>
        <p:spPr>
          <a:xfrm>
            <a:off x="762000" y="4343400"/>
            <a:ext cx="5257800" cy="4343400"/>
          </a:xfrm>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en-US" sz="1400" dirty="0">
                <a:latin typeface="Arial" charset="0"/>
                <a:ea typeface="ヒラギノ角ゴ Pro W3" charset="0"/>
                <a:cs typeface="ヒラギノ角ゴ Pro W3" charset="0"/>
              </a:rPr>
              <a:t>Ohio found similar results when they polled </a:t>
            </a:r>
            <a:r>
              <a:rPr lang="en-US" sz="1400" dirty="0" smtClean="0">
                <a:latin typeface="Arial" charset="0"/>
                <a:ea typeface="ヒラギノ角ゴ Pro W3" charset="0"/>
                <a:cs typeface="ヒラギノ角ゴ Pro W3" charset="0"/>
              </a:rPr>
              <a:t>their recent </a:t>
            </a:r>
            <a:r>
              <a:rPr lang="en-US" sz="1400" dirty="0">
                <a:latin typeface="Arial" charset="0"/>
                <a:ea typeface="ヒラギノ角ゴ Pro W3" charset="0"/>
                <a:cs typeface="ヒラギノ角ゴ Pro W3" charset="0"/>
              </a:rPr>
              <a:t>college graduates</a:t>
            </a:r>
            <a:r>
              <a:rPr lang="en-US" sz="1400" dirty="0" smtClean="0">
                <a:latin typeface="Arial" charset="0"/>
                <a:ea typeface="ヒラギノ角ゴ Pro W3" charset="0"/>
                <a:cs typeface="ヒラギノ角ゴ Pro W3" charset="0"/>
              </a:rPr>
              <a:t>.</a:t>
            </a:r>
          </a:p>
          <a:p>
            <a:endParaRPr lang="en-US" sz="1400" dirty="0">
              <a:latin typeface="Arial" charset="0"/>
              <a:ea typeface="ヒラギノ角ゴ Pro W3" charset="0"/>
              <a:cs typeface="ヒラギノ角ゴ Pro W3" charset="0"/>
            </a:endParaRPr>
          </a:p>
          <a:p>
            <a:endParaRPr lang="en-US" sz="1400" dirty="0" smtClean="0">
              <a:latin typeface="Arial" charset="0"/>
              <a:ea typeface="ヒラギノ角ゴ Pro W3" charset="0"/>
              <a:cs typeface="ヒラギノ角ゴ Pro W3" charset="0"/>
            </a:endParaRPr>
          </a:p>
          <a:p>
            <a:endParaRPr lang="en-US" sz="1400" dirty="0">
              <a:latin typeface="Arial" charset="0"/>
              <a:ea typeface="ヒラギノ角ゴ Pro W3" charset="0"/>
              <a:cs typeface="ヒラギノ角ゴ Pro W3" charset="0"/>
            </a:endParaRPr>
          </a:p>
          <a:p>
            <a:endParaRPr lang="en-US" sz="1400"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I</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m not down on Bachelor degrees, </a:t>
            </a:r>
          </a:p>
          <a:p>
            <a:r>
              <a:rPr lang="en-US" sz="1400" dirty="0">
                <a:latin typeface="Arial" charset="0"/>
                <a:ea typeface="ヒラギノ角ゴ Pro W3" charset="0"/>
                <a:cs typeface="ヒラギノ角ゴ Pro W3" charset="0"/>
              </a:rPr>
              <a:t>it</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just that associate degrees have been the Rodney Dangerfield of the education world.</a:t>
            </a:r>
          </a:p>
          <a:p>
            <a:r>
              <a:rPr lang="en-US" sz="1400" dirty="0">
                <a:latin typeface="Arial" charset="0"/>
                <a:ea typeface="ヒラギノ角ゴ Pro W3" charset="0"/>
                <a:cs typeface="ヒラギノ角ゴ Pro W3" charset="0"/>
              </a:rPr>
              <a:t> It</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time they get the respect they deserve.</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www.ohiocommunitycolleges.org</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public-page.php?s</a:t>
            </a:r>
            <a:r>
              <a:rPr lang="en-US" dirty="0">
                <a:latin typeface="Arial" charset="0"/>
                <a:ea typeface="ヒラギノ角ゴ Pro W3" charset="0"/>
                <a:cs typeface="ヒラギノ角ゴ Pro W3" charset="0"/>
              </a:rPr>
              <a:t>=community-college-facts</a:t>
            </a:r>
          </a:p>
        </p:txBody>
      </p:sp>
      <p:sp>
        <p:nvSpPr>
          <p:cNvPr id="39941"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FB78EC10-9C0A-0D41-8DD4-5B0274EDFC8D}" type="slidenum">
              <a:rPr lang="en-US" sz="1200"/>
              <a:pPr algn="r"/>
              <a:t>12</a:t>
            </a:fld>
            <a:endParaRPr lang="en-US" sz="120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799E0751-90F1-CA42-BA0C-BC6D74DEACFC}" type="slidenum">
              <a:rPr lang="en-US" sz="1200"/>
              <a:pPr algn="r"/>
              <a:t>120</a:t>
            </a:fld>
            <a:endParaRPr lang="en-US" sz="1200"/>
          </a:p>
        </p:txBody>
      </p:sp>
      <p:sp>
        <p:nvSpPr>
          <p:cNvPr id="254980" name="Rectangle 2"/>
          <p:cNvSpPr>
            <a:spLocks noGrp="1" noRot="1" noChangeAspect="1" noChangeArrowheads="1" noTextEdit="1"/>
          </p:cNvSpPr>
          <p:nvPr>
            <p:ph type="sldImg"/>
          </p:nvPr>
        </p:nvSpPr>
        <p:spPr>
          <a:solidFill>
            <a:srgbClr val="FFFFFF"/>
          </a:solidFill>
          <a:ln/>
        </p:spPr>
      </p:sp>
      <p:sp>
        <p:nvSpPr>
          <p:cNvPr id="254981" name="Rectangle 3"/>
          <p:cNvSpPr>
            <a:spLocks noGrp="1" noChangeArrowheads="1"/>
          </p:cNvSpPr>
          <p:nvPr>
            <p:ph type="body" idx="1"/>
          </p:nvPr>
        </p:nvSpPr>
        <p:spPr>
          <a:xfrm>
            <a:off x="685800" y="4343400"/>
            <a:ext cx="5257800" cy="41148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z="1400" dirty="0">
                <a:latin typeface="Arial" charset="0"/>
                <a:ea typeface="ヒラギノ角ゴ Pro W3" charset="0"/>
                <a:cs typeface="ヒラギノ角ゴ Pro W3" charset="0"/>
              </a:rPr>
              <a:t>We</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re well into the 21</a:t>
            </a:r>
            <a:r>
              <a:rPr lang="en-US" sz="1400" baseline="30000" dirty="0">
                <a:latin typeface="Arial" charset="0"/>
                <a:ea typeface="ヒラギノ角ゴ Pro W3" charset="0"/>
                <a:cs typeface="ヒラギノ角ゴ Pro W3" charset="0"/>
              </a:rPr>
              <a:t>st</a:t>
            </a:r>
            <a:r>
              <a:rPr lang="en-US" sz="1400" dirty="0">
                <a:latin typeface="Arial" charset="0"/>
                <a:ea typeface="ヒラギノ角ゴ Pro W3" charset="0"/>
                <a:cs typeface="ヒラギノ角ゴ Pro W3" charset="0"/>
              </a:rPr>
              <a:t> century. </a:t>
            </a:r>
          </a:p>
          <a:p>
            <a:pPr eaLnBrk="1" hangingPunct="1">
              <a:spcBef>
                <a:spcPct val="0"/>
              </a:spcBef>
            </a:pPr>
            <a:endParaRPr lang="en-US" sz="1400" dirty="0">
              <a:latin typeface="Arial" charset="0"/>
              <a:ea typeface="ヒラギノ角ゴ Pro W3" charset="0"/>
              <a:cs typeface="ヒラギノ角ゴ Pro W3" charset="0"/>
            </a:endParaRPr>
          </a:p>
          <a:p>
            <a:pPr eaLnBrk="1" hangingPunct="1">
              <a:spcBef>
                <a:spcPct val="0"/>
              </a:spcBef>
            </a:pPr>
            <a:r>
              <a:rPr lang="en-US" sz="1400" dirty="0">
                <a:latin typeface="Arial" charset="0"/>
                <a:ea typeface="ヒラギノ角ゴ Pro W3" charset="0"/>
                <a:cs typeface="ヒラギノ角ゴ Pro W3" charset="0"/>
              </a:rPr>
              <a:t>Where are we on skill attainment in </a:t>
            </a:r>
            <a:r>
              <a:rPr lang="en-US" sz="1400" u="sng" dirty="0">
                <a:latin typeface="Arial" charset="0"/>
                <a:ea typeface="ヒラギノ角ゴ Pro W3" charset="0"/>
                <a:cs typeface="ヒラギノ角ゴ Pro W3" charset="0"/>
              </a:rPr>
              <a:t>these</a:t>
            </a:r>
            <a:r>
              <a:rPr lang="en-US" sz="1400" dirty="0">
                <a:latin typeface="Arial" charset="0"/>
                <a:ea typeface="ヒラギノ角ゴ Pro W3" charset="0"/>
                <a:cs typeface="ヒラギノ角ゴ Pro W3" charset="0"/>
              </a:rPr>
              <a:t> areas?</a:t>
            </a:r>
          </a:p>
          <a:p>
            <a:pPr eaLnBrk="1" hangingPunct="1">
              <a:spcBef>
                <a:spcPct val="0"/>
              </a:spcBef>
            </a:pPr>
            <a:endParaRPr lang="en-US" dirty="0">
              <a:latin typeface="Arial" charset="0"/>
              <a:ea typeface="ヒラギノ角ゴ Pro W3" charset="0"/>
              <a:cs typeface="ヒラギノ角ゴ Pro W3" charset="0"/>
            </a:endParaRPr>
          </a:p>
          <a:p>
            <a:pPr eaLnBrk="1" hangingPunct="1">
              <a:spcBef>
                <a:spcPct val="0"/>
              </a:spcBef>
            </a:pPr>
            <a:endParaRPr lang="en-US" dirty="0">
              <a:latin typeface="Arial" charset="0"/>
              <a:ea typeface="ヒラギノ角ゴ Pro W3" charset="0"/>
              <a:cs typeface="ヒラギノ角ゴ Pro W3" charset="0"/>
            </a:endParaRPr>
          </a:p>
          <a:p>
            <a:pPr eaLnBrk="1" hangingPunct="1">
              <a:spcBef>
                <a:spcPct val="0"/>
              </a:spcBef>
            </a:pPr>
            <a:r>
              <a:rPr lang="en-US" dirty="0">
                <a:latin typeface="Arial" charset="0"/>
                <a:ea typeface="ヒラギノ角ゴ Pro W3" charset="0"/>
                <a:cs typeface="ヒラギノ角ゴ Pro W3" charset="0"/>
              </a:rPr>
              <a:t>====</a:t>
            </a:r>
          </a:p>
          <a:p>
            <a:pPr eaLnBrk="1" hangingPunct="1">
              <a:spcBef>
                <a:spcPct val="0"/>
              </a:spcBef>
            </a:pPr>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www.carteretcountyschools.org</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techmedia</a:t>
            </a:r>
            <a:r>
              <a:rPr lang="en-US" dirty="0">
                <a:latin typeface="Arial" charset="0"/>
                <a:ea typeface="ヒラギノ角ゴ Pro W3" charset="0"/>
                <a:cs typeface="ヒラギノ角ゴ Pro W3" charset="0"/>
              </a:rPr>
              <a:t>/pix/21skills.gif</a:t>
            </a:r>
          </a:p>
          <a:p>
            <a:pPr eaLnBrk="1" hangingPunct="1"/>
            <a:endParaRPr lang="en-US" dirty="0">
              <a:latin typeface="Arial" charset="0"/>
              <a:ea typeface="ヒラギノ角ゴ Pro W3" charset="0"/>
              <a:cs typeface="ヒラギノ角ゴ Pro W3"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5C2C3917-52F2-F943-99C2-E171A78ACFF4}" type="slidenum">
              <a:rPr lang="en-US" sz="1200"/>
              <a:pPr/>
              <a:t>121</a:t>
            </a:fld>
            <a:endParaRPr lang="en-US" sz="1200"/>
          </a:p>
        </p:txBody>
      </p:sp>
      <p:sp>
        <p:nvSpPr>
          <p:cNvPr id="257028" name="Rectangle 2"/>
          <p:cNvSpPr>
            <a:spLocks noGrp="1" noRot="1" noChangeAspect="1" noChangeArrowheads="1" noTextEdit="1"/>
          </p:cNvSpPr>
          <p:nvPr>
            <p:ph type="sldImg"/>
          </p:nvPr>
        </p:nvSpPr>
        <p:spPr>
          <a:solidFill>
            <a:srgbClr val="FFFFFF"/>
          </a:solidFill>
          <a:ln/>
        </p:spPr>
      </p:sp>
      <p:sp>
        <p:nvSpPr>
          <p:cNvPr id="257029" name="Rectangle 3"/>
          <p:cNvSpPr>
            <a:spLocks noGrp="1" noChangeArrowheads="1"/>
          </p:cNvSpPr>
          <p:nvPr>
            <p:ph type="body" idx="1"/>
          </p:nvPr>
        </p:nvSpPr>
        <p:spPr>
          <a:solidFill>
            <a:srgbClr val="FFFFFF"/>
          </a:solidFill>
          <a:ln>
            <a:solidFill>
              <a:srgbClr val="000000"/>
            </a:solidFill>
          </a:ln>
        </p:spPr>
        <p:txBody>
          <a:bodyPr/>
          <a:lstStyle/>
          <a:p>
            <a:r>
              <a:rPr lang="en-US" sz="1400" dirty="0">
                <a:latin typeface="Arial" charset="0"/>
                <a:ea typeface="ヒラギノ角ゴ Pro W3" charset="0"/>
                <a:cs typeface="ヒラギノ角ゴ Pro W3" charset="0"/>
              </a:rPr>
              <a:t>The North Carolina Association of Workforce Development Boards recently surveyed employers in all of our 100 counties.</a:t>
            </a:r>
          </a:p>
          <a:p>
            <a:endParaRPr lang="en-US" sz="1400"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solidFill>
                  <a:srgbClr val="FF0000"/>
                </a:solidFill>
                <a:latin typeface="Arial" charset="0"/>
                <a:ea typeface="ヒラギノ角ゴ Pro W3" charset="0"/>
                <a:cs typeface="ヒラギノ角ゴ Pro W3" charset="0"/>
              </a:rPr>
              <a:t>=======</a:t>
            </a:r>
          </a:p>
          <a:p>
            <a:r>
              <a:rPr lang="en-US" dirty="0">
                <a:solidFill>
                  <a:srgbClr val="FF0000"/>
                </a:solidFill>
                <a:latin typeface="Arial" charset="0"/>
                <a:ea typeface="ヒラギノ角ゴ Pro W3" charset="0"/>
                <a:cs typeface="ヒラギノ角ゴ Pro W3" charset="0"/>
              </a:rPr>
              <a:t>Survey Conducted by North Carolina Business Services Representatives representing the Workforce Development Boards of North Carolina</a:t>
            </a:r>
          </a:p>
          <a:p>
            <a:endParaRPr lang="en-US" dirty="0">
              <a:solidFill>
                <a:srgbClr val="FF0000"/>
              </a:solidFill>
              <a:latin typeface="Arial" charset="0"/>
              <a:ea typeface="ヒラギノ角ゴ Pro W3" charset="0"/>
              <a:cs typeface="ヒラギノ角ゴ Pro W3" charset="0"/>
            </a:endParaRPr>
          </a:p>
          <a:p>
            <a:r>
              <a:rPr lang="en-US" dirty="0">
                <a:solidFill>
                  <a:srgbClr val="FF0000"/>
                </a:solidFill>
                <a:latin typeface="Arial" charset="0"/>
                <a:ea typeface="ヒラギノ角ゴ Pro W3" charset="0"/>
                <a:cs typeface="ヒラギノ角ゴ Pro W3" charset="0"/>
              </a:rPr>
              <a:t>They surveyed employers in all 100 counties.</a:t>
            </a:r>
          </a:p>
          <a:p>
            <a:endParaRPr lang="en-US" dirty="0">
              <a:solidFill>
                <a:srgbClr val="FF0000"/>
              </a:solidFill>
              <a:latin typeface="Arial" charset="0"/>
              <a:ea typeface="ヒラギノ角ゴ Pro W3" charset="0"/>
              <a:cs typeface="ヒラギノ角ゴ Pro W3" charset="0"/>
            </a:endParaRPr>
          </a:p>
          <a:p>
            <a:r>
              <a:rPr lang="en-US" dirty="0">
                <a:solidFill>
                  <a:srgbClr val="FF0000"/>
                </a:solidFill>
                <a:latin typeface="Arial" charset="0"/>
                <a:ea typeface="ヒラギノ角ゴ Pro W3" charset="0"/>
                <a:cs typeface="ヒラギノ角ゴ Pro W3" charset="0"/>
              </a:rPr>
              <a:t>Skills Survey</a:t>
            </a:r>
          </a:p>
          <a:p>
            <a:r>
              <a:rPr lang="en-US" dirty="0">
                <a:solidFill>
                  <a:srgbClr val="FF0000"/>
                </a:solidFill>
                <a:latin typeface="Arial" charset="0"/>
                <a:ea typeface="ヒラギノ角ゴ Pro W3" charset="0"/>
                <a:cs typeface="ヒラギノ角ゴ Pro W3" charset="0"/>
              </a:rPr>
              <a:t>http://</a:t>
            </a:r>
            <a:r>
              <a:rPr lang="en-US" dirty="0" err="1">
                <a:solidFill>
                  <a:srgbClr val="FF0000"/>
                </a:solidFill>
                <a:latin typeface="Arial" charset="0"/>
                <a:ea typeface="ヒラギノ角ゴ Pro W3" charset="0"/>
                <a:cs typeface="ヒラギノ角ゴ Pro W3" charset="0"/>
              </a:rPr>
              <a:t>www.agreatworkforce.com</a:t>
            </a:r>
            <a:r>
              <a:rPr lang="en-US" dirty="0">
                <a:solidFill>
                  <a:srgbClr val="FF0000"/>
                </a:solidFill>
                <a:latin typeface="Arial" charset="0"/>
                <a:ea typeface="ヒラギノ角ゴ Pro W3" charset="0"/>
                <a:cs typeface="ヒラギノ角ゴ Pro W3" charset="0"/>
              </a:rPr>
              <a:t>/</a:t>
            </a:r>
            <a:r>
              <a:rPr lang="en-US" dirty="0" err="1">
                <a:solidFill>
                  <a:srgbClr val="FF0000"/>
                </a:solidFill>
                <a:latin typeface="Arial" charset="0"/>
                <a:ea typeface="ヒラギノ角ゴ Pro W3" charset="0"/>
                <a:cs typeface="ヒラギノ角ゴ Pro W3" charset="0"/>
              </a:rPr>
              <a:t>newsstory.cfm?NewsID</a:t>
            </a:r>
            <a:r>
              <a:rPr lang="en-US" dirty="0">
                <a:solidFill>
                  <a:srgbClr val="FF0000"/>
                </a:solidFill>
                <a:latin typeface="Arial" charset="0"/>
                <a:ea typeface="ヒラギノ角ゴ Pro W3" charset="0"/>
                <a:cs typeface="ヒラギノ角ゴ Pro W3" charset="0"/>
              </a:rPr>
              <a:t>=13</a:t>
            </a:r>
          </a:p>
          <a:p>
            <a:endParaRPr lang="en-US" dirty="0">
              <a:solidFill>
                <a:srgbClr val="FF0000"/>
              </a:solidFill>
              <a:latin typeface="Arial" charset="0"/>
              <a:ea typeface="ヒラギノ角ゴ Pro W3" charset="0"/>
              <a:cs typeface="ヒラギノ角ゴ Pro W3" charset="0"/>
            </a:endParaRPr>
          </a:p>
          <a:p>
            <a:r>
              <a:rPr lang="en-US" dirty="0">
                <a:solidFill>
                  <a:srgbClr val="FF0000"/>
                </a:solidFill>
                <a:latin typeface="Arial" charset="0"/>
                <a:ea typeface="ヒラギノ角ゴ Pro W3" charset="0"/>
                <a:cs typeface="ヒラギノ角ゴ Pro W3" charset="0"/>
              </a:rPr>
              <a:t>news article, news video</a:t>
            </a:r>
          </a:p>
          <a:p>
            <a:r>
              <a:rPr lang="en-US" dirty="0">
                <a:solidFill>
                  <a:srgbClr val="FF0000"/>
                </a:solidFill>
                <a:latin typeface="Arial" charset="0"/>
                <a:ea typeface="ヒラギノ角ゴ Pro W3" charset="0"/>
                <a:cs typeface="ヒラギノ角ゴ Pro W3" charset="0"/>
              </a:rPr>
              <a:t>http://triangle.news14.com/content/</a:t>
            </a:r>
            <a:r>
              <a:rPr lang="en-US" dirty="0" err="1">
                <a:solidFill>
                  <a:srgbClr val="FF0000"/>
                </a:solidFill>
                <a:latin typeface="Arial" charset="0"/>
                <a:ea typeface="ヒラギノ角ゴ Pro W3" charset="0"/>
                <a:cs typeface="ヒラギノ角ゴ Pro W3" charset="0"/>
              </a:rPr>
              <a:t>top_stories</a:t>
            </a:r>
            <a:r>
              <a:rPr lang="en-US" dirty="0">
                <a:solidFill>
                  <a:srgbClr val="FF0000"/>
                </a:solidFill>
                <a:latin typeface="Arial" charset="0"/>
                <a:ea typeface="ヒラギノ角ゴ Pro W3" charset="0"/>
                <a:cs typeface="ヒラギノ角ゴ Pro W3" charset="0"/>
              </a:rPr>
              <a:t>/652523/survey-shows-n-c--workforce-skills-lacking</a:t>
            </a: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AF28A0A-CBE9-D94C-8E91-8DA2F150E4CC}" type="slidenum">
              <a:rPr lang="en-US" sz="1200"/>
              <a:pPr/>
              <a:t>122</a:t>
            </a:fld>
            <a:endParaRPr lang="en-US" sz="1200"/>
          </a:p>
        </p:txBody>
      </p:sp>
      <p:sp>
        <p:nvSpPr>
          <p:cNvPr id="259076" name="Rectangle 2"/>
          <p:cNvSpPr>
            <a:spLocks noGrp="1" noRot="1" noChangeAspect="1" noChangeArrowheads="1" noTextEdit="1"/>
          </p:cNvSpPr>
          <p:nvPr>
            <p:ph type="sldImg"/>
          </p:nvPr>
        </p:nvSpPr>
        <p:spPr>
          <a:solidFill>
            <a:srgbClr val="FFFFFF"/>
          </a:solidFill>
          <a:ln/>
        </p:spPr>
      </p:sp>
      <p:sp>
        <p:nvSpPr>
          <p:cNvPr id="259077" name="Rectangle 3"/>
          <p:cNvSpPr>
            <a:spLocks noGrp="1" noChangeArrowheads="1"/>
          </p:cNvSpPr>
          <p:nvPr>
            <p:ph type="body" idx="1"/>
          </p:nvPr>
        </p:nvSpPr>
        <p:spPr>
          <a:solidFill>
            <a:srgbClr val="FFFFFF"/>
          </a:solidFill>
          <a:ln>
            <a:solidFill>
              <a:srgbClr val="000000"/>
            </a:solidFill>
          </a:ln>
        </p:spPr>
        <p:txBody>
          <a:bodyPr/>
          <a:lstStyle/>
          <a:p>
            <a:r>
              <a:rPr lang="en-US" sz="1400" dirty="0">
                <a:latin typeface="Arial" charset="0"/>
                <a:ea typeface="ヒラギノ角ゴ Pro W3" charset="0"/>
                <a:cs typeface="ヒラギノ角ゴ Pro W3" charset="0"/>
              </a:rPr>
              <a:t>Here is what the employers say are the skills lacking in their new recruits.</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Nobody said that standardized-test-taking skills were lacking.</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Which of these skills are we teaching in our high schools?</a:t>
            </a:r>
          </a:p>
          <a:p>
            <a:endParaRPr lang="en-US" dirty="0">
              <a:latin typeface="Arial" charset="0"/>
              <a:ea typeface="ヒラギノ角ゴ Pro W3" charset="0"/>
              <a:cs typeface="ヒラギノ角ゴ Pro W3" charset="0"/>
            </a:endParaRPr>
          </a:p>
          <a:p>
            <a:r>
              <a:rPr lang="en-US" dirty="0">
                <a:solidFill>
                  <a:srgbClr val="FF0000"/>
                </a:solidFill>
                <a:latin typeface="Arial" charset="0"/>
                <a:ea typeface="ヒラギノ角ゴ Pro W3" charset="0"/>
                <a:cs typeface="ヒラギノ角ゴ Pro W3" charset="0"/>
              </a:rPr>
              <a:t>=======</a:t>
            </a:r>
          </a:p>
          <a:p>
            <a:r>
              <a:rPr lang="en-US" dirty="0">
                <a:solidFill>
                  <a:srgbClr val="FF0000"/>
                </a:solidFill>
                <a:latin typeface="Arial" charset="0"/>
                <a:ea typeface="ヒラギノ角ゴ Pro W3" charset="0"/>
                <a:cs typeface="ヒラギノ角ゴ Pro W3" charset="0"/>
              </a:rPr>
              <a:t>Skills Survey</a:t>
            </a:r>
          </a:p>
          <a:p>
            <a:r>
              <a:rPr lang="en-US" dirty="0">
                <a:solidFill>
                  <a:srgbClr val="FF0000"/>
                </a:solidFill>
                <a:latin typeface="Arial" charset="0"/>
                <a:ea typeface="ヒラギノ角ゴ Pro W3" charset="0"/>
                <a:cs typeface="ヒラギノ角ゴ Pro W3" charset="0"/>
              </a:rPr>
              <a:t>http://</a:t>
            </a:r>
            <a:r>
              <a:rPr lang="en-US" dirty="0" err="1">
                <a:solidFill>
                  <a:srgbClr val="FF0000"/>
                </a:solidFill>
                <a:latin typeface="Arial" charset="0"/>
                <a:ea typeface="ヒラギノ角ゴ Pro W3" charset="0"/>
                <a:cs typeface="ヒラギノ角ゴ Pro W3" charset="0"/>
              </a:rPr>
              <a:t>www.agreatworkforce.com</a:t>
            </a:r>
            <a:r>
              <a:rPr lang="en-US" dirty="0">
                <a:solidFill>
                  <a:srgbClr val="FF0000"/>
                </a:solidFill>
                <a:latin typeface="Arial" charset="0"/>
                <a:ea typeface="ヒラギノ角ゴ Pro W3" charset="0"/>
                <a:cs typeface="ヒラギノ角ゴ Pro W3" charset="0"/>
              </a:rPr>
              <a:t>/</a:t>
            </a:r>
            <a:r>
              <a:rPr lang="en-US" dirty="0" err="1">
                <a:solidFill>
                  <a:srgbClr val="FF0000"/>
                </a:solidFill>
                <a:latin typeface="Arial" charset="0"/>
                <a:ea typeface="ヒラギノ角ゴ Pro W3" charset="0"/>
                <a:cs typeface="ヒラギノ角ゴ Pro W3" charset="0"/>
              </a:rPr>
              <a:t>newsstory.cfm?NewsID</a:t>
            </a:r>
            <a:r>
              <a:rPr lang="en-US" dirty="0">
                <a:solidFill>
                  <a:srgbClr val="FF0000"/>
                </a:solidFill>
                <a:latin typeface="Arial" charset="0"/>
                <a:ea typeface="ヒラギノ角ゴ Pro W3" charset="0"/>
                <a:cs typeface="ヒラギノ角ゴ Pro W3" charset="0"/>
              </a:rPr>
              <a:t>=13</a:t>
            </a:r>
          </a:p>
          <a:p>
            <a:endParaRPr lang="en-US" dirty="0">
              <a:solidFill>
                <a:srgbClr val="FF0000"/>
              </a:solidFill>
              <a:latin typeface="Arial" charset="0"/>
              <a:ea typeface="ヒラギノ角ゴ Pro W3" charset="0"/>
              <a:cs typeface="ヒラギノ角ゴ Pro W3" charset="0"/>
            </a:endParaRPr>
          </a:p>
          <a:p>
            <a:r>
              <a:rPr lang="en-US" dirty="0">
                <a:solidFill>
                  <a:srgbClr val="FF0000"/>
                </a:solidFill>
                <a:latin typeface="Arial" charset="0"/>
                <a:ea typeface="ヒラギノ角ゴ Pro W3" charset="0"/>
                <a:cs typeface="ヒラギノ角ゴ Pro W3" charset="0"/>
              </a:rPr>
              <a:t>news article, news video</a:t>
            </a:r>
          </a:p>
          <a:p>
            <a:r>
              <a:rPr lang="en-US" dirty="0">
                <a:solidFill>
                  <a:srgbClr val="FF0000"/>
                </a:solidFill>
                <a:latin typeface="Arial" charset="0"/>
                <a:ea typeface="ヒラギノ角ゴ Pro W3" charset="0"/>
                <a:cs typeface="ヒラギノ角ゴ Pro W3" charset="0"/>
              </a:rPr>
              <a:t>http://triangle.news14.com/content/</a:t>
            </a:r>
            <a:r>
              <a:rPr lang="en-US" dirty="0" err="1">
                <a:solidFill>
                  <a:srgbClr val="FF0000"/>
                </a:solidFill>
                <a:latin typeface="Arial" charset="0"/>
                <a:ea typeface="ヒラギノ角ゴ Pro W3" charset="0"/>
                <a:cs typeface="ヒラギノ角ゴ Pro W3" charset="0"/>
              </a:rPr>
              <a:t>top_stories</a:t>
            </a:r>
            <a:r>
              <a:rPr lang="en-US" dirty="0">
                <a:solidFill>
                  <a:srgbClr val="FF0000"/>
                </a:solidFill>
                <a:latin typeface="Arial" charset="0"/>
                <a:ea typeface="ヒラギノ角ゴ Pro W3" charset="0"/>
                <a:cs typeface="ヒラギノ角ゴ Pro W3" charset="0"/>
              </a:rPr>
              <a:t>/652523/survey-shows-n-c--workforce-skills-lacking</a:t>
            </a:r>
          </a:p>
          <a:p>
            <a:endParaRPr lang="en-US" dirty="0">
              <a:solidFill>
                <a:srgbClr val="FF0000"/>
              </a:solidFill>
              <a:latin typeface="Arial" charset="0"/>
              <a:ea typeface="ヒラギノ角ゴ Pro W3" charset="0"/>
              <a:cs typeface="ヒラギノ角ゴ Pro W3"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D6789B63-D9A4-E744-BDC6-CD7B7987270C}" type="slidenum">
              <a:rPr lang="en-US" sz="1200"/>
              <a:pPr/>
              <a:t>123</a:t>
            </a:fld>
            <a:endParaRPr lang="en-US" sz="1200"/>
          </a:p>
        </p:txBody>
      </p:sp>
      <p:sp>
        <p:nvSpPr>
          <p:cNvPr id="261124" name="Rectangle 2"/>
          <p:cNvSpPr>
            <a:spLocks noGrp="1" noRot="1" noChangeAspect="1" noChangeArrowheads="1" noTextEdit="1"/>
          </p:cNvSpPr>
          <p:nvPr>
            <p:ph type="sldImg"/>
          </p:nvPr>
        </p:nvSpPr>
        <p:spPr>
          <a:xfrm>
            <a:off x="1143000" y="685800"/>
            <a:ext cx="3352800" cy="2514600"/>
          </a:xfrm>
          <a:solidFill>
            <a:srgbClr val="FFFFFF"/>
          </a:solidFill>
          <a:ln/>
        </p:spPr>
      </p:sp>
      <p:sp>
        <p:nvSpPr>
          <p:cNvPr id="261125" name="Rectangle 3"/>
          <p:cNvSpPr>
            <a:spLocks noGrp="1" noChangeArrowheads="1"/>
          </p:cNvSpPr>
          <p:nvPr>
            <p:ph type="body" idx="1"/>
          </p:nvPr>
        </p:nvSpPr>
        <p:spPr>
          <a:xfrm>
            <a:off x="914400" y="3657600"/>
            <a:ext cx="5029200" cy="4800600"/>
          </a:xfrm>
          <a:solidFill>
            <a:srgbClr val="FFFFFF"/>
          </a:solidFill>
          <a:ln>
            <a:solidFill>
              <a:srgbClr val="000000"/>
            </a:solidFill>
          </a:ln>
        </p:spPr>
        <p:txBody>
          <a:bodyPr/>
          <a:lstStyle/>
          <a:p>
            <a:r>
              <a:rPr lang="en-US" sz="1400" dirty="0">
                <a:latin typeface="Arial" charset="0"/>
                <a:ea typeface="ヒラギノ角ゴ Pro W3" charset="0"/>
                <a:cs typeface="ヒラギノ角ゴ Pro W3" charset="0"/>
              </a:rPr>
              <a:t>And as far as soft skills go – the new recruits don</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t seem to know how to communicate.</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In the Health and Community Service sector, 64 percent said that Communication/Interpersonal skills were lacking in new recruits.</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An employer recently told me that when interviewing new recruits, he determines if this would be someone with whom he would like to have lunch. </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His reasoning was that if you </a:t>
            </a:r>
            <a:r>
              <a:rPr lang="en-US" sz="1400" u="sng" dirty="0">
                <a:latin typeface="Arial" charset="0"/>
                <a:ea typeface="ヒラギノ角ゴ Pro W3" charset="0"/>
                <a:cs typeface="ヒラギノ角ゴ Pro W3" charset="0"/>
              </a:rPr>
              <a:t>can</a:t>
            </a:r>
            <a:r>
              <a:rPr lang="ja-JP" altLang="en-US" sz="1400" u="sng" dirty="0">
                <a:latin typeface="Arial" charset="0"/>
                <a:ea typeface="ヒラギノ角ゴ Pro W3" charset="0"/>
                <a:cs typeface="ヒラギノ角ゴ Pro W3" charset="0"/>
              </a:rPr>
              <a:t>’</a:t>
            </a:r>
            <a:r>
              <a:rPr lang="en-US" sz="1400" u="sng" dirty="0">
                <a:latin typeface="Arial" charset="0"/>
                <a:ea typeface="ヒラギノ角ゴ Pro W3" charset="0"/>
                <a:cs typeface="ヒラギノ角ゴ Pro W3" charset="0"/>
              </a:rPr>
              <a:t>t </a:t>
            </a:r>
            <a:r>
              <a:rPr lang="en-US" sz="1400" dirty="0">
                <a:latin typeface="Arial" charset="0"/>
                <a:ea typeface="ヒラギノ角ゴ Pro W3" charset="0"/>
                <a:cs typeface="ヒラギノ角ゴ Pro W3" charset="0"/>
              </a:rPr>
              <a:t>hold up your end of a casual lunch conversation, then you </a:t>
            </a:r>
            <a:r>
              <a:rPr lang="en-US" sz="1400" u="sng" dirty="0">
                <a:latin typeface="Arial" charset="0"/>
                <a:ea typeface="ヒラギノ角ゴ Pro W3" charset="0"/>
                <a:cs typeface="ヒラギノ角ゴ Pro W3" charset="0"/>
              </a:rPr>
              <a:t>probably </a:t>
            </a:r>
            <a:r>
              <a:rPr lang="en-US" sz="1400" dirty="0">
                <a:latin typeface="Arial" charset="0"/>
                <a:ea typeface="ヒラギノ角ゴ Pro W3" charset="0"/>
                <a:cs typeface="ヒラギノ角ゴ Pro W3" charset="0"/>
              </a:rPr>
              <a:t>can</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t communicate on the job.</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Which of these skills are we teaching in our high schools?</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Which could we easily teach?</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solidFill>
                  <a:srgbClr val="FF0000"/>
                </a:solidFill>
                <a:latin typeface="Arial" charset="0"/>
                <a:ea typeface="ヒラギノ角ゴ Pro W3" charset="0"/>
                <a:cs typeface="ヒラギノ角ゴ Pro W3" charset="0"/>
              </a:rPr>
              <a:t>=======</a:t>
            </a:r>
          </a:p>
          <a:p>
            <a:r>
              <a:rPr lang="en-US" dirty="0">
                <a:solidFill>
                  <a:srgbClr val="FF0000"/>
                </a:solidFill>
                <a:latin typeface="Arial" charset="0"/>
                <a:ea typeface="ヒラギノ角ゴ Pro W3" charset="0"/>
                <a:cs typeface="ヒラギノ角ゴ Pro W3" charset="0"/>
              </a:rPr>
              <a:t>Skills Survey</a:t>
            </a:r>
          </a:p>
          <a:p>
            <a:r>
              <a:rPr lang="en-US" dirty="0">
                <a:solidFill>
                  <a:srgbClr val="FF0000"/>
                </a:solidFill>
                <a:latin typeface="Arial" charset="0"/>
                <a:ea typeface="ヒラギノ角ゴ Pro W3" charset="0"/>
                <a:cs typeface="ヒラギノ角ゴ Pro W3" charset="0"/>
              </a:rPr>
              <a:t>http://</a:t>
            </a:r>
            <a:r>
              <a:rPr lang="en-US" dirty="0" err="1">
                <a:solidFill>
                  <a:srgbClr val="FF0000"/>
                </a:solidFill>
                <a:latin typeface="Arial" charset="0"/>
                <a:ea typeface="ヒラギノ角ゴ Pro W3" charset="0"/>
                <a:cs typeface="ヒラギノ角ゴ Pro W3" charset="0"/>
              </a:rPr>
              <a:t>www.agreatworkforce.com</a:t>
            </a:r>
            <a:r>
              <a:rPr lang="en-US" dirty="0">
                <a:solidFill>
                  <a:srgbClr val="FF0000"/>
                </a:solidFill>
                <a:latin typeface="Arial" charset="0"/>
                <a:ea typeface="ヒラギノ角ゴ Pro W3" charset="0"/>
                <a:cs typeface="ヒラギノ角ゴ Pro W3" charset="0"/>
              </a:rPr>
              <a:t>/</a:t>
            </a:r>
            <a:r>
              <a:rPr lang="en-US" dirty="0" err="1">
                <a:solidFill>
                  <a:srgbClr val="FF0000"/>
                </a:solidFill>
                <a:latin typeface="Arial" charset="0"/>
                <a:ea typeface="ヒラギノ角ゴ Pro W3" charset="0"/>
                <a:cs typeface="ヒラギノ角ゴ Pro W3" charset="0"/>
              </a:rPr>
              <a:t>newsstory.cfm?NewsID</a:t>
            </a:r>
            <a:r>
              <a:rPr lang="en-US" dirty="0">
                <a:solidFill>
                  <a:srgbClr val="FF0000"/>
                </a:solidFill>
                <a:latin typeface="Arial" charset="0"/>
                <a:ea typeface="ヒラギノ角ゴ Pro W3" charset="0"/>
                <a:cs typeface="ヒラギノ角ゴ Pro W3" charset="0"/>
              </a:rPr>
              <a:t>=13</a:t>
            </a:r>
          </a:p>
          <a:p>
            <a:endParaRPr lang="en-US" dirty="0">
              <a:solidFill>
                <a:srgbClr val="FF0000"/>
              </a:solidFill>
              <a:latin typeface="Arial" charset="0"/>
              <a:ea typeface="ヒラギノ角ゴ Pro W3" charset="0"/>
              <a:cs typeface="ヒラギノ角ゴ Pro W3" charset="0"/>
            </a:endParaRPr>
          </a:p>
          <a:p>
            <a:r>
              <a:rPr lang="en-US" dirty="0">
                <a:solidFill>
                  <a:srgbClr val="FF0000"/>
                </a:solidFill>
                <a:latin typeface="Arial" charset="0"/>
                <a:ea typeface="ヒラギノ角ゴ Pro W3" charset="0"/>
                <a:cs typeface="ヒラギノ角ゴ Pro W3" charset="0"/>
              </a:rPr>
              <a:t>news article, news video</a:t>
            </a:r>
          </a:p>
          <a:p>
            <a:r>
              <a:rPr lang="en-US" dirty="0">
                <a:solidFill>
                  <a:srgbClr val="FF0000"/>
                </a:solidFill>
                <a:latin typeface="Arial" charset="0"/>
                <a:ea typeface="ヒラギノ角ゴ Pro W3" charset="0"/>
                <a:cs typeface="ヒラギノ角ゴ Pro W3" charset="0"/>
              </a:rPr>
              <a:t>http://triangle.news14.com/content/</a:t>
            </a:r>
            <a:r>
              <a:rPr lang="en-US" dirty="0" err="1">
                <a:solidFill>
                  <a:srgbClr val="FF0000"/>
                </a:solidFill>
                <a:latin typeface="Arial" charset="0"/>
                <a:ea typeface="ヒラギノ角ゴ Pro W3" charset="0"/>
                <a:cs typeface="ヒラギノ角ゴ Pro W3" charset="0"/>
              </a:rPr>
              <a:t>top_stories</a:t>
            </a:r>
            <a:r>
              <a:rPr lang="en-US" dirty="0">
                <a:solidFill>
                  <a:srgbClr val="FF0000"/>
                </a:solidFill>
                <a:latin typeface="Arial" charset="0"/>
                <a:ea typeface="ヒラギノ角ゴ Pro W3" charset="0"/>
                <a:cs typeface="ヒラギノ角ゴ Pro W3" charset="0"/>
              </a:rPr>
              <a:t>/652523/survey-shows-n-c--workforce-skills-lacking</a:t>
            </a:r>
          </a:p>
          <a:p>
            <a:endParaRPr lang="en-US" dirty="0">
              <a:solidFill>
                <a:srgbClr val="FF0000"/>
              </a:solidFill>
              <a:latin typeface="Arial" charset="0"/>
              <a:ea typeface="ヒラギノ角ゴ Pro W3" charset="0"/>
              <a:cs typeface="ヒラギノ角ゴ Pro W3"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889B024-89E6-5D40-9109-43AFC270981C}" type="slidenum">
              <a:rPr lang="en-US" sz="1200"/>
              <a:pPr/>
              <a:t>124</a:t>
            </a:fld>
            <a:endParaRPr lang="en-US" sz="1200"/>
          </a:p>
        </p:txBody>
      </p:sp>
      <p:sp>
        <p:nvSpPr>
          <p:cNvPr id="263172" name="Rectangle 2"/>
          <p:cNvSpPr>
            <a:spLocks noGrp="1" noRot="1" noChangeAspect="1" noChangeArrowheads="1" noTextEdit="1"/>
          </p:cNvSpPr>
          <p:nvPr>
            <p:ph type="sldImg"/>
          </p:nvPr>
        </p:nvSpPr>
        <p:spPr>
          <a:xfrm>
            <a:off x="1143000" y="685800"/>
            <a:ext cx="1828800" cy="1371600"/>
          </a:xfrm>
          <a:solidFill>
            <a:srgbClr val="FFFFFF"/>
          </a:solidFill>
          <a:ln/>
        </p:spPr>
      </p:sp>
      <p:sp>
        <p:nvSpPr>
          <p:cNvPr id="263173" name="Rectangle 3"/>
          <p:cNvSpPr>
            <a:spLocks noGrp="1" noChangeArrowheads="1"/>
          </p:cNvSpPr>
          <p:nvPr>
            <p:ph type="body" idx="1"/>
          </p:nvPr>
        </p:nvSpPr>
        <p:spPr>
          <a:xfrm>
            <a:off x="381000" y="2057400"/>
            <a:ext cx="6172200" cy="64008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Over forty-six percent of the respondents indicated the primary reason for rejecting applications was due to Lack of Relevant Work Experience.</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How can we get our students work experience? Maybe through one of our work-based-learning programs like job shadowing, internships, and apprenticeships. Whatever it takes to get the kids </a:t>
            </a:r>
            <a:r>
              <a:rPr lang="en-US" sz="1400" u="sng" dirty="0">
                <a:latin typeface="Arial" charset="0"/>
                <a:ea typeface="ヒラギノ角ゴ Pro W3" charset="0"/>
                <a:cs typeface="ヒラギノ角ゴ Pro W3" charset="0"/>
              </a:rPr>
              <a:t>in </a:t>
            </a:r>
            <a:r>
              <a:rPr lang="en-US" sz="1400" dirty="0">
                <a:latin typeface="Arial" charset="0"/>
                <a:ea typeface="ヒラギノ角ゴ Pro W3" charset="0"/>
                <a:cs typeface="ヒラギノ角ゴ Pro W3" charset="0"/>
              </a:rPr>
              <a:t>the workplace </a:t>
            </a:r>
            <a:r>
              <a:rPr lang="en-US" sz="1400" u="sng" dirty="0">
                <a:latin typeface="Arial" charset="0"/>
                <a:ea typeface="ヒラギノ角ゴ Pro W3" charset="0"/>
                <a:cs typeface="ヒラギノ角ゴ Pro W3" charset="0"/>
              </a:rPr>
              <a:t>applying </a:t>
            </a:r>
            <a:r>
              <a:rPr lang="en-US" sz="1400" dirty="0">
                <a:latin typeface="Arial" charset="0"/>
                <a:ea typeface="ヒラギノ角ゴ Pro W3" charset="0"/>
                <a:cs typeface="ヒラギノ角ゴ Pro W3" charset="0"/>
              </a:rPr>
              <a:t>what they learn in school.</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Lack of Technical Skills was indicated more frequently as a second choice at 46 percent.</a:t>
            </a:r>
          </a:p>
          <a:p>
            <a:r>
              <a:rPr lang="en-US" sz="1400" dirty="0">
                <a:latin typeface="Arial" charset="0"/>
                <a:ea typeface="ヒラギノ角ゴ Pro W3" charset="0"/>
                <a:cs typeface="ヒラギノ角ゴ Pro W3" charset="0"/>
              </a:rPr>
              <a:t>People are applying for jobs without the prerequisite skills. Where can they go to get the skills they need to be hired?</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Respondents indicated a strong third choice at 44 percent as being Applicants with Poor Attitude or Presentation.</a:t>
            </a:r>
          </a:p>
          <a:p>
            <a:r>
              <a:rPr lang="en-US" sz="1400" dirty="0">
                <a:latin typeface="Arial" charset="0"/>
                <a:ea typeface="ヒラギノ角ゴ Pro W3" charset="0"/>
                <a:cs typeface="ヒラギノ角ゴ Pro W3" charset="0"/>
              </a:rPr>
              <a:t>That means our students need more practice standing in front of the classroom giving presentations. When I was in high school I hated presenting before the class, and I was not very good at it.   But through repeated attempts, and lots of constructive criticism, this shy introvert has become a decent public speaker.</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Criminal record is an often overlooked item. A single drug conviction can lock you out of the entire healthcare industry, and that</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were most of the jobs are. Even the military is not recruiting anyone with the criminal background. I know several ex-offenders who are having a hard time finding employment.</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Skills Survey</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www.agreatworkforce.com</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newsstory.cfm?NewsID</a:t>
            </a:r>
            <a:r>
              <a:rPr lang="en-US" dirty="0">
                <a:latin typeface="Arial" charset="0"/>
                <a:ea typeface="ヒラギノ角ゴ Pro W3" charset="0"/>
                <a:cs typeface="ヒラギノ角ゴ Pro W3" charset="0"/>
              </a:rPr>
              <a:t>=13</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news article, news video</a:t>
            </a:r>
          </a:p>
          <a:p>
            <a:r>
              <a:rPr lang="en-US" dirty="0">
                <a:latin typeface="Arial" charset="0"/>
                <a:ea typeface="ヒラギノ角ゴ Pro W3" charset="0"/>
                <a:cs typeface="ヒラギノ角ゴ Pro W3" charset="0"/>
              </a:rPr>
              <a:t>http://triangle.news14.com/content/</a:t>
            </a:r>
            <a:r>
              <a:rPr lang="en-US" dirty="0" err="1">
                <a:latin typeface="Arial" charset="0"/>
                <a:ea typeface="ヒラギノ角ゴ Pro W3" charset="0"/>
                <a:cs typeface="ヒラギノ角ゴ Pro W3" charset="0"/>
              </a:rPr>
              <a:t>top_stories</a:t>
            </a:r>
            <a:r>
              <a:rPr lang="en-US" dirty="0">
                <a:latin typeface="Arial" charset="0"/>
                <a:ea typeface="ヒラギノ角ゴ Pro W3" charset="0"/>
                <a:cs typeface="ヒラギノ角ゴ Pro W3" charset="0"/>
              </a:rPr>
              <a:t>/652523/survey-shows-n-c--workforce-skills-lacking</a:t>
            </a:r>
          </a:p>
          <a:p>
            <a:endParaRPr lang="en-US" dirty="0">
              <a:latin typeface="Arial" charset="0"/>
              <a:ea typeface="ヒラギノ角ゴ Pro W3" charset="0"/>
              <a:cs typeface="ヒラギノ角ゴ Pro W3"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ln/>
        </p:spPr>
      </p:sp>
      <p:sp>
        <p:nvSpPr>
          <p:cNvPr id="265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http://www.commcorp.org/resources/detail.cfm?ID=988</a:t>
            </a:r>
          </a:p>
          <a:p>
            <a:r>
              <a:rPr lang="en-US">
                <a:latin typeface="Arial" charset="0"/>
                <a:ea typeface="ヒラギノ角ゴ Pro W3" charset="0"/>
                <a:cs typeface="ヒラギノ角ゴ Pro W3" charset="0"/>
              </a:rPr>
              <a:t>Commonwealth Corporation</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Since 1999, the share of employed teens in Massachusetts plummeted from 53 percent to 26.8 percent during 2012. This reflects a national trend in declining teen employment rates over the last decade. </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While working certainly has the ability to bolster the consumption of teens and their families, working at an early age generates a set of additional and longer lasting benefits that are manifest in improved lifetime employment and earnings outcomes as well as improved educational attainment outcomes.</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Through this study, we have learned that employers of entry level workers such as teens take recruitment and hiring very seriously and engage in a variety of activities to find prospective workers they believe will contribute to output and profitability in their organizations. The findings of this study can inform the ways that schools, community based organizations, workforce boards, career centers and businesses can intervene to help increase youth employment.</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p:txBody>
      </p:sp>
      <p:sp>
        <p:nvSpPr>
          <p:cNvPr id="265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B915C59-B295-5A4D-B5DC-9F3945FF554E}" type="slidenum">
              <a:rPr lang="en-US" sz="1200"/>
              <a:pPr/>
              <a:t>125</a:t>
            </a:fld>
            <a:endParaRPr lang="en-US" sz="120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lide Image Placeholder 1"/>
          <p:cNvSpPr>
            <a:spLocks noGrp="1" noRot="1" noChangeAspect="1" noTextEdit="1"/>
          </p:cNvSpPr>
          <p:nvPr>
            <p:ph type="sldImg"/>
          </p:nvPr>
        </p:nvSpPr>
        <p:spPr>
          <a:ln/>
        </p:spPr>
      </p:sp>
      <p:sp>
        <p:nvSpPr>
          <p:cNvPr id="267267" name="Notes Placeholder 2"/>
          <p:cNvSpPr>
            <a:spLocks noGrp="1"/>
          </p:cNvSpPr>
          <p:nvPr>
            <p:ph type="body" idx="1"/>
          </p:nvPr>
        </p:nvSpPr>
        <p:spPr>
          <a:xfrm>
            <a:off x="914400" y="4191000"/>
            <a:ext cx="5181600" cy="4648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Teens are not working jobs like they did a generation ago, yet we know that internships, or other work while in school helps prepare for future employment.</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www.commcorp.org</a:t>
            </a:r>
            <a:r>
              <a:rPr lang="en-US" dirty="0">
                <a:latin typeface="Arial" charset="0"/>
                <a:ea typeface="ヒラギノ角ゴ Pro W3" charset="0"/>
                <a:cs typeface="ヒラギノ角ゴ Pro W3" charset="0"/>
              </a:rPr>
              <a:t>/resources/</a:t>
            </a:r>
            <a:r>
              <a:rPr lang="en-US" dirty="0" err="1">
                <a:latin typeface="Arial" charset="0"/>
                <a:ea typeface="ヒラギノ角ゴ Pro W3" charset="0"/>
                <a:cs typeface="ヒラギノ角ゴ Pro W3" charset="0"/>
              </a:rPr>
              <a:t>detail.cfm?ID</a:t>
            </a:r>
            <a:r>
              <a:rPr lang="en-US" dirty="0">
                <a:latin typeface="Arial" charset="0"/>
                <a:ea typeface="ヒラギノ角ゴ Pro W3" charset="0"/>
                <a:cs typeface="ヒラギノ角ゴ Pro W3" charset="0"/>
              </a:rPr>
              <a:t>=988</a:t>
            </a:r>
          </a:p>
          <a:p>
            <a:r>
              <a:rPr lang="en-US" dirty="0">
                <a:latin typeface="Arial" charset="0"/>
                <a:ea typeface="ヒラギノ角ゴ Pro W3" charset="0"/>
                <a:cs typeface="ヒラギノ角ゴ Pro W3" charset="0"/>
              </a:rPr>
              <a:t>Commonwealth Corporation</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Since 1999, the share of employed teens in Massachusetts plummeted from 53 percent to 26.8 percent during 2012. This reflects a national trend in declining teen employment rates over the last decade. </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While working certainly has the ability to bolster the consumption of teens and their families, working at an early age generates a set of additional and longer lasting benefits that are manifest in improved lifetime employment and earnings outcomes as well as improved educational attainment outcomes.</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Through this study, we have learned that employers of entry level workers such as teens take recruitment and hiring very seriously and engage in a variety of activities to find prospective workers they believe will contribute to output and profitability in their organizations. The findings of this study can inform the ways that schools, community based organizations, workforce boards, career centers and businesses can intervene to help increase youth employment.</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p:txBody>
      </p:sp>
      <p:sp>
        <p:nvSpPr>
          <p:cNvPr id="267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301AB72A-2B3D-4840-98E5-E025AF0B65C0}" type="slidenum">
              <a:rPr lang="en-US" sz="1200"/>
              <a:pPr/>
              <a:t>126</a:t>
            </a:fld>
            <a:endParaRPr lang="en-US" sz="120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http://www.commcorp.org/resources/detail.cfm?ID=988</a:t>
            </a:r>
          </a:p>
          <a:p>
            <a:r>
              <a:rPr lang="en-US">
                <a:latin typeface="Arial" charset="0"/>
                <a:ea typeface="ヒラギノ角ゴ Pro W3" charset="0"/>
                <a:cs typeface="ヒラギノ角ゴ Pro W3" charset="0"/>
              </a:rPr>
              <a:t>Commonwealth Corporation</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Since 1999, the share of employed teens in Massachusetts plummeted from 53 percent to 26.8 percent during 2012. This reflects a national trend in declining teen employment rates over the last decade. </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While working certainly has the ability to bolster the consumption of teens and their families, working at an early age generates a set of additional and longer lasting benefits that are manifest in improved lifetime employment and earnings outcomes as well as improved educational attainment outcomes.</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Through this study, we have learned that employers of entry level workers such as teens take recruitment and hiring very seriously and engage in a variety of activities to find prospective workers they believe will contribute to output and profitability in their organizations. The findings of this study can inform the ways that schools, community based organizations, workforce boards, career centers and businesses can intervene to help increase youth employment.</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p:txBody>
      </p:sp>
      <p:sp>
        <p:nvSpPr>
          <p:cNvPr id="269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D39D9E99-82DA-E84D-AA25-6A2FAD8E63B2}" type="slidenum">
              <a:rPr lang="en-US" sz="1200"/>
              <a:pPr/>
              <a:t>127</a:t>
            </a:fld>
            <a:endParaRPr lang="en-US" sz="120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a:ln/>
        </p:spPr>
      </p:sp>
      <p:sp>
        <p:nvSpPr>
          <p:cNvPr id="271363" name="Notes Placeholder 2"/>
          <p:cNvSpPr>
            <a:spLocks noGrp="1"/>
          </p:cNvSpPr>
          <p:nvPr>
            <p:ph type="body" idx="1"/>
          </p:nvPr>
        </p:nvSpPr>
        <p:spPr>
          <a:xfrm>
            <a:off x="914400" y="4343400"/>
            <a:ext cx="5181600" cy="4495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OK, that</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a no brainer. </a:t>
            </a:r>
            <a:r>
              <a:rPr lang="en-US" sz="1400" dirty="0" smtClean="0">
                <a:latin typeface="Arial" charset="0"/>
                <a:ea typeface="ヒラギノ角ゴ Pro W3" charset="0"/>
                <a:cs typeface="ヒラギノ角ゴ Pro W3" charset="0"/>
              </a:rPr>
              <a:t>  Kids can work computers better than us.</a:t>
            </a:r>
            <a:endParaRPr lang="en-US" sz="1400"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www.commcorp.org</a:t>
            </a:r>
            <a:r>
              <a:rPr lang="en-US" dirty="0">
                <a:latin typeface="Arial" charset="0"/>
                <a:ea typeface="ヒラギノ角ゴ Pro W3" charset="0"/>
                <a:cs typeface="ヒラギノ角ゴ Pro W3" charset="0"/>
              </a:rPr>
              <a:t>/resources/</a:t>
            </a:r>
            <a:r>
              <a:rPr lang="en-US" dirty="0" err="1">
                <a:latin typeface="Arial" charset="0"/>
                <a:ea typeface="ヒラギノ角ゴ Pro W3" charset="0"/>
                <a:cs typeface="ヒラギノ角ゴ Pro W3" charset="0"/>
              </a:rPr>
              <a:t>detail.cfm?ID</a:t>
            </a:r>
            <a:r>
              <a:rPr lang="en-US" dirty="0">
                <a:latin typeface="Arial" charset="0"/>
                <a:ea typeface="ヒラギノ角ゴ Pro W3" charset="0"/>
                <a:cs typeface="ヒラギノ角ゴ Pro W3" charset="0"/>
              </a:rPr>
              <a:t>=988</a:t>
            </a:r>
          </a:p>
          <a:p>
            <a:r>
              <a:rPr lang="en-US" dirty="0">
                <a:latin typeface="Arial" charset="0"/>
                <a:ea typeface="ヒラギノ角ゴ Pro W3" charset="0"/>
                <a:cs typeface="ヒラギノ角ゴ Pro W3" charset="0"/>
              </a:rPr>
              <a:t>Commonwealth Corporation</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Since 1999, the share of employed teens in Massachusetts plummeted from 53 percent to 26.8 percent during 2012. This reflects a national trend in declining teen employment rates over the last decade. </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While working certainly has the ability to bolster the consumption of teens and their families, working at an early age generates a set of additional and longer lasting benefits that are manifest in improved lifetime employment and earnings outcomes as well as improved educational attainment outcomes.</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Through this study, we have learned that employers of entry level workers such as teens take recruitment and hiring very seriously and engage in a variety of activities to find prospective workers they believe will contribute to output and profitability in their organizations. The findings of this study can inform the ways that schools, community based organizations, workforce boards, career centers and businesses can intervene to help increase youth employment.</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p:txBody>
      </p:sp>
      <p:sp>
        <p:nvSpPr>
          <p:cNvPr id="271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0CB1C61-3B9D-A94F-956E-D93A8F6A7F12}" type="slidenum">
              <a:rPr lang="en-US" sz="1200"/>
              <a:pPr/>
              <a:t>128</a:t>
            </a:fld>
            <a:endParaRPr lang="en-US" sz="120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lide Image Placeholder 1"/>
          <p:cNvSpPr>
            <a:spLocks noGrp="1" noRot="1" noChangeAspect="1" noTextEdit="1"/>
          </p:cNvSpPr>
          <p:nvPr>
            <p:ph type="sldImg"/>
          </p:nvPr>
        </p:nvSpPr>
        <p:spPr>
          <a:ln/>
        </p:spPr>
      </p:sp>
      <p:sp>
        <p:nvSpPr>
          <p:cNvPr id="273411" name="Notes Placeholder 2"/>
          <p:cNvSpPr>
            <a:spLocks noGrp="1"/>
          </p:cNvSpPr>
          <p:nvPr>
            <p:ph type="body" idx="1"/>
          </p:nvPr>
        </p:nvSpPr>
        <p:spPr>
          <a:xfrm>
            <a:off x="914400" y="4495800"/>
            <a:ext cx="5181600" cy="4343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W</a:t>
            </a:r>
            <a:r>
              <a:rPr lang="en-US" sz="1400" u="sng" dirty="0">
                <a:latin typeface="Arial" charset="0"/>
                <a:ea typeface="ヒラギノ角ゴ Pro W3" charset="0"/>
                <a:cs typeface="ヒラギノ角ゴ Pro W3" charset="0"/>
              </a:rPr>
              <a:t>ork behaviors </a:t>
            </a:r>
            <a:r>
              <a:rPr lang="en-US" sz="1400" dirty="0">
                <a:latin typeface="Arial" charset="0"/>
                <a:ea typeface="ヒラギノ角ゴ Pro W3" charset="0"/>
                <a:cs typeface="ヒラギノ角ゴ Pro W3" charset="0"/>
              </a:rPr>
              <a:t>is something we can work on in the classroom.</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www.commcorp.org</a:t>
            </a:r>
            <a:r>
              <a:rPr lang="en-US" dirty="0">
                <a:latin typeface="Arial" charset="0"/>
                <a:ea typeface="ヒラギノ角ゴ Pro W3" charset="0"/>
                <a:cs typeface="ヒラギノ角ゴ Pro W3" charset="0"/>
              </a:rPr>
              <a:t>/resources/</a:t>
            </a:r>
            <a:r>
              <a:rPr lang="en-US" dirty="0" err="1">
                <a:latin typeface="Arial" charset="0"/>
                <a:ea typeface="ヒラギノ角ゴ Pro W3" charset="0"/>
                <a:cs typeface="ヒラギノ角ゴ Pro W3" charset="0"/>
              </a:rPr>
              <a:t>detail.cfm?ID</a:t>
            </a:r>
            <a:r>
              <a:rPr lang="en-US" dirty="0">
                <a:latin typeface="Arial" charset="0"/>
                <a:ea typeface="ヒラギノ角ゴ Pro W3" charset="0"/>
                <a:cs typeface="ヒラギノ角ゴ Pro W3" charset="0"/>
              </a:rPr>
              <a:t>=988</a:t>
            </a:r>
          </a:p>
          <a:p>
            <a:r>
              <a:rPr lang="en-US" dirty="0">
                <a:latin typeface="Arial" charset="0"/>
                <a:ea typeface="ヒラギノ角ゴ Pro W3" charset="0"/>
                <a:cs typeface="ヒラギノ角ゴ Pro W3" charset="0"/>
              </a:rPr>
              <a:t>Commonwealth Corporation</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Since 1999, the share of employed teens in Massachusetts plummeted from 53 percent to 26.8 percent during 2012. This reflects a national trend in declining teen employment rates over the last decade. </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While working certainly has the ability to bolster the consumption of teens and their families, working at an early age generates a set of additional and longer lasting benefits that are manifest in improved lifetime employment and earnings outcomes as well as improved educational attainment outcomes.</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Through this study, we have learned that employers of entry level workers such as teens take recruitment and hiring very seriously and engage in a variety of activities to find prospective workers they believe will contribute to output and profitability in their organizations. The findings of this study can inform the ways that schools, community based organizations, workforce boards, career centers and businesses can intervene to help increase youth employment.</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p:txBody>
      </p:sp>
      <p:sp>
        <p:nvSpPr>
          <p:cNvPr id="273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26D11E8-A88F-6142-A759-CAB627F2B8C6}" type="slidenum">
              <a:rPr lang="en-US" sz="1200"/>
              <a:pPr/>
              <a:t>129</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0CD9067F-9B1D-554C-B954-F9842A38B5F4}" type="slidenum">
              <a:rPr lang="en-US" sz="1200"/>
              <a:pPr/>
              <a:t>13</a:t>
            </a:fld>
            <a:endParaRPr lang="en-US" sz="1200"/>
          </a:p>
        </p:txBody>
      </p:sp>
      <p:sp>
        <p:nvSpPr>
          <p:cNvPr id="41987" name="Slide Image Placeholder 1"/>
          <p:cNvSpPr>
            <a:spLocks noGrp="1" noRot="1" noChangeAspect="1" noTextEdit="1"/>
          </p:cNvSpPr>
          <p:nvPr>
            <p:ph type="sldImg"/>
          </p:nvPr>
        </p:nvSpPr>
        <p:spPr>
          <a:solidFill>
            <a:srgbClr val="FFFFFF"/>
          </a:solidFill>
          <a:ln/>
        </p:spPr>
      </p:sp>
      <p:sp>
        <p:nvSpPr>
          <p:cNvPr id="41988" name="Notes Placeholder 2"/>
          <p:cNvSpPr>
            <a:spLocks noGrp="1"/>
          </p:cNvSpPr>
          <p:nvPr>
            <p:ph type="body" idx="1"/>
          </p:nvPr>
        </p:nvSpPr>
        <p:spPr>
          <a:xfrm>
            <a:off x="685800" y="4343400"/>
            <a:ext cx="5562600" cy="4343400"/>
          </a:xfrm>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en-US" sz="1400" dirty="0">
                <a:latin typeface="Arial" charset="0"/>
                <a:ea typeface="ヒラギノ角ゴ Pro W3" charset="0"/>
                <a:cs typeface="ヒラギノ角ゴ Pro W3" charset="0"/>
              </a:rPr>
              <a:t>Recent Tennessee Community College graduates earn more than the graduates of the state's four-year institutions. </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Similar for Virginia.</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money.cnn.com</a:t>
            </a:r>
            <a:r>
              <a:rPr lang="en-US" dirty="0">
                <a:latin typeface="Arial" charset="0"/>
                <a:ea typeface="ヒラギノ角ゴ Pro W3" charset="0"/>
                <a:cs typeface="ヒラギノ角ゴ Pro W3" charset="0"/>
              </a:rPr>
              <a:t>/2013/02/26/</a:t>
            </a:r>
            <a:r>
              <a:rPr lang="en-US" dirty="0" err="1">
                <a:latin typeface="Arial" charset="0"/>
                <a:ea typeface="ヒラギノ角ゴ Pro W3" charset="0"/>
                <a:cs typeface="ヒラギノ角ゴ Pro W3" charset="0"/>
              </a:rPr>
              <a:t>pf</a:t>
            </a:r>
            <a:r>
              <a:rPr lang="en-US" dirty="0">
                <a:latin typeface="Arial" charset="0"/>
                <a:ea typeface="ヒラギノ角ゴ Pro W3" charset="0"/>
                <a:cs typeface="ヒラギノ角ゴ Pro W3" charset="0"/>
              </a:rPr>
              <a:t>/college/community-college-earnings/</a:t>
            </a:r>
            <a:r>
              <a:rPr lang="en-US" dirty="0" err="1">
                <a:latin typeface="Arial" charset="0"/>
                <a:ea typeface="ヒラギノ角ゴ Pro W3" charset="0"/>
                <a:cs typeface="ヒラギノ角ゴ Pro W3" charset="0"/>
              </a:rPr>
              <a:t>index.html</a:t>
            </a:r>
            <a:endParaRPr lang="en-US" dirty="0">
              <a:latin typeface="Arial" charset="0"/>
              <a:ea typeface="ヒラギノ角ゴ Pro W3" charset="0"/>
              <a:cs typeface="ヒラギノ角ゴ Pro W3" charset="0"/>
            </a:endParaRPr>
          </a:p>
        </p:txBody>
      </p:sp>
      <p:sp>
        <p:nvSpPr>
          <p:cNvPr id="41989"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577FC682-F0FE-9D4E-955D-8D286E42719B}" type="slidenum">
              <a:rPr lang="en-US" sz="1200"/>
              <a:pPr algn="r"/>
              <a:t>13</a:t>
            </a:fld>
            <a:endParaRPr lang="en-US" sz="120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a:ln/>
        </p:spPr>
      </p:sp>
      <p:sp>
        <p:nvSpPr>
          <p:cNvPr id="275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smtClean="0">
                <a:latin typeface="Arial" charset="0"/>
                <a:ea typeface="ヒラギノ角ゴ Pro W3" charset="0"/>
                <a:cs typeface="ヒラギノ角ゴ Pro W3" charset="0"/>
              </a:rPr>
              <a:t>We need to teach kids about the</a:t>
            </a:r>
            <a:r>
              <a:rPr lang="en-US" sz="1400" baseline="0" dirty="0" smtClean="0">
                <a:latin typeface="Arial" charset="0"/>
                <a:ea typeface="ヒラギノ角ゴ Pro W3" charset="0"/>
                <a:cs typeface="ヒラギノ角ゴ Pro W3" charset="0"/>
              </a:rPr>
              <a:t> current job application and interview process, and then simulate it so they will be ready.</a:t>
            </a:r>
            <a:endParaRPr lang="en-US" sz="1400" dirty="0">
              <a:latin typeface="Arial" charset="0"/>
              <a:ea typeface="ヒラギノ角ゴ Pro W3" charset="0"/>
              <a:cs typeface="ヒラギノ角ゴ Pro W3" charset="0"/>
            </a:endParaRPr>
          </a:p>
          <a:p>
            <a:endParaRPr lang="en-US" sz="1400"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www.commcorp.org</a:t>
            </a:r>
            <a:r>
              <a:rPr lang="en-US" dirty="0">
                <a:latin typeface="Arial" charset="0"/>
                <a:ea typeface="ヒラギノ角ゴ Pro W3" charset="0"/>
                <a:cs typeface="ヒラギノ角ゴ Pro W3" charset="0"/>
              </a:rPr>
              <a:t>/resources/</a:t>
            </a:r>
            <a:r>
              <a:rPr lang="en-US" dirty="0" err="1">
                <a:latin typeface="Arial" charset="0"/>
                <a:ea typeface="ヒラギノ角ゴ Pro W3" charset="0"/>
                <a:cs typeface="ヒラギノ角ゴ Pro W3" charset="0"/>
              </a:rPr>
              <a:t>detail.cfm?ID</a:t>
            </a:r>
            <a:r>
              <a:rPr lang="en-US" dirty="0">
                <a:latin typeface="Arial" charset="0"/>
                <a:ea typeface="ヒラギノ角ゴ Pro W3" charset="0"/>
                <a:cs typeface="ヒラギノ角ゴ Pro W3" charset="0"/>
              </a:rPr>
              <a:t>=988</a:t>
            </a:r>
          </a:p>
          <a:p>
            <a:r>
              <a:rPr lang="en-US" dirty="0">
                <a:latin typeface="Arial" charset="0"/>
                <a:ea typeface="ヒラギノ角ゴ Pro W3" charset="0"/>
                <a:cs typeface="ヒラギノ角ゴ Pro W3" charset="0"/>
              </a:rPr>
              <a:t>Commonwealth Corporation</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Since 1999, the share of employed teens in Massachusetts plummeted from 53 percent to 26.8 percent during 2012. This reflects a national trend in declining teen employment rates over the last decade. </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While working certainly has the ability to bolster the consumption of teens and their families, working at an early age generates a set of additional and longer lasting benefits that are manifest in improved lifetime employment and earnings outcomes as well as improved educational attainment outcomes.</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Through this study, we have learned that employers of entry level workers such as teens take recruitment and hiring very seriously and engage in a variety of activities to find prospective workers they believe will contribute to output and profitability in their organizations. The findings of this study can inform the ways that schools, community based organizations, workforce boards, career centers and businesses can intervene to help increase youth employment.</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p:txBody>
      </p:sp>
      <p:sp>
        <p:nvSpPr>
          <p:cNvPr id="275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030AE3A5-4FAE-2048-BC71-85FCB49EFFF9}" type="slidenum">
              <a:rPr lang="en-US" sz="1200"/>
              <a:pPr/>
              <a:t>130</a:t>
            </a:fld>
            <a:endParaRPr lang="en-US" sz="120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Image Placeholder 1"/>
          <p:cNvSpPr>
            <a:spLocks noGrp="1" noRot="1" noChangeAspect="1" noTextEdit="1"/>
          </p:cNvSpPr>
          <p:nvPr>
            <p:ph type="sldImg"/>
          </p:nvPr>
        </p:nvSpPr>
        <p:spPr>
          <a:ln/>
        </p:spPr>
      </p:sp>
      <p:sp>
        <p:nvSpPr>
          <p:cNvPr id="277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smtClean="0">
                <a:latin typeface="Arial" charset="0"/>
                <a:ea typeface="ヒラギノ角ゴ Pro W3" charset="0"/>
                <a:cs typeface="ヒラギノ角ゴ Pro W3" charset="0"/>
              </a:rPr>
              <a:t>Employers value references more than grades.</a:t>
            </a:r>
            <a:endParaRPr lang="en-US" sz="1400"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www.commcorp.org</a:t>
            </a:r>
            <a:r>
              <a:rPr lang="en-US" dirty="0">
                <a:latin typeface="Arial" charset="0"/>
                <a:ea typeface="ヒラギノ角ゴ Pro W3" charset="0"/>
                <a:cs typeface="ヒラギノ角ゴ Pro W3" charset="0"/>
              </a:rPr>
              <a:t>/resources/</a:t>
            </a:r>
            <a:r>
              <a:rPr lang="en-US" dirty="0" err="1">
                <a:latin typeface="Arial" charset="0"/>
                <a:ea typeface="ヒラギノ角ゴ Pro W3" charset="0"/>
                <a:cs typeface="ヒラギノ角ゴ Pro W3" charset="0"/>
              </a:rPr>
              <a:t>detail.cfm?ID</a:t>
            </a:r>
            <a:r>
              <a:rPr lang="en-US" dirty="0">
                <a:latin typeface="Arial" charset="0"/>
                <a:ea typeface="ヒラギノ角ゴ Pro W3" charset="0"/>
                <a:cs typeface="ヒラギノ角ゴ Pro W3" charset="0"/>
              </a:rPr>
              <a:t>=988</a:t>
            </a:r>
          </a:p>
          <a:p>
            <a:r>
              <a:rPr lang="en-US" dirty="0">
                <a:latin typeface="Arial" charset="0"/>
                <a:ea typeface="ヒラギノ角ゴ Pro W3" charset="0"/>
                <a:cs typeface="ヒラギノ角ゴ Pro W3" charset="0"/>
              </a:rPr>
              <a:t>Commonwealth Corporation</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Since 1999, the share of employed teens in Massachusetts plummeted from 53 percent to 26.8 percent during 2012. This reflects a national trend in declining teen employment rates over the last decade. </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While working certainly has the ability to bolster the consumption of teens and their families, working at an early age generates a set of additional and longer lasting benefits that are manifest in improved lifetime employment and earnings outcomes as well as improved educational attainment outcomes.</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Through this study, we have learned that employers of entry level workers such as teens take recruitment and hiring very seriously and engage in a variety of activities to find prospective workers they believe will contribute to output and profitability in their organizations. The findings of this study can inform the ways that schools, community based organizations, workforce boards, career centers and businesses can intervene to help increase youth employment.</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p:txBody>
      </p:sp>
      <p:sp>
        <p:nvSpPr>
          <p:cNvPr id="277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D642F0D-C35D-1147-923F-CDF8B800B25A}" type="slidenum">
              <a:rPr lang="en-US" sz="1200"/>
              <a:pPr/>
              <a:t>131</a:t>
            </a:fld>
            <a:endParaRPr lang="en-US" sz="120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xfrm>
            <a:off x="914400" y="4267200"/>
            <a:ext cx="5181600"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We need to do a better job at connecting schools with employers.</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www.commcorp.org</a:t>
            </a:r>
            <a:r>
              <a:rPr lang="en-US" dirty="0">
                <a:latin typeface="Arial" charset="0"/>
                <a:ea typeface="ヒラギノ角ゴ Pro W3" charset="0"/>
                <a:cs typeface="ヒラギノ角ゴ Pro W3" charset="0"/>
              </a:rPr>
              <a:t>/resources/</a:t>
            </a:r>
            <a:r>
              <a:rPr lang="en-US" dirty="0" err="1">
                <a:latin typeface="Arial" charset="0"/>
                <a:ea typeface="ヒラギノ角ゴ Pro W3" charset="0"/>
                <a:cs typeface="ヒラギノ角ゴ Pro W3" charset="0"/>
              </a:rPr>
              <a:t>detail.cfm?ID</a:t>
            </a:r>
            <a:r>
              <a:rPr lang="en-US" dirty="0">
                <a:latin typeface="Arial" charset="0"/>
                <a:ea typeface="ヒラギノ角ゴ Pro W3" charset="0"/>
                <a:cs typeface="ヒラギノ角ゴ Pro W3" charset="0"/>
              </a:rPr>
              <a:t>=988</a:t>
            </a:r>
          </a:p>
          <a:p>
            <a:r>
              <a:rPr lang="en-US" dirty="0">
                <a:latin typeface="Arial" charset="0"/>
                <a:ea typeface="ヒラギノ角ゴ Pro W3" charset="0"/>
                <a:cs typeface="ヒラギノ角ゴ Pro W3" charset="0"/>
              </a:rPr>
              <a:t>Commonwealth Corporation</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Since 1999, the share of employed teens in Massachusetts plummeted from 53 percent to 26.8 percent during 2012. This reflects a national trend in declining teen employment rates over the last decade. </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While working certainly has the ability to bolster the consumption of teens and their families, working at an early age generates a set of additional and longer lasting benefits that are manifest in improved lifetime employment and earnings outcomes as well as improved educational attainment outcomes.</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Through this study, we have learned that employers of entry level workers such as teens take recruitment and hiring very seriously and engage in a variety of activities to find prospective workers they believe will contribute to output and profitability in their organizations. The findings of this study can inform the ways that schools, community based organizations, workforce boards, career centers and businesses can intervene to help increase youth employment.</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p:txBody>
      </p:sp>
      <p:sp>
        <p:nvSpPr>
          <p:cNvPr id="279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567E05CE-F41B-574B-9786-4D8C920A6545}" type="slidenum">
              <a:rPr lang="en-US" sz="1200"/>
              <a:pPr/>
              <a:t>132</a:t>
            </a:fld>
            <a:endParaRPr lang="en-US" sz="120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a:ln/>
        </p:spPr>
      </p:sp>
      <p:sp>
        <p:nvSpPr>
          <p:cNvPr id="281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www.commcorp.org</a:t>
            </a:r>
            <a:r>
              <a:rPr lang="en-US" dirty="0">
                <a:latin typeface="Arial" charset="0"/>
                <a:ea typeface="ヒラギノ角ゴ Pro W3" charset="0"/>
                <a:cs typeface="ヒラギノ角ゴ Pro W3" charset="0"/>
              </a:rPr>
              <a:t>/resources/</a:t>
            </a:r>
            <a:r>
              <a:rPr lang="en-US" dirty="0" err="1">
                <a:latin typeface="Arial" charset="0"/>
                <a:ea typeface="ヒラギノ角ゴ Pro W3" charset="0"/>
                <a:cs typeface="ヒラギノ角ゴ Pro W3" charset="0"/>
              </a:rPr>
              <a:t>detail.cfm?ID</a:t>
            </a:r>
            <a:r>
              <a:rPr lang="en-US" dirty="0">
                <a:latin typeface="Arial" charset="0"/>
                <a:ea typeface="ヒラギノ角ゴ Pro W3" charset="0"/>
                <a:cs typeface="ヒラギノ角ゴ Pro W3" charset="0"/>
              </a:rPr>
              <a:t>=988</a:t>
            </a:r>
          </a:p>
          <a:p>
            <a:r>
              <a:rPr lang="en-US" dirty="0">
                <a:latin typeface="Arial" charset="0"/>
                <a:ea typeface="ヒラギノ角ゴ Pro W3" charset="0"/>
                <a:cs typeface="ヒラギノ角ゴ Pro W3" charset="0"/>
              </a:rPr>
              <a:t>Commonwealth Corporation</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Since 1999, the share of employed teens in Massachusetts plummeted from 53 percent to 26.8 percent during 2012. This reflects a national trend in declining teen employment rates over the last decade. </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While working certainly has the ability to bolster the consumption of teens and their families, working at an early age generates a set of additional and longer lasting benefits that are manifest in improved lifetime employment and earnings outcomes as well as improved educational attainment outcomes.</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Through this study, we have learned that employers of entry level workers such as teens take recruitment and hiring very seriously and engage in a variety of activities to find prospective workers they believe will contribute to output and profitability in their organizations. The findings of this study can inform the ways that schools, community based organizations, workforce boards, career centers and businesses can intervene to help increase youth employment.</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p:txBody>
      </p:sp>
      <p:sp>
        <p:nvSpPr>
          <p:cNvPr id="281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BD5BEB0-18BB-2E46-8602-7D5F6E26E66D}" type="slidenum">
              <a:rPr lang="en-US" sz="1200"/>
              <a:pPr/>
              <a:t>133</a:t>
            </a:fld>
            <a:endParaRPr lang="en-US" sz="120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lide Image Placeholder 1"/>
          <p:cNvSpPr>
            <a:spLocks noGrp="1" noRot="1" noChangeAspect="1" noTextEdit="1"/>
          </p:cNvSpPr>
          <p:nvPr>
            <p:ph type="sldImg"/>
          </p:nvPr>
        </p:nvSpPr>
        <p:spPr>
          <a:ln/>
        </p:spPr>
      </p:sp>
      <p:sp>
        <p:nvSpPr>
          <p:cNvPr id="283651" name="Notes Placeholder 2"/>
          <p:cNvSpPr>
            <a:spLocks noGrp="1"/>
          </p:cNvSpPr>
          <p:nvPr>
            <p:ph type="body" idx="1"/>
          </p:nvPr>
        </p:nvSpPr>
        <p:spPr>
          <a:xfrm>
            <a:off x="914400" y="4267200"/>
            <a:ext cx="5181600"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I have heard from many employers that the way you enter the door and greet the interviewer has a dramatic impact on getting hired</a:t>
            </a:r>
            <a:r>
              <a:rPr lang="en-US" sz="1400" dirty="0" smtClean="0">
                <a:latin typeface="Arial" charset="0"/>
                <a:ea typeface="ヒラギノ角ゴ Pro W3" charset="0"/>
                <a:cs typeface="ヒラギノ角ゴ Pro W3" charset="0"/>
              </a:rPr>
              <a:t>.</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Also the interview starts the first time you have contact with the company.  Through an </a:t>
            </a:r>
            <a:r>
              <a:rPr lang="en-US" sz="1400" u="sng" dirty="0">
                <a:latin typeface="Arial" charset="0"/>
                <a:ea typeface="ヒラギノ角ゴ Pro W3" charset="0"/>
                <a:cs typeface="ヒラギノ角ゴ Pro W3" charset="0"/>
              </a:rPr>
              <a:t>employee</a:t>
            </a:r>
            <a:r>
              <a:rPr lang="en-US" sz="1400" dirty="0">
                <a:latin typeface="Arial" charset="0"/>
                <a:ea typeface="ヒラギノ角ゴ Pro W3" charset="0"/>
                <a:cs typeface="ヒラギノ角ゴ Pro W3" charset="0"/>
              </a:rPr>
              <a:t>, the </a:t>
            </a:r>
            <a:r>
              <a:rPr lang="en-US" sz="1400" u="sng" dirty="0">
                <a:latin typeface="Arial" charset="0"/>
                <a:ea typeface="ヒラギノ角ゴ Pro W3" charset="0"/>
                <a:cs typeface="ヒラギノ角ゴ Pro W3" charset="0"/>
              </a:rPr>
              <a:t>application proces</a:t>
            </a:r>
            <a:r>
              <a:rPr lang="en-US" sz="1400" dirty="0">
                <a:latin typeface="Arial" charset="0"/>
                <a:ea typeface="ヒラギノ角ゴ Pro W3" charset="0"/>
                <a:cs typeface="ヒラギノ角ゴ Pro W3" charset="0"/>
              </a:rPr>
              <a:t>s, </a:t>
            </a:r>
            <a:r>
              <a:rPr lang="en-US" sz="1400" u="sng" dirty="0">
                <a:latin typeface="Arial" charset="0"/>
                <a:ea typeface="ヒラギノ角ゴ Pro W3" charset="0"/>
                <a:cs typeface="ヒラギノ角ゴ Pro W3" charset="0"/>
              </a:rPr>
              <a:t>scheduling</a:t>
            </a:r>
            <a:r>
              <a:rPr lang="en-US" sz="1400" dirty="0">
                <a:latin typeface="Arial" charset="0"/>
                <a:ea typeface="ヒラギノ角ゴ Pro W3" charset="0"/>
                <a:cs typeface="ヒラギノ角ゴ Pro W3" charset="0"/>
              </a:rPr>
              <a:t> the interview, etc</a:t>
            </a:r>
            <a:r>
              <a:rPr lang="en-US" sz="1400" dirty="0" smtClean="0">
                <a:latin typeface="Arial" charset="0"/>
                <a:ea typeface="ヒラギノ角ゴ Pro W3" charset="0"/>
                <a:cs typeface="ヒラギノ角ゴ Pro W3" charset="0"/>
              </a:rPr>
              <a:t>.</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Don</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t come to a job interview ready to answer questions, come to the job interview ready to demonstrate why the company needs you.</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www.commcorp.org</a:t>
            </a:r>
            <a:r>
              <a:rPr lang="en-US" dirty="0">
                <a:latin typeface="Arial" charset="0"/>
                <a:ea typeface="ヒラギノ角ゴ Pro W3" charset="0"/>
                <a:cs typeface="ヒラギノ角ゴ Pro W3" charset="0"/>
              </a:rPr>
              <a:t>/resources/</a:t>
            </a:r>
            <a:r>
              <a:rPr lang="en-US" dirty="0" err="1">
                <a:latin typeface="Arial" charset="0"/>
                <a:ea typeface="ヒラギノ角ゴ Pro W3" charset="0"/>
                <a:cs typeface="ヒラギノ角ゴ Pro W3" charset="0"/>
              </a:rPr>
              <a:t>detail.cfm?ID</a:t>
            </a:r>
            <a:r>
              <a:rPr lang="en-US" dirty="0">
                <a:latin typeface="Arial" charset="0"/>
                <a:ea typeface="ヒラギノ角ゴ Pro W3" charset="0"/>
                <a:cs typeface="ヒラギノ角ゴ Pro W3" charset="0"/>
              </a:rPr>
              <a:t>=988</a:t>
            </a:r>
          </a:p>
          <a:p>
            <a:r>
              <a:rPr lang="en-US" dirty="0">
                <a:latin typeface="Arial" charset="0"/>
                <a:ea typeface="ヒラギノ角ゴ Pro W3" charset="0"/>
                <a:cs typeface="ヒラギノ角ゴ Pro W3" charset="0"/>
              </a:rPr>
              <a:t>Commonwealth Corporation</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Since 1999, the share of employed teens in Massachusetts plummeted from 53 percent to 26.8 percent during 2012. This reflects a national trend in declining teen employment rates over the last decade. </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While working certainly has the ability to bolster the consumption of teens and their families, working at an early age generates a set of additional and longer lasting benefits that are manifest in improved lifetime employment and earnings outcomes as well as improved educational attainment outcomes.</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Through this study, we have learned that employers of entry level workers such as teens take recruitment and hiring very seriously and engage in a variety of activities to find prospective workers they believe will contribute to output and profitability in their organizations. The findings of this study can inform the ways that schools, community based organizations, workforce boards, career centers and businesses can intervene to help increase youth employment.</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p:txBody>
      </p:sp>
      <p:sp>
        <p:nvSpPr>
          <p:cNvPr id="283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3053C1B3-FE7D-0E42-9EAE-62D87295796E}" type="slidenum">
              <a:rPr lang="en-US" sz="1200"/>
              <a:pPr/>
              <a:t>134</a:t>
            </a:fld>
            <a:endParaRPr lang="en-US" sz="120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5544D08F-041D-E049-B39E-BA54CDE87103}" type="slidenum">
              <a:rPr lang="en-US" sz="1200"/>
              <a:pPr algn="r"/>
              <a:t>135</a:t>
            </a:fld>
            <a:endParaRPr lang="en-US" sz="1200"/>
          </a:p>
        </p:txBody>
      </p:sp>
      <p:sp>
        <p:nvSpPr>
          <p:cNvPr id="285700" name="Rectangle 2"/>
          <p:cNvSpPr>
            <a:spLocks noGrp="1" noRot="1" noChangeAspect="1" noChangeArrowheads="1" noTextEdit="1"/>
          </p:cNvSpPr>
          <p:nvPr>
            <p:ph type="sldImg"/>
          </p:nvPr>
        </p:nvSpPr>
        <p:spPr>
          <a:solidFill>
            <a:srgbClr val="FFFFFF"/>
          </a:solidFill>
          <a:ln/>
        </p:spPr>
      </p:sp>
      <p:sp>
        <p:nvSpPr>
          <p:cNvPr id="285701" name="Rectangle 3"/>
          <p:cNvSpPr>
            <a:spLocks noGrp="1" noChangeArrowheads="1"/>
          </p:cNvSpPr>
          <p:nvPr>
            <p:ph type="body" idx="1"/>
          </p:nvPr>
        </p:nvSpPr>
        <p:spPr>
          <a:xfrm>
            <a:off x="685800" y="4343400"/>
            <a:ext cx="5334000" cy="41148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dirty="0">
                <a:latin typeface="Arial" charset="0"/>
                <a:ea typeface="ヒラギノ角ゴ Pro W3" charset="0"/>
                <a:cs typeface="ヒラギノ角ゴ Pro W3" charset="0"/>
              </a:rPr>
              <a:t>This is what we have always done well in our schools. </a:t>
            </a:r>
          </a:p>
          <a:p>
            <a:pPr eaLnBrk="1" hangingPunct="1"/>
            <a:endParaRPr lang="en-US" sz="1400" dirty="0">
              <a:latin typeface="Arial" charset="0"/>
              <a:ea typeface="ヒラギノ角ゴ Pro W3" charset="0"/>
              <a:cs typeface="ヒラギノ角ゴ Pro W3" charset="0"/>
            </a:endParaRPr>
          </a:p>
          <a:p>
            <a:pPr eaLnBrk="1" hangingPunct="1"/>
            <a:r>
              <a:rPr lang="en-US" sz="1400" dirty="0">
                <a:latin typeface="Arial" charset="0"/>
                <a:ea typeface="ヒラギノ角ゴ Pro W3" charset="0"/>
                <a:cs typeface="ヒラギノ角ゴ Pro W3" charset="0"/>
              </a:rPr>
              <a:t>We are very good at teaching these basic </a:t>
            </a:r>
            <a:r>
              <a:rPr lang="en-US" sz="1400" u="sng" dirty="0">
                <a:latin typeface="Arial" charset="0"/>
                <a:ea typeface="ヒラギノ角ゴ Pro W3" charset="0"/>
                <a:cs typeface="ヒラギノ角ゴ Pro W3" charset="0"/>
              </a:rPr>
              <a:t>knowledge</a:t>
            </a:r>
            <a:r>
              <a:rPr lang="en-US" sz="1400" dirty="0">
                <a:latin typeface="Arial" charset="0"/>
                <a:ea typeface="ヒラギノ角ゴ Pro W3" charset="0"/>
                <a:cs typeface="ヒラギノ角ゴ Pro W3" charset="0"/>
              </a:rPr>
              <a:t> skills.</a:t>
            </a:r>
          </a:p>
          <a:p>
            <a:pPr eaLnBrk="1" hangingPunct="1"/>
            <a:endParaRPr lang="en-US" sz="1400" dirty="0">
              <a:latin typeface="Arial" charset="0"/>
              <a:ea typeface="ヒラギノ角ゴ Pro W3" charset="0"/>
              <a:cs typeface="ヒラギノ角ゴ Pro W3" charset="0"/>
            </a:endParaRPr>
          </a:p>
          <a:p>
            <a:pPr eaLnBrk="1" hangingPunct="1"/>
            <a:endParaRPr lang="en-US" dirty="0">
              <a:latin typeface="Arial" charset="0"/>
              <a:ea typeface="ヒラギノ角ゴ Pro W3" charset="0"/>
              <a:cs typeface="ヒラギノ角ゴ Pro W3" charset="0"/>
            </a:endParaRPr>
          </a:p>
          <a:p>
            <a:pPr eaLnBrk="1" hangingPunct="1"/>
            <a:endParaRPr lang="en-US" dirty="0">
              <a:latin typeface="Arial" charset="0"/>
              <a:ea typeface="ヒラギノ角ゴ Pro W3" charset="0"/>
              <a:cs typeface="ヒラギノ角ゴ Pro W3" charset="0"/>
            </a:endParaRPr>
          </a:p>
          <a:p>
            <a:pPr eaLnBrk="1" hangingPunct="1">
              <a:spcBef>
                <a:spcPct val="0"/>
              </a:spcBef>
            </a:pPr>
            <a:endParaRPr lang="en-US" dirty="0">
              <a:latin typeface="Arial" charset="0"/>
              <a:ea typeface="ヒラギノ角ゴ Pro W3" charset="0"/>
              <a:cs typeface="ヒラギノ角ゴ Pro W3" charset="0"/>
            </a:endParaRPr>
          </a:p>
          <a:p>
            <a:pPr eaLnBrk="1" hangingPunct="1">
              <a:spcBef>
                <a:spcPct val="0"/>
              </a:spcBef>
            </a:pPr>
            <a:endParaRPr lang="en-US" dirty="0">
              <a:latin typeface="Arial" charset="0"/>
              <a:ea typeface="ヒラギノ角ゴ Pro W3" charset="0"/>
              <a:cs typeface="ヒラギノ角ゴ Pro W3" charset="0"/>
            </a:endParaRPr>
          </a:p>
          <a:p>
            <a:pPr eaLnBrk="1" hangingPunct="1">
              <a:spcBef>
                <a:spcPct val="0"/>
              </a:spcBef>
            </a:pPr>
            <a:r>
              <a:rPr lang="en-US" dirty="0">
                <a:latin typeface="Arial" charset="0"/>
                <a:ea typeface="ヒラギノ角ゴ Pro W3" charset="0"/>
                <a:cs typeface="ヒラギノ角ゴ Pro W3" charset="0"/>
              </a:rPr>
              <a:t>====</a:t>
            </a:r>
          </a:p>
          <a:p>
            <a:pPr eaLnBrk="1" hangingPunct="1">
              <a:spcBef>
                <a:spcPct val="0"/>
              </a:spcBef>
            </a:pPr>
            <a:r>
              <a:rPr lang="en-US" dirty="0">
                <a:latin typeface="Arial" charset="0"/>
                <a:ea typeface="ヒラギノ角ゴ Pro W3" charset="0"/>
                <a:cs typeface="ヒラギノ角ゴ Pro W3" charset="0"/>
              </a:rPr>
              <a:t>Susan </a:t>
            </a:r>
            <a:r>
              <a:rPr lang="en-US" dirty="0" err="1">
                <a:latin typeface="Arial" charset="0"/>
                <a:ea typeface="ヒラギノ角ゴ Pro W3" charset="0"/>
                <a:cs typeface="ヒラギノ角ゴ Pro W3" charset="0"/>
              </a:rPr>
              <a:t>McLester</a:t>
            </a:r>
            <a:r>
              <a:rPr lang="en-US" dirty="0">
                <a:latin typeface="Arial" charset="0"/>
                <a:ea typeface="ヒラギノ角ゴ Pro W3" charset="0"/>
                <a:cs typeface="ヒラギノ角ゴ Pro W3" charset="0"/>
              </a:rPr>
              <a:t> and Todd McIntire. The Workforce Readiness Crisis.  Technology &amp; Learning. Nov 15, 2006.</a:t>
            </a:r>
          </a:p>
          <a:p>
            <a:pPr eaLnBrk="1" hangingPunct="1"/>
            <a:endParaRPr lang="en-US" dirty="0">
              <a:latin typeface="Arial" charset="0"/>
              <a:ea typeface="ヒラギノ角ゴ Pro W3" charset="0"/>
              <a:cs typeface="ヒラギノ角ゴ Pro W3"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2DA979DC-0660-4F4A-AEDD-977022482097}" type="slidenum">
              <a:rPr lang="en-US" sz="1200"/>
              <a:pPr algn="r"/>
              <a:t>136</a:t>
            </a:fld>
            <a:endParaRPr lang="en-US" sz="1200"/>
          </a:p>
        </p:txBody>
      </p:sp>
      <p:sp>
        <p:nvSpPr>
          <p:cNvPr id="287748" name="Rectangle 2"/>
          <p:cNvSpPr>
            <a:spLocks noGrp="1" noRot="1" noChangeAspect="1" noChangeArrowheads="1" noTextEdit="1"/>
          </p:cNvSpPr>
          <p:nvPr>
            <p:ph type="sldImg"/>
          </p:nvPr>
        </p:nvSpPr>
        <p:spPr>
          <a:solidFill>
            <a:srgbClr val="FFFFFF"/>
          </a:solidFill>
          <a:ln/>
        </p:spPr>
      </p:sp>
      <p:sp>
        <p:nvSpPr>
          <p:cNvPr id="287749" name="Rectangle 3"/>
          <p:cNvSpPr>
            <a:spLocks noGrp="1" noChangeArrowheads="1"/>
          </p:cNvSpPr>
          <p:nvPr>
            <p:ph type="body" idx="1"/>
          </p:nvPr>
        </p:nvSpPr>
        <p:spPr>
          <a:xfrm>
            <a:off x="685800" y="4114800"/>
            <a:ext cx="5638800" cy="43434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dirty="0">
                <a:latin typeface="Arial" charset="0"/>
                <a:ea typeface="ヒラギノ角ゴ Pro W3" charset="0"/>
                <a:cs typeface="ヒラギノ角ゴ Pro W3" charset="0"/>
              </a:rPr>
              <a:t>But the business community wants employees who know how to </a:t>
            </a:r>
            <a:r>
              <a:rPr lang="en-US" sz="1400" u="sng" dirty="0">
                <a:latin typeface="Arial" charset="0"/>
                <a:ea typeface="ヒラギノ角ゴ Pro W3" charset="0"/>
                <a:cs typeface="ヒラギノ角ゴ Pro W3" charset="0"/>
              </a:rPr>
              <a:t>apply</a:t>
            </a:r>
            <a:r>
              <a:rPr lang="en-US" sz="1400" dirty="0">
                <a:latin typeface="Arial" charset="0"/>
                <a:ea typeface="ヒラギノ角ゴ Pro W3" charset="0"/>
                <a:cs typeface="ヒラギノ角ゴ Pro W3" charset="0"/>
              </a:rPr>
              <a:t> that basic knowledge.</a:t>
            </a:r>
          </a:p>
          <a:p>
            <a:pPr eaLnBrk="1" hangingPunct="1"/>
            <a:endParaRPr lang="en-US" sz="1400" dirty="0">
              <a:latin typeface="Arial" charset="0"/>
              <a:ea typeface="ヒラギノ角ゴ Pro W3" charset="0"/>
              <a:cs typeface="ヒラギノ角ゴ Pro W3" charset="0"/>
            </a:endParaRPr>
          </a:p>
          <a:p>
            <a:pPr eaLnBrk="1" hangingPunct="1"/>
            <a:r>
              <a:rPr lang="en-US" sz="1400" dirty="0">
                <a:latin typeface="Arial" charset="0"/>
                <a:ea typeface="ヒラギノ角ゴ Pro W3" charset="0"/>
                <a:cs typeface="ヒラギノ角ゴ Pro W3" charset="0"/>
              </a:rPr>
              <a:t>Here are some of the skills that the employers would </a:t>
            </a:r>
            <a:r>
              <a:rPr lang="en-US" sz="1400" u="sng" dirty="0">
                <a:latin typeface="Arial" charset="0"/>
                <a:ea typeface="ヒラギノ角ゴ Pro W3" charset="0"/>
                <a:cs typeface="ヒラギノ角ゴ Pro W3" charset="0"/>
              </a:rPr>
              <a:t>like</a:t>
            </a:r>
            <a:r>
              <a:rPr lang="en-US" sz="1400" dirty="0">
                <a:latin typeface="Arial" charset="0"/>
                <a:ea typeface="ヒラギノ角ゴ Pro W3" charset="0"/>
                <a:cs typeface="ヒラギノ角ゴ Pro W3" charset="0"/>
              </a:rPr>
              <a:t> to see.</a:t>
            </a:r>
          </a:p>
          <a:p>
            <a:pPr eaLnBrk="1" hangingPunct="1"/>
            <a:endParaRPr lang="en-US" sz="1400" dirty="0">
              <a:latin typeface="Arial" charset="0"/>
              <a:ea typeface="ヒラギノ角ゴ Pro W3" charset="0"/>
              <a:cs typeface="ヒラギノ角ゴ Pro W3" charset="0"/>
            </a:endParaRPr>
          </a:p>
          <a:p>
            <a:pPr eaLnBrk="1" hangingPunct="1"/>
            <a:r>
              <a:rPr lang="en-US" sz="1400" dirty="0">
                <a:latin typeface="Arial" charset="0"/>
                <a:ea typeface="ヒラギノ角ゴ Pro W3" charset="0"/>
                <a:cs typeface="ヒラギノ角ゴ Pro W3" charset="0"/>
              </a:rPr>
              <a:t>Where in K-12 do we teach these </a:t>
            </a:r>
            <a:r>
              <a:rPr lang="en-US" sz="1400" u="sng" dirty="0">
                <a:latin typeface="Arial" charset="0"/>
                <a:ea typeface="ヒラギノ角ゴ Pro W3" charset="0"/>
                <a:cs typeface="ヒラギノ角ゴ Pro W3" charset="0"/>
              </a:rPr>
              <a:t>applied</a:t>
            </a:r>
            <a:r>
              <a:rPr lang="en-US" sz="1400" dirty="0">
                <a:latin typeface="Arial" charset="0"/>
                <a:ea typeface="ヒラギノ角ゴ Pro W3" charset="0"/>
                <a:cs typeface="ヒラギノ角ゴ Pro W3" charset="0"/>
              </a:rPr>
              <a:t> skills? </a:t>
            </a:r>
          </a:p>
          <a:p>
            <a:pPr eaLnBrk="1" hangingPunct="1"/>
            <a:endParaRPr lang="en-US" sz="1400" dirty="0">
              <a:latin typeface="Arial" charset="0"/>
              <a:ea typeface="ヒラギノ角ゴ Pro W3" charset="0"/>
              <a:cs typeface="ヒラギノ角ゴ Pro W3" charset="0"/>
            </a:endParaRPr>
          </a:p>
          <a:p>
            <a:pPr eaLnBrk="1" hangingPunct="1"/>
            <a:r>
              <a:rPr lang="en-US" sz="1400" dirty="0">
                <a:latin typeface="Arial" charset="0"/>
                <a:ea typeface="ヒラギノ角ゴ Pro W3" charset="0"/>
                <a:cs typeface="ヒラギノ角ゴ Pro W3" charset="0"/>
              </a:rPr>
              <a:t>In CTE, The Arts, athletics ??</a:t>
            </a:r>
          </a:p>
          <a:p>
            <a:pPr eaLnBrk="1" hangingPunct="1"/>
            <a:endParaRPr lang="en-US" sz="1400" dirty="0">
              <a:latin typeface="Arial" charset="0"/>
              <a:ea typeface="ヒラギノ角ゴ Pro W3" charset="0"/>
              <a:cs typeface="ヒラギノ角ゴ Pro W3" charset="0"/>
            </a:endParaRPr>
          </a:p>
          <a:p>
            <a:pPr eaLnBrk="1" hangingPunct="1"/>
            <a:r>
              <a:rPr lang="en-US" sz="1400" dirty="0">
                <a:latin typeface="Arial" charset="0"/>
                <a:ea typeface="ヒラギノ角ゴ Pro W3" charset="0"/>
                <a:cs typeface="ヒラギノ角ゴ Pro W3" charset="0"/>
                <a:sym typeface="Wingdings" charset="0"/>
              </a:rPr>
              <a:t></a:t>
            </a:r>
          </a:p>
          <a:p>
            <a:pPr eaLnBrk="1" hangingPunct="1"/>
            <a:r>
              <a:rPr lang="en-US" sz="1400" dirty="0">
                <a:latin typeface="Arial" charset="0"/>
                <a:ea typeface="ヒラギノ角ゴ Pro W3" charset="0"/>
                <a:cs typeface="ヒラギノ角ゴ Pro W3" charset="0"/>
              </a:rPr>
              <a:t>This is only the </a:t>
            </a:r>
            <a:r>
              <a:rPr lang="en-US" sz="1400" u="sng" dirty="0">
                <a:latin typeface="Arial" charset="0"/>
                <a:ea typeface="ヒラギノ角ゴ Pro W3" charset="0"/>
                <a:cs typeface="ヒラギノ角ゴ Pro W3" charset="0"/>
              </a:rPr>
              <a:t>third</a:t>
            </a:r>
            <a:r>
              <a:rPr lang="en-US" sz="1400" dirty="0">
                <a:latin typeface="Arial" charset="0"/>
                <a:ea typeface="ヒラギノ角ゴ Pro W3" charset="0"/>
                <a:cs typeface="ヒラギノ角ゴ Pro W3" charset="0"/>
              </a:rPr>
              <a:t> step in Bloom</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Taxonomy. </a:t>
            </a:r>
          </a:p>
          <a:p>
            <a:pPr eaLnBrk="1" hangingPunct="1"/>
            <a:endParaRPr lang="en-US" sz="1400" dirty="0">
              <a:latin typeface="Arial" charset="0"/>
              <a:ea typeface="ヒラギノ角ゴ Pro W3" charset="0"/>
              <a:cs typeface="ヒラギノ角ゴ Pro W3" charset="0"/>
            </a:endParaRPr>
          </a:p>
          <a:p>
            <a:pPr eaLnBrk="1" hangingPunct="1"/>
            <a:r>
              <a:rPr lang="en-US" sz="1400" dirty="0">
                <a:latin typeface="Arial" charset="0"/>
                <a:ea typeface="ヒラギノ角ゴ Pro W3" charset="0"/>
                <a:cs typeface="ヒラギノ角ゴ Pro W3" charset="0"/>
              </a:rPr>
              <a:t>We have the power to get these kids all the way to the </a:t>
            </a:r>
            <a:r>
              <a:rPr lang="en-US" sz="1400" u="sng" dirty="0">
                <a:latin typeface="Arial" charset="0"/>
                <a:ea typeface="ヒラギノ角ゴ Pro W3" charset="0"/>
                <a:cs typeface="ヒラギノ角ゴ Pro W3" charset="0"/>
              </a:rPr>
              <a:t>top</a:t>
            </a:r>
            <a:r>
              <a:rPr lang="en-US" sz="1400" dirty="0">
                <a:latin typeface="Arial" charset="0"/>
                <a:ea typeface="ヒラギノ角ゴ Pro W3" charset="0"/>
                <a:cs typeface="ヒラギノ角ゴ Pro W3" charset="0"/>
              </a:rPr>
              <a:t> level, yet somehow all the business community sees is new recruits with only basic </a:t>
            </a:r>
            <a:r>
              <a:rPr lang="en-US" sz="1400" u="sng" dirty="0">
                <a:latin typeface="Arial" charset="0"/>
                <a:ea typeface="ヒラギノ角ゴ Pro W3" charset="0"/>
                <a:cs typeface="ヒラギノ角ゴ Pro W3" charset="0"/>
              </a:rPr>
              <a:t>Knowledge</a:t>
            </a:r>
            <a:r>
              <a:rPr lang="en-US" sz="1400" dirty="0">
                <a:latin typeface="Arial" charset="0"/>
                <a:ea typeface="ヒラギノ角ゴ Pro W3" charset="0"/>
                <a:cs typeface="ヒラギノ角ゴ Pro W3" charset="0"/>
              </a:rPr>
              <a:t> skills, and they are asking only for </a:t>
            </a:r>
            <a:r>
              <a:rPr lang="en-US" sz="1400" u="sng" dirty="0">
                <a:latin typeface="Arial" charset="0"/>
                <a:ea typeface="ヒラギノ角ゴ Pro W3" charset="0"/>
                <a:cs typeface="ヒラギノ角ゴ Pro W3" charset="0"/>
              </a:rPr>
              <a:t>Applying</a:t>
            </a:r>
            <a:r>
              <a:rPr lang="en-US" sz="1400" dirty="0">
                <a:latin typeface="Arial" charset="0"/>
                <a:ea typeface="ヒラギノ角ゴ Pro W3" charset="0"/>
                <a:cs typeface="ヒラギノ角ゴ Pro W3" charset="0"/>
              </a:rPr>
              <a:t> skills.</a:t>
            </a:r>
          </a:p>
          <a:p>
            <a:pPr eaLnBrk="1" hangingPunct="1"/>
            <a:endParaRPr lang="en-US" sz="1400" dirty="0">
              <a:latin typeface="Arial" charset="0"/>
              <a:ea typeface="ヒラギノ角ゴ Pro W3" charset="0"/>
              <a:cs typeface="ヒラギノ角ゴ Pro W3" charset="0"/>
            </a:endParaRPr>
          </a:p>
          <a:p>
            <a:pPr eaLnBrk="1" hangingPunct="1"/>
            <a:endParaRPr lang="en-US" dirty="0">
              <a:latin typeface="Arial" charset="0"/>
              <a:ea typeface="ヒラギノ角ゴ Pro W3" charset="0"/>
              <a:cs typeface="ヒラギノ角ゴ Pro W3" charset="0"/>
            </a:endParaRPr>
          </a:p>
          <a:p>
            <a:pPr eaLnBrk="1" hangingPunct="1"/>
            <a:r>
              <a:rPr lang="en-US" dirty="0">
                <a:latin typeface="Arial" charset="0"/>
                <a:ea typeface="ヒラギノ角ゴ Pro W3" charset="0"/>
                <a:cs typeface="ヒラギノ角ゴ Pro W3" charset="0"/>
              </a:rPr>
              <a:t>====</a:t>
            </a:r>
          </a:p>
          <a:p>
            <a:pPr eaLnBrk="1" hangingPunct="1">
              <a:spcBef>
                <a:spcPct val="0"/>
              </a:spcBef>
            </a:pPr>
            <a:r>
              <a:rPr lang="en-US" dirty="0">
                <a:latin typeface="Arial" charset="0"/>
                <a:ea typeface="ヒラギノ角ゴ Pro W3" charset="0"/>
                <a:cs typeface="ヒラギノ角ゴ Pro W3" charset="0"/>
              </a:rPr>
              <a:t>Susan </a:t>
            </a:r>
            <a:r>
              <a:rPr lang="en-US" dirty="0" err="1">
                <a:latin typeface="Arial" charset="0"/>
                <a:ea typeface="ヒラギノ角ゴ Pro W3" charset="0"/>
                <a:cs typeface="ヒラギノ角ゴ Pro W3" charset="0"/>
              </a:rPr>
              <a:t>McLester</a:t>
            </a:r>
            <a:r>
              <a:rPr lang="en-US" dirty="0">
                <a:latin typeface="Arial" charset="0"/>
                <a:ea typeface="ヒラギノ角ゴ Pro W3" charset="0"/>
                <a:cs typeface="ヒラギノ角ゴ Pro W3" charset="0"/>
              </a:rPr>
              <a:t> and Todd McIntire. The Workforce Readiness Crisis.  Technology &amp; Learning. Nov 15, 2006.</a:t>
            </a:r>
          </a:p>
          <a:p>
            <a:pPr eaLnBrk="1" hangingPunct="1"/>
            <a:endParaRPr lang="en-US" dirty="0">
              <a:latin typeface="Arial" charset="0"/>
              <a:ea typeface="ヒラギノ角ゴ Pro W3" charset="0"/>
              <a:cs typeface="ヒラギノ角ゴ Pro W3" charset="0"/>
            </a:endParaRPr>
          </a:p>
          <a:p>
            <a:pPr eaLnBrk="1" hangingPunct="1"/>
            <a:endParaRPr lang="en-US" dirty="0">
              <a:latin typeface="Arial" charset="0"/>
              <a:ea typeface="ヒラギノ角ゴ Pro W3" charset="0"/>
              <a:cs typeface="ヒラギノ角ゴ Pro W3"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FCAACF70-E9CF-694E-8A14-F9A9FDBA2657}" type="slidenum">
              <a:rPr lang="en-US" sz="1200"/>
              <a:pPr algn="r"/>
              <a:t>137</a:t>
            </a:fld>
            <a:endParaRPr lang="en-US" sz="1200"/>
          </a:p>
        </p:txBody>
      </p:sp>
      <p:sp>
        <p:nvSpPr>
          <p:cNvPr id="289796" name="Rectangle 2"/>
          <p:cNvSpPr>
            <a:spLocks noGrp="1" noRot="1" noChangeAspect="1" noChangeArrowheads="1" noTextEdit="1"/>
          </p:cNvSpPr>
          <p:nvPr>
            <p:ph type="sldImg"/>
          </p:nvPr>
        </p:nvSpPr>
        <p:spPr>
          <a:solidFill>
            <a:srgbClr val="FFFFFF"/>
          </a:solidFill>
          <a:ln/>
        </p:spPr>
      </p:sp>
      <p:sp>
        <p:nvSpPr>
          <p:cNvPr id="289797" name="Rectangle 3"/>
          <p:cNvSpPr>
            <a:spLocks noGrp="1" noChangeArrowheads="1"/>
          </p:cNvSpPr>
          <p:nvPr>
            <p:ph type="body" idx="1"/>
          </p:nvPr>
        </p:nvSpPr>
        <p:spPr>
          <a:xfrm>
            <a:off x="685800" y="4191000"/>
            <a:ext cx="5638800" cy="42672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dirty="0">
                <a:latin typeface="Arial" charset="0"/>
                <a:ea typeface="ヒラギノ角ゴ Pro W3" charset="0"/>
                <a:cs typeface="ヒラギノ角ゴ Pro W3" charset="0"/>
              </a:rPr>
              <a:t>When funds are short, what programs do we start cutting?</a:t>
            </a:r>
          </a:p>
          <a:p>
            <a:pPr eaLnBrk="1" hangingPunct="1"/>
            <a:endParaRPr lang="en-US" sz="1400" dirty="0">
              <a:latin typeface="Arial" charset="0"/>
              <a:ea typeface="ヒラギノ角ゴ Pro W3" charset="0"/>
              <a:cs typeface="ヒラギノ角ゴ Pro W3" charset="0"/>
            </a:endParaRPr>
          </a:p>
          <a:p>
            <a:pPr eaLnBrk="1" hangingPunct="1"/>
            <a:r>
              <a:rPr lang="en-US" sz="1400" dirty="0">
                <a:latin typeface="Arial" charset="0"/>
                <a:ea typeface="ヒラギノ角ゴ Pro W3" charset="0"/>
                <a:cs typeface="ヒラギノ角ゴ Pro W3" charset="0"/>
              </a:rPr>
              <a:t>-&gt;Here we find CTE along with The Arts and athletics.</a:t>
            </a:r>
          </a:p>
          <a:p>
            <a:pPr eaLnBrk="1" hangingPunct="1"/>
            <a:endParaRPr lang="en-US" sz="1400" dirty="0">
              <a:latin typeface="Arial" charset="0"/>
              <a:ea typeface="ヒラギノ角ゴ Pro W3" charset="0"/>
              <a:cs typeface="ヒラギノ角ゴ Pro W3" charset="0"/>
            </a:endParaRPr>
          </a:p>
          <a:p>
            <a:pPr eaLnBrk="1" hangingPunct="1"/>
            <a:r>
              <a:rPr lang="en-US" sz="1400" dirty="0">
                <a:latin typeface="Arial" charset="0"/>
                <a:ea typeface="ヒラギノ角ゴ Pro W3" charset="0"/>
                <a:cs typeface="ヒラギノ角ゴ Pro W3" charset="0"/>
              </a:rPr>
              <a:t>But according to what I was just saying, -- which is what the </a:t>
            </a:r>
            <a:r>
              <a:rPr lang="en-US" sz="1400" u="sng" dirty="0">
                <a:latin typeface="Arial" charset="0"/>
                <a:ea typeface="ヒラギノ角ゴ Pro W3" charset="0"/>
                <a:cs typeface="ヒラギノ角ゴ Pro W3" charset="0"/>
              </a:rPr>
              <a:t>business</a:t>
            </a:r>
            <a:r>
              <a:rPr lang="en-US" sz="1400" dirty="0">
                <a:latin typeface="Arial" charset="0"/>
                <a:ea typeface="ヒラギノ角ゴ Pro W3" charset="0"/>
                <a:cs typeface="ヒラギノ角ゴ Pro W3" charset="0"/>
              </a:rPr>
              <a:t> community is saying, not just me…</a:t>
            </a:r>
          </a:p>
          <a:p>
            <a:pPr eaLnBrk="1" hangingPunct="1"/>
            <a:endParaRPr lang="en-US" sz="1400" dirty="0">
              <a:latin typeface="Arial" charset="0"/>
              <a:ea typeface="ヒラギノ角ゴ Pro W3" charset="0"/>
              <a:cs typeface="ヒラギノ角ゴ Pro W3" charset="0"/>
            </a:endParaRPr>
          </a:p>
          <a:p>
            <a:pPr eaLnBrk="1" hangingPunct="1"/>
            <a:r>
              <a:rPr lang="en-US" sz="1400" dirty="0">
                <a:latin typeface="Arial" charset="0"/>
                <a:ea typeface="ヒラギノ角ゴ Pro W3" charset="0"/>
                <a:cs typeface="ヒラギノ角ゴ Pro W3" charset="0"/>
              </a:rPr>
              <a:t>-&gt;These are the programs where the students get to </a:t>
            </a:r>
            <a:r>
              <a:rPr lang="en-US" sz="1400" u="sng" dirty="0">
                <a:latin typeface="Arial" charset="0"/>
                <a:ea typeface="ヒラギノ角ゴ Pro W3" charset="0"/>
                <a:cs typeface="ヒラギノ角ゴ Pro W3" charset="0"/>
              </a:rPr>
              <a:t>apply</a:t>
            </a:r>
            <a:r>
              <a:rPr lang="en-US" sz="1400" dirty="0">
                <a:latin typeface="Arial" charset="0"/>
                <a:ea typeface="ヒラギノ角ゴ Pro W3" charset="0"/>
                <a:cs typeface="ヒラギノ角ゴ Pro W3" charset="0"/>
              </a:rPr>
              <a:t> the knowledge skills that they learn at school.</a:t>
            </a:r>
          </a:p>
          <a:p>
            <a:pPr eaLnBrk="1" hangingPunct="1"/>
            <a:endParaRPr lang="en-US" sz="1400" dirty="0">
              <a:latin typeface="Arial" charset="0"/>
              <a:ea typeface="ヒラギノ角ゴ Pro W3" charset="0"/>
              <a:cs typeface="ヒラギノ角ゴ Pro W3" charset="0"/>
            </a:endParaRPr>
          </a:p>
          <a:p>
            <a:pPr eaLnBrk="1" hangingPunct="1"/>
            <a:r>
              <a:rPr lang="en-US" sz="1400" dirty="0">
                <a:latin typeface="Arial" charset="0"/>
                <a:ea typeface="ヒラギノ角ゴ Pro W3" charset="0"/>
                <a:cs typeface="ヒラギノ角ゴ Pro W3" charset="0"/>
              </a:rPr>
              <a:t>-&gt;Thus, the evidence seems to indicate that these so-called </a:t>
            </a:r>
            <a:r>
              <a:rPr lang="en-US" sz="1400" u="sng" dirty="0">
                <a:latin typeface="Arial" charset="0"/>
                <a:ea typeface="ヒラギノ角ゴ Pro W3" charset="0"/>
                <a:cs typeface="ヒラギノ角ゴ Pro W3" charset="0"/>
              </a:rPr>
              <a:t>elective</a:t>
            </a:r>
            <a:r>
              <a:rPr lang="en-US" sz="1400" dirty="0">
                <a:latin typeface="Arial" charset="0"/>
                <a:ea typeface="ヒラギノ角ゴ Pro W3" charset="0"/>
                <a:cs typeface="ヒラギノ角ゴ Pro W3" charset="0"/>
              </a:rPr>
              <a:t> courses, should now be called the </a:t>
            </a:r>
            <a:r>
              <a:rPr lang="ja-JP" altLang="en-US" sz="1400" dirty="0">
                <a:latin typeface="Arial" charset="0"/>
                <a:ea typeface="ヒラギノ角ゴ Pro W3" charset="0"/>
                <a:cs typeface="ヒラギノ角ゴ Pro W3" charset="0"/>
              </a:rPr>
              <a:t>“</a:t>
            </a:r>
            <a:r>
              <a:rPr lang="en-US" sz="1400" u="sng" dirty="0">
                <a:latin typeface="Arial" charset="0"/>
                <a:ea typeface="ヒラギノ角ゴ Pro W3" charset="0"/>
                <a:cs typeface="ヒラギノ角ゴ Pro W3" charset="0"/>
              </a:rPr>
              <a:t>essential</a:t>
            </a:r>
            <a:r>
              <a:rPr lang="en-US" sz="1400" dirty="0">
                <a:latin typeface="Arial" charset="0"/>
                <a:ea typeface="ヒラギノ角ゴ Pro W3" charset="0"/>
                <a:cs typeface="ヒラギノ角ゴ Pro W3" charset="0"/>
              </a:rPr>
              <a:t> courses.</a:t>
            </a:r>
            <a:r>
              <a:rPr lang="ja-JP" altLang="en-US" sz="1400" dirty="0">
                <a:latin typeface="Arial" charset="0"/>
                <a:ea typeface="ヒラギノ角ゴ Pro W3" charset="0"/>
                <a:cs typeface="ヒラギノ角ゴ Pro W3" charset="0"/>
              </a:rPr>
              <a:t>”</a:t>
            </a:r>
            <a:endParaRPr lang="en-US" sz="1400" dirty="0">
              <a:latin typeface="Arial" charset="0"/>
              <a:ea typeface="ヒラギノ角ゴ Pro W3" charset="0"/>
              <a:cs typeface="ヒラギノ角ゴ Pro W3" charset="0"/>
            </a:endParaRPr>
          </a:p>
          <a:p>
            <a:pPr eaLnBrk="1" hangingPunct="1"/>
            <a:endParaRPr lang="en-US" sz="1400" dirty="0">
              <a:latin typeface="Arial" charset="0"/>
              <a:ea typeface="ヒラギノ角ゴ Pro W3" charset="0"/>
              <a:cs typeface="ヒラギノ角ゴ Pro W3" charset="0"/>
            </a:endParaRPr>
          </a:p>
          <a:p>
            <a:pPr eaLnBrk="1" hangingPunct="1"/>
            <a:r>
              <a:rPr lang="en-US" sz="1400" dirty="0">
                <a:latin typeface="Arial" charset="0"/>
                <a:ea typeface="ヒラギノ角ゴ Pro W3" charset="0"/>
                <a:cs typeface="ヒラギノ角ゴ Pro W3" charset="0"/>
              </a:rPr>
              <a:t>Is the business community talking loud enough so the local school board can hear them?</a:t>
            </a:r>
          </a:p>
          <a:p>
            <a:pPr eaLnBrk="1" hangingPunct="1"/>
            <a:endParaRPr lang="en-US" sz="1400" dirty="0">
              <a:latin typeface="Arial" charset="0"/>
              <a:ea typeface="ヒラギノ角ゴ Pro W3" charset="0"/>
              <a:cs typeface="ヒラギノ角ゴ Pro W3" charset="0"/>
            </a:endParaRPr>
          </a:p>
          <a:p>
            <a:pPr eaLnBrk="1" hangingPunct="1"/>
            <a:endParaRPr lang="en-US" dirty="0">
              <a:latin typeface="Arial" charset="0"/>
              <a:ea typeface="ヒラギノ角ゴ Pro W3" charset="0"/>
              <a:cs typeface="ヒラギノ角ゴ Pro W3"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a:ln/>
        </p:spPr>
      </p:sp>
      <p:sp>
        <p:nvSpPr>
          <p:cNvPr id="291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And speaking of Arts Education …</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www.aep-arts.org</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wp</a:t>
            </a:r>
            <a:r>
              <a:rPr lang="en-US" dirty="0">
                <a:latin typeface="Arial" charset="0"/>
                <a:ea typeface="ヒラギノ角ゴ Pro W3" charset="0"/>
                <a:cs typeface="ヒラギノ角ゴ Pro W3" charset="0"/>
              </a:rPr>
              <a:t>-content/uploads/2013/04/Preparing-Students-for-the-Next-America-</a:t>
            </a:r>
            <a:r>
              <a:rPr lang="en-US" dirty="0" err="1">
                <a:latin typeface="Arial" charset="0"/>
                <a:ea typeface="ヒラギノ角ゴ Pro W3" charset="0"/>
                <a:cs typeface="ヒラギノ角ゴ Pro W3" charset="0"/>
              </a:rPr>
              <a:t>FINAL.pdf</a:t>
            </a:r>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Preparing Students for the Next America:  The Benefits of an Arts Education</a:t>
            </a:r>
          </a:p>
        </p:txBody>
      </p:sp>
      <p:sp>
        <p:nvSpPr>
          <p:cNvPr id="291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EA194C7-7373-0A42-974B-9335B76B20A3}" type="slidenum">
              <a:rPr lang="en-US" sz="1200"/>
              <a:pPr/>
              <a:t>138</a:t>
            </a:fld>
            <a:endParaRPr lang="en-US" sz="120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a:ln/>
        </p:spPr>
      </p:sp>
      <p:sp>
        <p:nvSpPr>
          <p:cNvPr id="293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The arts classes do a lot of the same things we do in CTE courses to help prepare students for success in the workplace.</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Show this to your art teachers.</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www.aep-arts.org</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wp</a:t>
            </a:r>
            <a:r>
              <a:rPr lang="en-US" dirty="0">
                <a:latin typeface="Arial" charset="0"/>
                <a:ea typeface="ヒラギノ角ゴ Pro W3" charset="0"/>
                <a:cs typeface="ヒラギノ角ゴ Pro W3" charset="0"/>
              </a:rPr>
              <a:t>-content/uploads/2013/04/Preparing-Students-for-the-Next-America-</a:t>
            </a:r>
            <a:r>
              <a:rPr lang="en-US" dirty="0" err="1">
                <a:latin typeface="Arial" charset="0"/>
                <a:ea typeface="ヒラギノ角ゴ Pro W3" charset="0"/>
                <a:cs typeface="ヒラギノ角ゴ Pro W3" charset="0"/>
              </a:rPr>
              <a:t>FINAL.pdf</a:t>
            </a:r>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Preparing Students for the Next America:  The Benefits of an Arts Education</a:t>
            </a:r>
          </a:p>
        </p:txBody>
      </p:sp>
      <p:sp>
        <p:nvSpPr>
          <p:cNvPr id="293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7DA10B8-A17F-5F41-83AE-31D574542FF4}" type="slidenum">
              <a:rPr lang="en-US" sz="1200"/>
              <a:pPr/>
              <a:t>139</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Here</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the Tennessee data</a:t>
            </a:r>
          </a:p>
          <a:p>
            <a:endParaRPr lang="en-US" dirty="0" smtClean="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http://</a:t>
            </a:r>
            <a:r>
              <a:rPr lang="en-US" sz="1400" dirty="0" err="1">
                <a:latin typeface="Arial" charset="0"/>
                <a:ea typeface="ヒラギノ角ゴ Pro W3" charset="0"/>
                <a:cs typeface="ヒラギノ角ゴ Pro W3" charset="0"/>
              </a:rPr>
              <a:t>www.air.org</a:t>
            </a:r>
            <a:r>
              <a:rPr lang="en-US" sz="1400" dirty="0">
                <a:latin typeface="Arial" charset="0"/>
                <a:ea typeface="ヒラギノ角ゴ Pro W3" charset="0"/>
                <a:cs typeface="ヒラギノ角ゴ Pro W3" charset="0"/>
              </a:rPr>
              <a:t>/reports-products/</a:t>
            </a:r>
            <a:r>
              <a:rPr lang="en-US" sz="1400" dirty="0" err="1">
                <a:latin typeface="Arial" charset="0"/>
                <a:ea typeface="ヒラギノ角ゴ Pro W3" charset="0"/>
                <a:cs typeface="ヒラギノ角ゴ Pro W3" charset="0"/>
              </a:rPr>
              <a:t>index.cfm?fa</a:t>
            </a:r>
            <a:r>
              <a:rPr lang="en-US" sz="1400" dirty="0">
                <a:latin typeface="Arial" charset="0"/>
                <a:ea typeface="ヒラギノ角ゴ Pro W3" charset="0"/>
                <a:cs typeface="ヒラギノ角ゴ Pro W3" charset="0"/>
              </a:rPr>
              <a:t>=</a:t>
            </a:r>
            <a:r>
              <a:rPr lang="en-US" sz="1400" dirty="0" err="1">
                <a:latin typeface="Arial" charset="0"/>
                <a:ea typeface="ヒラギノ角ゴ Pro W3" charset="0"/>
                <a:cs typeface="ヒラギノ角ゴ Pro W3" charset="0"/>
              </a:rPr>
              <a:t>viewContent&amp;content_id</a:t>
            </a:r>
            <a:r>
              <a:rPr lang="en-US" sz="1400" dirty="0">
                <a:latin typeface="Arial" charset="0"/>
                <a:ea typeface="ヒラギノ角ゴ Pro W3" charset="0"/>
                <a:cs typeface="ヒラギノ角ゴ Pro W3" charset="0"/>
              </a:rPr>
              <a:t>=2061</a:t>
            </a:r>
          </a:p>
          <a:p>
            <a:r>
              <a:rPr lang="en-US" sz="1400" b="1" dirty="0">
                <a:latin typeface="Arial" charset="0"/>
                <a:ea typeface="ヒラギノ角ゴ Pro W3" charset="0"/>
                <a:cs typeface="ヒラギノ角ゴ Pro W3" charset="0"/>
              </a:rPr>
              <a:t>The Earning Power of Graduates from Tennessee's Colleges and Universities</a:t>
            </a:r>
          </a:p>
          <a:p>
            <a:r>
              <a:rPr lang="en-US" sz="1400" b="1" dirty="0">
                <a:latin typeface="Arial" charset="0"/>
                <a:ea typeface="ヒラギノ角ゴ Pro W3" charset="0"/>
                <a:cs typeface="ヒラギノ角ゴ Pro W3" charset="0"/>
              </a:rPr>
              <a:t>How Are Graduates from Different Degree Programs Doing in the Labor Market?</a:t>
            </a:r>
          </a:p>
          <a:p>
            <a:r>
              <a:rPr lang="en-US" sz="1400" dirty="0">
                <a:latin typeface="Arial" charset="0"/>
                <a:ea typeface="ヒラギノ角ゴ Pro W3" charset="0"/>
                <a:cs typeface="ヒラギノ角ゴ Pro W3" charset="0"/>
              </a:rPr>
              <a:t>http://</a:t>
            </a:r>
            <a:r>
              <a:rPr lang="en-US" sz="1400" dirty="0" err="1">
                <a:latin typeface="Arial" charset="0"/>
                <a:ea typeface="ヒラギノ角ゴ Pro W3" charset="0"/>
                <a:cs typeface="ヒラギノ角ゴ Pro W3" charset="0"/>
              </a:rPr>
              <a:t>www.air.org</a:t>
            </a:r>
            <a:r>
              <a:rPr lang="en-US" sz="1400" dirty="0">
                <a:latin typeface="Arial" charset="0"/>
                <a:ea typeface="ヒラギノ角ゴ Pro W3" charset="0"/>
                <a:cs typeface="ヒラギノ角ゴ Pro W3" charset="0"/>
              </a:rPr>
              <a:t>/files/Earning_Power_TN_Graduates_Sept12.pdf</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http://</a:t>
            </a:r>
            <a:r>
              <a:rPr lang="en-US" sz="1400" dirty="0" err="1">
                <a:latin typeface="Arial" charset="0"/>
                <a:ea typeface="ヒラギノ角ゴ Pro W3" charset="0"/>
                <a:cs typeface="ヒラギノ角ゴ Pro W3" charset="0"/>
              </a:rPr>
              <a:t>www.collegemeasures.org</a:t>
            </a:r>
            <a:r>
              <a:rPr lang="en-US" sz="1400" dirty="0">
                <a:latin typeface="Arial" charset="0"/>
                <a:ea typeface="ヒラギノ角ゴ Pro W3" charset="0"/>
                <a:cs typeface="ヒラギノ角ゴ Pro W3" charset="0"/>
              </a:rPr>
              <a:t>/</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http://</a:t>
            </a:r>
            <a:r>
              <a:rPr lang="en-US" sz="1400" dirty="0" err="1">
                <a:latin typeface="Arial" charset="0"/>
                <a:ea typeface="ヒラギノ角ゴ Pro W3" charset="0"/>
                <a:cs typeface="ヒラギノ角ゴ Pro W3" charset="0"/>
              </a:rPr>
              <a:t>www.collegemeasures.org</a:t>
            </a:r>
            <a:r>
              <a:rPr lang="en-US" sz="1400" dirty="0">
                <a:latin typeface="Arial" charset="0"/>
                <a:ea typeface="ヒラギノ角ゴ Pro W3" charset="0"/>
                <a:cs typeface="ヒラギノ角ゴ Pro W3" charset="0"/>
              </a:rPr>
              <a:t>/post/2012/09/Big-Gaps-in-Earnings-for-Tennessee-College-Grads--Study-Shows-Wage-Disparities-Between-Degree-Programs-and-Schools.aspx</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Among the findings in this report:</a:t>
            </a:r>
          </a:p>
          <a:p>
            <a:r>
              <a:rPr lang="en-US" sz="1400" dirty="0">
                <a:latin typeface="Arial" charset="0"/>
                <a:ea typeface="ヒラギノ角ゴ Pro W3" charset="0"/>
                <a:cs typeface="ヒラギノ角ゴ Pro W3" charset="0"/>
              </a:rPr>
              <a:t>• In general, graduates with bachelor</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degrees in health, business, and engineering earn more</a:t>
            </a:r>
          </a:p>
          <a:p>
            <a:r>
              <a:rPr lang="en-US" sz="1400" dirty="0">
                <a:latin typeface="Arial" charset="0"/>
                <a:ea typeface="ヒラギノ角ゴ Pro W3" charset="0"/>
                <a:cs typeface="ヒラギノ角ゴ Pro W3" charset="0"/>
              </a:rPr>
              <a:t>than graduates with liberal arts degrees. A closer look tells a more complex story. Graduates in</a:t>
            </a:r>
          </a:p>
          <a:p>
            <a:r>
              <a:rPr lang="en-US" sz="1400" dirty="0">
                <a:latin typeface="Arial" charset="0"/>
                <a:ea typeface="ヒラギノ角ゴ Pro W3" charset="0"/>
                <a:cs typeface="ヒラギノ角ゴ Pro W3" charset="0"/>
              </a:rPr>
              <a:t>the health professions programs at The University of Tennessee at Martin (UT-Martin) earned</a:t>
            </a:r>
          </a:p>
          <a:p>
            <a:r>
              <a:rPr lang="en-US" sz="1400" dirty="0">
                <a:latin typeface="Arial" charset="0"/>
                <a:ea typeface="ヒラギノ角ゴ Pro W3" charset="0"/>
                <a:cs typeface="ヒラギノ角ゴ Pro W3" charset="0"/>
              </a:rPr>
              <a:t>nearly $60,000 in their first year in the workforce (among the highest of all earners in the</a:t>
            </a:r>
          </a:p>
          <a:p>
            <a:r>
              <a:rPr lang="en-US" sz="1400" dirty="0">
                <a:latin typeface="Arial" charset="0"/>
                <a:ea typeface="ヒラギノ角ゴ Pro W3" charset="0"/>
                <a:cs typeface="ヒラギノ角ゴ Pro W3" charset="0"/>
              </a:rPr>
              <a:t>state), while graduates from health professions programs at Tennessee State University earned</a:t>
            </a:r>
          </a:p>
          <a:p>
            <a:r>
              <a:rPr lang="en-US" sz="1400" dirty="0">
                <a:latin typeface="Arial" charset="0"/>
                <a:ea typeface="ヒラギノ角ゴ Pro W3" charset="0"/>
                <a:cs typeface="ヒラギノ角ゴ Pro W3" charset="0"/>
              </a:rPr>
              <a:t>$46,000. However, UT-Martin graduates in history are among the lowest earners of all recent</a:t>
            </a:r>
          </a:p>
          <a:p>
            <a:r>
              <a:rPr lang="en-US" sz="1400" dirty="0">
                <a:latin typeface="Arial" charset="0"/>
                <a:ea typeface="ヒラギノ角ゴ Pro W3" charset="0"/>
                <a:cs typeface="ヒラギノ角ゴ Pro W3" charset="0"/>
              </a:rPr>
              <a:t>bachelor</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degree holders in the state at around $25,000 annually, while Tennessee State</a:t>
            </a:r>
          </a:p>
          <a:p>
            <a:r>
              <a:rPr lang="en-US" sz="1400" dirty="0">
                <a:latin typeface="Arial" charset="0"/>
                <a:ea typeface="ヒラギノ角ゴ Pro W3" charset="0"/>
                <a:cs typeface="ヒラギノ角ゴ Pro W3" charset="0"/>
              </a:rPr>
              <a:t>University history graduates earned over $37,000 per year.</a:t>
            </a:r>
          </a:p>
          <a:p>
            <a:r>
              <a:rPr lang="en-US" sz="1400" dirty="0">
                <a:latin typeface="Arial" charset="0"/>
                <a:ea typeface="ヒラギノ角ゴ Pro W3" charset="0"/>
                <a:cs typeface="ヒラギノ角ゴ Pro W3" charset="0"/>
              </a:rPr>
              <a:t>• The average first-year earnings of associate</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degree graduates were over $1,000 more than</a:t>
            </a:r>
          </a:p>
          <a:p>
            <a:r>
              <a:rPr lang="en-US" sz="1400" dirty="0">
                <a:latin typeface="Arial" charset="0"/>
                <a:ea typeface="ヒラギノ角ゴ Pro W3" charset="0"/>
                <a:cs typeface="ヒラギノ角ゴ Pro W3" charset="0"/>
              </a:rPr>
              <a:t>the average first-year earnings of bachelor</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degree graduates, but, again, there was wide</a:t>
            </a:r>
          </a:p>
          <a:p>
            <a:r>
              <a:rPr lang="en-US" sz="1400" dirty="0">
                <a:latin typeface="Arial" charset="0"/>
                <a:ea typeface="ヒラギノ角ゴ Pro W3" charset="0"/>
                <a:cs typeface="ヒラギノ角ゴ Pro W3" charset="0"/>
              </a:rPr>
              <a:t>variation at the program level. Recent graduates with associate</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degrees in health professions</a:t>
            </a:r>
          </a:p>
          <a:p>
            <a:r>
              <a:rPr lang="en-US" sz="1400" dirty="0">
                <a:latin typeface="Arial" charset="0"/>
                <a:ea typeface="ヒラギノ角ゴ Pro W3" charset="0"/>
                <a:cs typeface="ヒラギノ角ゴ Pro W3" charset="0"/>
              </a:rPr>
              <a:t>from Dyersburg and Volunteer State Community Colleges earned around $10,000 more per year</a:t>
            </a:r>
          </a:p>
          <a:p>
            <a:r>
              <a:rPr lang="en-US" sz="1400" dirty="0">
                <a:latin typeface="Arial" charset="0"/>
                <a:ea typeface="ヒラギノ角ゴ Pro W3" charset="0"/>
                <a:cs typeface="ヒラギノ角ゴ Pro W3" charset="0"/>
              </a:rPr>
              <a:t>than graduates in the same areas of study at Northeast State or Nashville State Community</a:t>
            </a:r>
          </a:p>
          <a:p>
            <a:r>
              <a:rPr lang="en-US" sz="1400" dirty="0">
                <a:latin typeface="Arial" charset="0"/>
                <a:ea typeface="ヒラギノ角ゴ Pro W3" charset="0"/>
                <a:cs typeface="ヒラギノ角ゴ Pro W3" charset="0"/>
              </a:rPr>
              <a:t>Colleges. Recent graduates with business degrees from Roane State and Southwest Tennessee</a:t>
            </a:r>
          </a:p>
          <a:p>
            <a:r>
              <a:rPr lang="en-US" sz="1400" dirty="0">
                <a:latin typeface="Arial" charset="0"/>
                <a:ea typeface="ヒラギノ角ゴ Pro W3" charset="0"/>
                <a:cs typeface="ヒラギノ角ゴ Pro W3" charset="0"/>
              </a:rPr>
              <a:t>Community Colleges had average first-year earnings around $7,000 more than graduates from</a:t>
            </a:r>
          </a:p>
          <a:p>
            <a:r>
              <a:rPr lang="en-US" sz="1400" dirty="0">
                <a:latin typeface="Arial" charset="0"/>
                <a:ea typeface="ヒラギノ角ゴ Pro W3" charset="0"/>
                <a:cs typeface="ヒラギノ角ゴ Pro W3" charset="0"/>
              </a:rPr>
              <a:t>the same programs at Jackson State or </a:t>
            </a:r>
            <a:r>
              <a:rPr lang="en-US" sz="1400" dirty="0" err="1">
                <a:latin typeface="Arial" charset="0"/>
                <a:ea typeface="ヒラギノ角ゴ Pro W3" charset="0"/>
                <a:cs typeface="ヒラギノ角ゴ Pro W3" charset="0"/>
              </a:rPr>
              <a:t>Motlow</a:t>
            </a:r>
            <a:r>
              <a:rPr lang="en-US" sz="1400" dirty="0">
                <a:latin typeface="Arial" charset="0"/>
                <a:ea typeface="ヒラギノ角ゴ Pro W3" charset="0"/>
                <a:cs typeface="ヒラギノ角ゴ Pro W3" charset="0"/>
              </a:rPr>
              <a:t> State Community College.</a:t>
            </a:r>
          </a:p>
          <a:p>
            <a:r>
              <a:rPr lang="en-US" sz="1400" dirty="0">
                <a:latin typeface="Arial" charset="0"/>
                <a:ea typeface="ヒラギノ角ゴ Pro W3" charset="0"/>
                <a:cs typeface="ヒラギノ角ゴ Pro W3" charset="0"/>
              </a:rPr>
              <a:t>• The average earnings of individuals with certificates were often quite close to the average</a:t>
            </a:r>
          </a:p>
          <a:p>
            <a:r>
              <a:rPr lang="en-US" sz="1400" dirty="0">
                <a:latin typeface="Arial" charset="0"/>
                <a:ea typeface="ヒラギノ角ゴ Pro W3" charset="0"/>
                <a:cs typeface="ヒラギノ角ゴ Pro W3" charset="0"/>
              </a:rPr>
              <a:t>earnings of associate</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degree holders in the most popular fields of study. However, as</a:t>
            </a:r>
          </a:p>
          <a:p>
            <a:r>
              <a:rPr lang="en-US" sz="1400" dirty="0">
                <a:latin typeface="Arial" charset="0"/>
                <a:ea typeface="ヒラギノ角ゴ Pro W3" charset="0"/>
                <a:cs typeface="ヒラギノ角ゴ Pro W3" charset="0"/>
              </a:rPr>
              <a:t>with both bachelor</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and associate</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degrees, there is a wide range between the highest</a:t>
            </a:r>
          </a:p>
          <a:p>
            <a:r>
              <a:rPr lang="en-US" sz="1400" dirty="0">
                <a:latin typeface="Arial" charset="0"/>
                <a:ea typeface="ヒラギノ角ゴ Pro W3" charset="0"/>
                <a:cs typeface="ヒラギノ角ゴ Pro W3" charset="0"/>
              </a:rPr>
              <a:t>and lowest earnings of certificate holders.</a:t>
            </a:r>
          </a:p>
          <a:p>
            <a:endParaRPr lang="en-US" sz="1400" dirty="0">
              <a:latin typeface="Arial" charset="0"/>
              <a:ea typeface="ヒラギノ角ゴ Pro W3" charset="0"/>
              <a:cs typeface="ヒラギノ角ゴ Pro W3" charset="0"/>
            </a:endParaRPr>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0E63E96-7538-A84C-A9A1-DF39C3C9EE23}" type="slidenum">
              <a:rPr lang="en-US" sz="1200"/>
              <a:pPr/>
              <a:t>14</a:t>
            </a:fld>
            <a:endParaRPr lang="en-US" sz="120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Slide Image Placeholder 1"/>
          <p:cNvSpPr>
            <a:spLocks noGrp="1" noRot="1" noChangeAspect="1" noTextEdit="1"/>
          </p:cNvSpPr>
          <p:nvPr>
            <p:ph type="sldImg"/>
          </p:nvPr>
        </p:nvSpPr>
        <p:spPr>
          <a:ln/>
        </p:spPr>
      </p:sp>
      <p:sp>
        <p:nvSpPr>
          <p:cNvPr id="295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Here is where Arts Education and Career and Technical Education can come together to help prepare students for the workplace.</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www.lasvegassun.com</a:t>
            </a:r>
            <a:r>
              <a:rPr lang="en-US" dirty="0">
                <a:latin typeface="Arial" charset="0"/>
                <a:ea typeface="ヒラギノ角ゴ Pro W3" charset="0"/>
                <a:cs typeface="ヒラギノ角ゴ Pro W3" charset="0"/>
              </a:rPr>
              <a:t>/news/2013/may/29/us-swing-dancing-engineers/#axzz2UiLBpcDF</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www.washingtonpost.com</a:t>
            </a:r>
            <a:r>
              <a:rPr lang="en-US" dirty="0">
                <a:latin typeface="Arial" charset="0"/>
                <a:ea typeface="ヒラギノ角ゴ Pro W3" charset="0"/>
                <a:cs typeface="ヒラギノ角ゴ Pro W3" charset="0"/>
              </a:rPr>
              <a:t>/national/health-science/engineering-students-learn-how-to-swing-dance-during-class-to-help-with-problem-solving-skills/2013/05/29/c0a21520-c82e-11e2-9cd9-3b9a22a4000a_story.html</a:t>
            </a:r>
          </a:p>
          <a:p>
            <a:endParaRPr lang="en-US" dirty="0">
              <a:latin typeface="Arial" charset="0"/>
              <a:ea typeface="ヒラギノ角ゴ Pro W3" charset="0"/>
              <a:cs typeface="ヒラギノ角ゴ Pro W3" charset="0"/>
            </a:endParaRPr>
          </a:p>
        </p:txBody>
      </p:sp>
      <p:sp>
        <p:nvSpPr>
          <p:cNvPr id="295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32702BE-BABE-8042-A6A4-2FE28CB27CBF}" type="slidenum">
              <a:rPr lang="en-US" sz="1200"/>
              <a:pPr/>
              <a:t>140</a:t>
            </a:fld>
            <a:endParaRPr lang="en-US" sz="120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p:cNvSpPr>
            <a:spLocks noGrp="1" noRot="1" noChangeAspect="1" noTextEdit="1"/>
          </p:cNvSpPr>
          <p:nvPr>
            <p:ph type="sldImg"/>
          </p:nvPr>
        </p:nvSpPr>
        <p:spPr>
          <a:ln/>
        </p:spPr>
      </p:sp>
      <p:sp>
        <p:nvSpPr>
          <p:cNvPr id="297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smtClean="0">
                <a:latin typeface="Arial" charset="0"/>
                <a:ea typeface="ヒラギノ角ゴ Pro W3" charset="0"/>
                <a:cs typeface="ヒラギノ角ゴ Pro W3" charset="0"/>
              </a:rPr>
              <a:t>Dancing is a problem for many.  But for your kinesthetic learners, it might be a good way to solve problems.</a:t>
            </a:r>
            <a:endParaRPr lang="en-US" sz="1400"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www.lasvegassun.com</a:t>
            </a:r>
            <a:r>
              <a:rPr lang="en-US" dirty="0">
                <a:latin typeface="Arial" charset="0"/>
                <a:ea typeface="ヒラギノ角ゴ Pro W3" charset="0"/>
                <a:cs typeface="ヒラギノ角ゴ Pro W3" charset="0"/>
              </a:rPr>
              <a:t>/news/2013/may/29/us-swing-dancing-engineers/#axzz2UiLBpcDF</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www.washingtonpost.com</a:t>
            </a:r>
            <a:r>
              <a:rPr lang="en-US" dirty="0">
                <a:latin typeface="Arial" charset="0"/>
                <a:ea typeface="ヒラギノ角ゴ Pro W3" charset="0"/>
                <a:cs typeface="ヒラギノ角ゴ Pro W3" charset="0"/>
              </a:rPr>
              <a:t>/national/health-science/engineering-students-learn-how-to-swing-dance-during-class-to-help-with-problem-solving-skills/2013/05/29/c0a21520-c82e-11e2-9cd9-3b9a22a4000a_story.html</a:t>
            </a:r>
          </a:p>
          <a:p>
            <a:endParaRPr lang="en-US" dirty="0">
              <a:latin typeface="Arial" charset="0"/>
              <a:ea typeface="ヒラギノ角ゴ Pro W3" charset="0"/>
              <a:cs typeface="ヒラギノ角ゴ Pro W3" charset="0"/>
            </a:endParaRPr>
          </a:p>
        </p:txBody>
      </p:sp>
      <p:sp>
        <p:nvSpPr>
          <p:cNvPr id="297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00FCAE20-41FB-E44A-B982-99353802E8A9}" type="slidenum">
              <a:rPr lang="en-US" sz="1200"/>
              <a:pPr/>
              <a:t>141</a:t>
            </a:fld>
            <a:endParaRPr lang="en-US" sz="120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6" name="Slide Image Placeholder 1"/>
          <p:cNvSpPr>
            <a:spLocks noGrp="1" noRot="1" noChangeAspect="1" noTextEdit="1"/>
          </p:cNvSpPr>
          <p:nvPr>
            <p:ph type="sldImg"/>
          </p:nvPr>
        </p:nvSpPr>
        <p:spPr>
          <a:ln/>
        </p:spPr>
      </p:sp>
      <p:sp>
        <p:nvSpPr>
          <p:cNvPr id="794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smtClean="0">
                <a:latin typeface="Arial" charset="0"/>
                <a:ea typeface="ヒラギノ角ゴ Pro W3" charset="0"/>
                <a:cs typeface="ヒラギノ角ゴ Pro W3" charset="0"/>
              </a:rPr>
              <a:t>Employers want employees that can do non-routine work. They want folks that can identify and solve new problems.</a:t>
            </a:r>
          </a:p>
          <a:p>
            <a:endParaRPr lang="en-US" sz="1400" dirty="0">
              <a:latin typeface="Arial" charset="0"/>
              <a:ea typeface="ヒラギノ角ゴ Pro W3" charset="0"/>
              <a:cs typeface="ヒラギノ角ゴ Pro W3" charset="0"/>
            </a:endParaRPr>
          </a:p>
          <a:p>
            <a:r>
              <a:rPr lang="en-US" sz="1400" dirty="0" smtClean="0">
                <a:latin typeface="Arial" charset="0"/>
                <a:ea typeface="ヒラギノ角ゴ Pro W3" charset="0"/>
                <a:cs typeface="ヒラギノ角ゴ Pro W3" charset="0"/>
              </a:rPr>
              <a:t>Gone are the jobs that required routine manual labor.</a:t>
            </a:r>
            <a:endParaRPr lang="en-US" sz="1400"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www.oecd.org</a:t>
            </a:r>
            <a:r>
              <a:rPr lang="en-US" dirty="0">
                <a:latin typeface="Arial" charset="0"/>
                <a:ea typeface="ヒラギノ角ゴ Pro W3" charset="0"/>
                <a:cs typeface="ヒラギノ角ゴ Pro W3" charset="0"/>
              </a:rPr>
              <a:t>/site/</a:t>
            </a:r>
            <a:r>
              <a:rPr lang="en-US" dirty="0" err="1">
                <a:latin typeface="Arial" charset="0"/>
                <a:ea typeface="ヒラギノ角ゴ Pro W3" charset="0"/>
                <a:cs typeface="ヒラギノ角ゴ Pro W3" charset="0"/>
              </a:rPr>
              <a:t>piaac</a:t>
            </a:r>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https://</a:t>
            </a:r>
            <a:r>
              <a:rPr lang="en-US" dirty="0" err="1">
                <a:latin typeface="Arial" charset="0"/>
                <a:ea typeface="ヒラギノ角ゴ Pro W3" charset="0"/>
                <a:cs typeface="ヒラギノ角ゴ Pro W3" charset="0"/>
              </a:rPr>
              <a:t>www.oecd.org</a:t>
            </a:r>
            <a:r>
              <a:rPr lang="en-US" dirty="0">
                <a:latin typeface="Arial" charset="0"/>
                <a:ea typeface="ヒラギノ角ゴ Pro W3" charset="0"/>
                <a:cs typeface="ヒラギノ角ゴ Pro W3" charset="0"/>
              </a:rPr>
              <a:t>/site/</a:t>
            </a:r>
            <a:r>
              <a:rPr lang="en-US" dirty="0" err="1">
                <a:latin typeface="Arial" charset="0"/>
                <a:ea typeface="ヒラギノ角ゴ Pro W3" charset="0"/>
                <a:cs typeface="ヒラギノ角ゴ Pro W3" charset="0"/>
              </a:rPr>
              <a:t>piaac</a:t>
            </a:r>
            <a:r>
              <a:rPr lang="en-US" dirty="0">
                <a:latin typeface="Arial" charset="0"/>
                <a:ea typeface="ヒラギノ角ゴ Pro W3" charset="0"/>
                <a:cs typeface="ヒラギノ角ゴ Pro W3" charset="0"/>
              </a:rPr>
              <a:t>/</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OECD Skills Outlook 2013</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skills.oecd.org</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skillsoutlook.html</a:t>
            </a:r>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First Results from the Survey of Adult Skills</a:t>
            </a:r>
          </a:p>
          <a:p>
            <a:r>
              <a:rPr lang="en-US" dirty="0">
                <a:latin typeface="Arial" charset="0"/>
                <a:ea typeface="ヒラギノ角ゴ Pro W3" charset="0"/>
                <a:cs typeface="ヒラギノ角ゴ Pro W3" charset="0"/>
              </a:rPr>
              <a:t>OECD_Skills_Outlook_2013.pdf</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Key Findings</a:t>
            </a:r>
          </a:p>
          <a:p>
            <a:r>
              <a:rPr lang="en-US" dirty="0">
                <a:latin typeface="Arial" charset="0"/>
                <a:ea typeface="ヒラギノ角ゴ Pro W3" charset="0"/>
                <a:cs typeface="ヒラギノ角ゴ Pro W3" charset="0"/>
              </a:rPr>
              <a:t>SkillsOutlook_2013_KeyFindings.pdf</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Summary</a:t>
            </a:r>
          </a:p>
          <a:p>
            <a:r>
              <a:rPr lang="en-US" dirty="0">
                <a:latin typeface="Arial" charset="0"/>
                <a:ea typeface="ヒラギノ角ゴ Pro W3" charset="0"/>
                <a:cs typeface="ヒラギノ角ゴ Pro W3" charset="0"/>
              </a:rPr>
              <a:t>9789264204256-sum-en.pdf</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PIAAC Results Released</a:t>
            </a:r>
          </a:p>
          <a:p>
            <a:r>
              <a:rPr lang="en-US" dirty="0">
                <a:latin typeface="Arial" charset="0"/>
                <a:ea typeface="ヒラギノ角ゴ Pro W3" charset="0"/>
                <a:cs typeface="ヒラギノ角ゴ Pro W3" charset="0"/>
              </a:rPr>
              <a:t>On Oct. 8, 2013, the Organization for Economic Cooperation and Development (OECD) released the results of the Program for International Assessment of Adult Competencies, (PIAAC). This direct assessment was conducted with nationally representative samples from 23 countries from adults ages 16 through 65. It is an international household survey to assess the cognitive and workplace skills needed for success in the 21st-century global economy. The results are designed to help public, private, educational, and philanthropic sectors work with a shared language and set of benchmarks to enhance cooperation around the development and implementation of economic, education, and social policies that strengthen adult skills. The survey is intended to be administered every 10 years, making this a baseline report to set benchmarks against which countries and sectors can measure their improvement efforts. Multiple reports, datasets, and several data tools were released with the results, including:</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    The OECD Skills Outlook 2013: First Results from the Survey of Adult Skills, a freely available book in PDF form;</a:t>
            </a:r>
          </a:p>
          <a:p>
            <a:r>
              <a:rPr lang="en-US" dirty="0">
                <a:latin typeface="Arial" charset="0"/>
                <a:ea typeface="ヒラギノ角ゴ Pro W3" charset="0"/>
                <a:cs typeface="ヒラギノ角ゴ Pro W3" charset="0"/>
              </a:rPr>
              <a:t>    a summary, Skilled for Life? Key Findings;</a:t>
            </a:r>
          </a:p>
          <a:p>
            <a:r>
              <a:rPr lang="en-US" dirty="0">
                <a:latin typeface="Arial" charset="0"/>
                <a:ea typeface="ヒラギノ角ゴ Pro W3" charset="0"/>
                <a:cs typeface="ヒラギノ角ゴ Pro W3" charset="0"/>
              </a:rPr>
              <a:t>    a brief U.S. report, Survey of Adult Skills, First Results: United States; and</a:t>
            </a:r>
          </a:p>
          <a:p>
            <a:r>
              <a:rPr lang="en-US" dirty="0">
                <a:latin typeface="Arial" charset="0"/>
                <a:ea typeface="ヒラギノ角ゴ Pro W3" charset="0"/>
                <a:cs typeface="ヒラギノ角ゴ Pro W3" charset="0"/>
              </a:rPr>
              <a:t>    a report from the U.S. Department of Education</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 National Center for Educational Statistics, Literacy, Numeracy, and Problem Solving in Technology-Rich Environments Among U.S. Adults: Results from the Program for the International Assessment of Adult Competencies 2012: First Look, was published on Oct. 18, once the U.S. federal government was re-opened. This report highlights the U.S. performance in the international data and unique U.S. demographic characteristics. </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On Nov. 12, 2013, the OECD-authored report, Time for the United States to Reskill? What the Survey of Adult Skills Says, will be released. This report was funded by OVAE to offer a more detailed profile of low-skilled adults in the U.S. It will also identify policy implications and offer broad policy recommendations for the U.S.</a:t>
            </a:r>
          </a:p>
          <a:p>
            <a:r>
              <a:rPr lang="en-US" dirty="0">
                <a:latin typeface="Arial" charset="0"/>
                <a:ea typeface="ヒラギノ角ゴ Pro W3" charset="0"/>
                <a:cs typeface="ヒラギノ角ゴ Pro W3" charset="0"/>
              </a:rPr>
              <a:t>Links to all of these resources, as well as events and press coverage, may be found at </a:t>
            </a:r>
            <a:r>
              <a:rPr lang="en-US" dirty="0" err="1">
                <a:latin typeface="Arial" charset="0"/>
                <a:ea typeface="ヒラギノ角ゴ Pro W3" charset="0"/>
                <a:cs typeface="ヒラギノ角ゴ Pro W3" charset="0"/>
              </a:rPr>
              <a:t>www.piaacgateway.com</a:t>
            </a:r>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This article relies heavily on data included in the NCES </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First Look</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 report. Further analysis of the PIAAC data will appear in future issues of OVAE Connection.</a:t>
            </a:r>
          </a:p>
          <a:p>
            <a:r>
              <a:rPr lang="en-US" dirty="0">
                <a:latin typeface="Arial" charset="0"/>
                <a:ea typeface="ヒラギノ角ゴ Pro W3" charset="0"/>
                <a:cs typeface="ヒラギノ角ゴ Pro W3" charset="0"/>
              </a:rPr>
              <a:t>The Survey</a:t>
            </a:r>
          </a:p>
          <a:p>
            <a:r>
              <a:rPr lang="en-US" dirty="0">
                <a:latin typeface="Arial" charset="0"/>
                <a:ea typeface="ヒラギノ角ゴ Pro W3" charset="0"/>
                <a:cs typeface="ヒラギノ角ゴ Pro W3" charset="0"/>
              </a:rPr>
              <a:t>The PIAAC assessment focuses on the working-age adult population, and measures cognitive and workplace skills necessary for successful participation in the 21st century society and global economy. In the U.S., as in all of the countries participating, 5,000 individuals were surveyed to create a nationally representative dataset. An additional 5,000 people will be surveyed for a supplement that will be added to the data set in 2015.</a:t>
            </a:r>
          </a:p>
          <a:p>
            <a:r>
              <a:rPr lang="en-US" dirty="0">
                <a:latin typeface="Arial" charset="0"/>
                <a:ea typeface="ヒラギノ角ゴ Pro W3" charset="0"/>
                <a:cs typeface="ヒラギノ角ゴ Pro W3" charset="0"/>
              </a:rPr>
              <a:t>Drawing from a rich background questionnaire, the PIAAC measures relationships among respondents</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 educational background, parental educational attainment, work history and skills, occupational attainment, use of information and communications technology, and cognitive skills in the domains of literacy, numeracy, and problem solving in technology-rich environments.</a:t>
            </a:r>
          </a:p>
          <a:p>
            <a:r>
              <a:rPr lang="en-US" dirty="0">
                <a:latin typeface="Arial" charset="0"/>
                <a:ea typeface="ヒラギノ角ゴ Pro W3" charset="0"/>
                <a:cs typeface="ヒラギノ角ゴ Pro W3" charset="0"/>
              </a:rPr>
              <a:t>Findings are presented in the First Look report as country averages, and tables are used to place countries</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 performances above, at, or below the international average. Within each domain, performance is also reported as a percentage of the population that performs in five levels of proficiency: Below Level 1, Level 1, Level 2, Level 3, and combined Levels 4/5, Level descriptors can be found in the First Look report in Exhibit B-1 for literacy, B-3 for numeracy, and B-5 for problem-solving in a technology-rich environment. Performance below Level 2 is considered </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weak</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 or </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low.</a:t>
            </a:r>
            <a:r>
              <a:rPr lang="ja-JP" altLang="en-US" dirty="0">
                <a:latin typeface="Arial" charset="0"/>
                <a:ea typeface="ヒラギノ角ゴ Pro W3" charset="0"/>
                <a:cs typeface="ヒラギノ角ゴ Pro W3" charset="0"/>
              </a:rPr>
              <a:t>”</a:t>
            </a:r>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The assessment is unique in that it is the first international literacy survey that is both adaptive and administered on a laptop computer. Given as a household survey, respondents were allowed to choose whether to take the assessment on a laptop or with pencil and paper. In the U.S., nearly 80 percent of respondents completed the survey on the computer, which means that they passed an initial screening test on basic computer use and navigation.</a:t>
            </a:r>
          </a:p>
          <a:p>
            <a:r>
              <a:rPr lang="en-US" dirty="0">
                <a:latin typeface="Arial" charset="0"/>
                <a:ea typeface="ヒラギノ角ゴ Pro W3" charset="0"/>
                <a:cs typeface="ヒラギノ角ゴ Pro W3" charset="0"/>
              </a:rPr>
              <a:t>The direct measure of cognitive and workplace skills in this study creates a much more nuanced perspective on skills than the more commonly reported measure of educational attainment. For example, the attainment category of </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some college,</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 which appears on many surveys of adult skills, says very little about the knowledge, skills, and abilities of an individual, and is rarely accompanied by information on the courses taken, training completed, and skills gained. Having more information about skills, including where they are learned and how they are used, as this survey provides, will inform educators, workforce development stakeholders, human resource personnel, employers, and policymakers about the mechanisms that are effective in increasing the skill and talent inventory in regions, sectors, and across the country.</a:t>
            </a:r>
          </a:p>
          <a:p>
            <a:r>
              <a:rPr lang="en-US" dirty="0">
                <a:latin typeface="Arial" charset="0"/>
                <a:ea typeface="ヒラギノ角ゴ Pro W3" charset="0"/>
                <a:cs typeface="ヒラギノ角ゴ Pro W3" charset="0"/>
              </a:rPr>
              <a:t>Key Findings</a:t>
            </a:r>
          </a:p>
          <a:p>
            <a:r>
              <a:rPr lang="en-US" dirty="0">
                <a:latin typeface="Arial" charset="0"/>
                <a:ea typeface="ヒラギノ角ゴ Pro W3" charset="0"/>
                <a:cs typeface="ヒラギノ角ゴ Pro W3" charset="0"/>
              </a:rPr>
              <a:t>On three domains (literacy, numeracy, and problem-solving in a technology-rich environment) the U.S. average performance is significantly lower than the international average. Within domains, the U.S. profile shows a large portion of adults with skills below Level 2, and small percentages of adults with strong skills in the upper level.</a:t>
            </a:r>
          </a:p>
          <a:p>
            <a:r>
              <a:rPr lang="en-US" dirty="0">
                <a:latin typeface="Arial" charset="0"/>
                <a:ea typeface="ヒラギノ角ゴ Pro W3" charset="0"/>
                <a:cs typeface="ヒラギノ角ゴ Pro W3" charset="0"/>
              </a:rPr>
              <a:t>In the literacy domain, the U.S. average percentile performance is 270; the international average is 273. Within the domain, the U.S. profile shows 4 percent at Below Level 1, 14 percent at Level 1, 34 percent at Level 2, 36 percent at Level 3, and 12 percent at the combined Level 4/5. The U.S. has an equivalent percentage of adults in the highest level as the international average, 12 percent (see First Look, Figure 2A).</a:t>
            </a:r>
          </a:p>
          <a:p>
            <a:r>
              <a:rPr lang="en-US" dirty="0">
                <a:latin typeface="Arial" charset="0"/>
                <a:ea typeface="ヒラギノ角ゴ Pro W3" charset="0"/>
                <a:cs typeface="ヒラギノ角ゴ Pro W3" charset="0"/>
              </a:rPr>
              <a:t>In the numeracy domain, the U.S. average performance is 253; the international average is 269. Within the domain, the U.S. profile shows 10 percent at Below Level 1, 20 percent at Level 1, 34 percent at Level 2, 27 percent at Level 3, and 9 percent at the combined Level 4/5. The U.S. has a lower percentage of adults in the highest level than the international average, which is 12 percent (see First Look, Figure 2B).</a:t>
            </a:r>
          </a:p>
          <a:p>
            <a:r>
              <a:rPr lang="en-US" dirty="0">
                <a:latin typeface="Arial" charset="0"/>
                <a:ea typeface="ヒラギノ角ゴ Pro W3" charset="0"/>
                <a:cs typeface="ヒラギノ角ゴ Pro W3" charset="0"/>
              </a:rPr>
              <a:t>In problem-solving in a technology-rich environment, the U.S. average performance is 277; the international average is 283. Within the domain, which reports only four levels, the U.S. profile shows 20 percent at Below Level 1, 41 percent at Level 1, 33 percent at Level 2, and 6 percent at Level 3. The U.S. has a lower percentage of adults in the highest level than the international average, which is 8 percent (see First Look, Figure 2C).</a:t>
            </a:r>
          </a:p>
          <a:p>
            <a:r>
              <a:rPr lang="en-US" dirty="0">
                <a:latin typeface="Arial" charset="0"/>
                <a:ea typeface="ヒラギノ角ゴ Pro W3" charset="0"/>
                <a:cs typeface="ヒラギノ角ゴ Pro W3" charset="0"/>
              </a:rPr>
              <a:t>The PIAAC item framework is aligned to previous international literacy assessments, allowing trend analysis for the past 20 years. The First Look report shows that the average U.S. literacy score for adults on the PIAAC is not significantly lower than it was in 2003-08 as reported on the International Adult Literacy Survey (IALS), but is lower than the average score was in 1994-98 as reported on the Adult Literacy and </a:t>
            </a:r>
            <a:r>
              <a:rPr lang="en-US" dirty="0" err="1">
                <a:latin typeface="Arial" charset="0"/>
                <a:ea typeface="ヒラギノ角ゴ Pro W3" charset="0"/>
                <a:cs typeface="ヒラギノ角ゴ Pro W3" charset="0"/>
              </a:rPr>
              <a:t>Lifeskills</a:t>
            </a:r>
            <a:r>
              <a:rPr lang="en-US" dirty="0">
                <a:latin typeface="Arial" charset="0"/>
                <a:ea typeface="ヒラギノ角ゴ Pro W3" charset="0"/>
                <a:cs typeface="ヒラギノ角ゴ Pro W3" charset="0"/>
              </a:rPr>
              <a:t> Survey (ALL) (Tables 1-A and 1-B). The average U.S. numeracy score on the PIAAC is lower than it was in 2003-08 as reported in the IALS.</a:t>
            </a:r>
          </a:p>
          <a:p>
            <a:r>
              <a:rPr lang="en-US" dirty="0">
                <a:latin typeface="Arial" charset="0"/>
                <a:ea typeface="ヒラギノ角ゴ Pro W3" charset="0"/>
                <a:cs typeface="ヒラギノ角ゴ Pro W3" charset="0"/>
              </a:rPr>
              <a:t>Implications</a:t>
            </a:r>
          </a:p>
          <a:p>
            <a:r>
              <a:rPr lang="en-US" dirty="0">
                <a:latin typeface="Arial" charset="0"/>
                <a:ea typeface="ヒラギノ角ゴ Pro W3" charset="0"/>
                <a:cs typeface="ヒラギノ角ゴ Pro W3" charset="0"/>
              </a:rPr>
              <a:t>These survey findings show that the U.S. has significant basic skill weaknesses within the adult working-age population in comparison to other industrialized countries. This skill profile has negative implications for the growth and strength of the U.S. economy and middle class. Although two-thirds of the low-skilled respondents in the U.S. sample are employed, they are not employed in jobs with high wages.</a:t>
            </a:r>
          </a:p>
          <a:p>
            <a:r>
              <a:rPr lang="en-US" dirty="0">
                <a:latin typeface="Arial" charset="0"/>
                <a:ea typeface="ヒラギノ角ゴ Pro W3" charset="0"/>
                <a:cs typeface="ヒラギノ角ゴ Pro W3" charset="0"/>
              </a:rPr>
              <a:t>The findings show that work tasks influence skills. Adults who report frequently using literacy, numeracy, and problem-solving skills in their daily work routines have greater proficiencies in those skills. The reverse is also shown in the data: Workers in low-skilled jobs may have fewer opportunities to use and enhance their skills (see First Look, Figures 8 A, B, and C).</a:t>
            </a:r>
          </a:p>
          <a:p>
            <a:r>
              <a:rPr lang="en-US" dirty="0">
                <a:latin typeface="Arial" charset="0"/>
                <a:ea typeface="ヒラギノ角ゴ Pro W3" charset="0"/>
                <a:cs typeface="ヒラギノ角ゴ Pro W3" charset="0"/>
              </a:rPr>
              <a:t>Weak skills have implications for civic life as well, as has been demonstrated in previous surveys of adult literacy. Adults with weak skills are less likely to vote or volunteer in their communities, and more likely to suffer poor health. In fact, adults with low skills are four times more likely to report </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fair</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 or </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poor</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 health than those with strong skills (see First Look, Figures 10 A, B, and C). This relationship is twice as strong as the international average.</a:t>
            </a:r>
          </a:p>
          <a:p>
            <a:r>
              <a:rPr lang="en-US" dirty="0">
                <a:latin typeface="Arial" charset="0"/>
                <a:ea typeface="ヒラギノ角ゴ Pro W3" charset="0"/>
                <a:cs typeface="ヒラギノ角ゴ Pro W3" charset="0"/>
              </a:rPr>
              <a:t>Moreover, a concerning trend emerges in this data set. Unlike most other countries surveyed, in the U.S., younger cohorts</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 skills are not surpassing the older cohorts</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 skills. This has serious implications for the future of our workforce and underscores the need for continuing education and training.</a:t>
            </a:r>
          </a:p>
          <a:p>
            <a:endParaRPr lang="en-US" dirty="0">
              <a:latin typeface="Arial" charset="0"/>
              <a:ea typeface="ヒラギノ角ゴ Pro W3" charset="0"/>
              <a:cs typeface="ヒラギノ角ゴ Pro W3" charset="0"/>
            </a:endParaRPr>
          </a:p>
        </p:txBody>
      </p:sp>
      <p:sp>
        <p:nvSpPr>
          <p:cNvPr id="794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1F917DB-A991-B34C-9D73-BB943B9BBDBD}" type="slidenum">
              <a:rPr lang="en-US" sz="1200"/>
              <a:pPr/>
              <a:t>142</a:t>
            </a:fld>
            <a:endParaRPr lang="en-US" sz="120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50" name="Slide Image Placeholder 1"/>
          <p:cNvSpPr>
            <a:spLocks noGrp="1" noRot="1" noChangeAspect="1" noTextEdit="1"/>
          </p:cNvSpPr>
          <p:nvPr>
            <p:ph type="sldImg"/>
          </p:nvPr>
        </p:nvSpPr>
        <p:spPr>
          <a:xfrm>
            <a:off x="1143000" y="685800"/>
            <a:ext cx="3454400" cy="2590800"/>
          </a:xfrm>
          <a:ln/>
        </p:spPr>
      </p:sp>
      <p:sp>
        <p:nvSpPr>
          <p:cNvPr id="770051" name="Notes Placeholder 2"/>
          <p:cNvSpPr>
            <a:spLocks noGrp="1"/>
          </p:cNvSpPr>
          <p:nvPr>
            <p:ph type="body" idx="1"/>
          </p:nvPr>
        </p:nvSpPr>
        <p:spPr>
          <a:xfrm>
            <a:off x="914400" y="3733800"/>
            <a:ext cx="5029200" cy="4724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What will be the number one job skill that employers are looking for in 2020?</a:t>
            </a:r>
          </a:p>
          <a:p>
            <a:endParaRPr lang="en-US" sz="1400" dirty="0">
              <a:latin typeface="Arial" charset="0"/>
              <a:ea typeface="ヒラギノ角ゴ Pro W3" charset="0"/>
              <a:cs typeface="ヒラギノ角ゴ Pro W3" charset="0"/>
            </a:endParaRPr>
          </a:p>
          <a:p>
            <a:r>
              <a:rPr lang="en-US" sz="1400" u="sng" dirty="0">
                <a:latin typeface="Arial" charset="0"/>
                <a:ea typeface="ヒラギノ角ゴ Pro W3" charset="0"/>
                <a:cs typeface="ヒラギノ角ゴ Pro W3" charset="0"/>
              </a:rPr>
              <a:t>Empathy</a:t>
            </a:r>
          </a:p>
          <a:p>
            <a:r>
              <a:rPr lang="en-US" sz="1400" dirty="0">
                <a:latin typeface="Arial" charset="0"/>
                <a:ea typeface="ヒラギノ角ゴ Pro W3" charset="0"/>
                <a:cs typeface="ヒラギノ角ゴ Pro W3" charset="0"/>
              </a:rPr>
              <a:t>Dictionary:  the intellectual identification with or vicarious experiencing of the feelings, thoughts, or attitudes of another. </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Cultural Dictionary:  </a:t>
            </a:r>
            <a:br>
              <a:rPr lang="en-US" sz="1400" dirty="0">
                <a:latin typeface="Arial" charset="0"/>
                <a:ea typeface="ヒラギノ角ゴ Pro W3" charset="0"/>
                <a:cs typeface="ヒラギノ角ゴ Pro W3" charset="0"/>
              </a:rPr>
            </a:br>
            <a:r>
              <a:rPr lang="en-US" sz="1400" dirty="0">
                <a:latin typeface="Arial" charset="0"/>
                <a:ea typeface="ヒラギノ角ゴ Pro W3" charset="0"/>
                <a:cs typeface="ヒラギノ角ゴ Pro W3" charset="0"/>
              </a:rPr>
              <a:t>Identifying oneself completely with an object or person, sometimes even to the point of responding physically, as when, watching a baseball player swing at a pitch, one feels one's own muscles flex. </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Not to just feel sorry for someone, like Sympathy, but to truly feel their pain is Empathy.</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When do we get to know our </a:t>
            </a:r>
            <a:r>
              <a:rPr lang="en-US" sz="1400" dirty="0" smtClean="0">
                <a:latin typeface="Arial" charset="0"/>
                <a:ea typeface="ヒラギノ角ゴ Pro W3" charset="0"/>
                <a:cs typeface="ヒラギノ角ゴ Pro W3" charset="0"/>
              </a:rPr>
              <a:t>students </a:t>
            </a:r>
            <a:r>
              <a:rPr lang="en-US" sz="1400" dirty="0">
                <a:latin typeface="Arial" charset="0"/>
                <a:ea typeface="ヒラギノ角ゴ Pro W3" charset="0"/>
                <a:cs typeface="ヒラギノ角ゴ Pro W3" charset="0"/>
              </a:rPr>
              <a:t>so well we feel their pain?  </a:t>
            </a:r>
            <a:endParaRPr lang="en-US" sz="1400" dirty="0" smtClean="0">
              <a:latin typeface="Arial" charset="0"/>
              <a:ea typeface="ヒラギノ角ゴ Pro W3" charset="0"/>
              <a:cs typeface="ヒラギノ角ゴ Pro W3" charset="0"/>
            </a:endParaRPr>
          </a:p>
          <a:p>
            <a:r>
              <a:rPr lang="en-US" sz="1400" dirty="0" smtClean="0">
                <a:latin typeface="Arial" charset="0"/>
                <a:ea typeface="ヒラギノ角ゴ Pro W3" charset="0"/>
                <a:cs typeface="ヒラギノ角ゴ Pro W3" charset="0"/>
              </a:rPr>
              <a:t>How </a:t>
            </a:r>
            <a:r>
              <a:rPr lang="en-US" sz="1400" dirty="0">
                <a:latin typeface="Arial" charset="0"/>
                <a:ea typeface="ヒラギノ角ゴ Pro W3" charset="0"/>
                <a:cs typeface="ヒラギノ角ゴ Pro W3" charset="0"/>
              </a:rPr>
              <a:t>can we teach this highly praised skill to our </a:t>
            </a:r>
            <a:r>
              <a:rPr lang="en-US" sz="1400" dirty="0" smtClean="0">
                <a:latin typeface="Arial" charset="0"/>
                <a:ea typeface="ヒラギノ角ゴ Pro W3" charset="0"/>
                <a:cs typeface="ヒラギノ角ゴ Pro W3" charset="0"/>
              </a:rPr>
              <a:t>students</a:t>
            </a:r>
            <a:r>
              <a:rPr lang="en-US" sz="1400" dirty="0">
                <a:latin typeface="Arial" charset="0"/>
                <a:ea typeface="ヒラギノ角ゴ Pro W3" charset="0"/>
                <a:cs typeface="ヒラギノ角ゴ Pro W3" charset="0"/>
              </a:rPr>
              <a:t>?</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www.linkedin.com</a:t>
            </a:r>
            <a:r>
              <a:rPr lang="en-US" dirty="0">
                <a:latin typeface="Arial" charset="0"/>
                <a:ea typeface="ヒラギノ角ゴ Pro W3" charset="0"/>
                <a:cs typeface="ヒラギノ角ゴ Pro W3" charset="0"/>
              </a:rPr>
              <a:t>/today/post/article/20130611180041-59549-the-no-1-job-skill-in-2020</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The Number One Job Skill in 2020</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June 11, 2013</a:t>
            </a:r>
          </a:p>
          <a:p>
            <a:endParaRPr lang="en-US" dirty="0">
              <a:latin typeface="Arial" charset="0"/>
              <a:ea typeface="ヒラギノ角ゴ Pro W3" charset="0"/>
              <a:cs typeface="ヒラギノ角ゴ Pro W3" charset="0"/>
            </a:endParaRPr>
          </a:p>
        </p:txBody>
      </p:sp>
      <p:sp>
        <p:nvSpPr>
          <p:cNvPr id="7700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25365F7-92B6-C346-90E0-C47FB562D04E}" type="slidenum">
              <a:rPr lang="en-US" sz="1200"/>
              <a:pPr/>
              <a:t>143</a:t>
            </a:fld>
            <a:endParaRPr lang="en-US" sz="120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lide Image Placeholder 1"/>
          <p:cNvSpPr>
            <a:spLocks noGrp="1" noRot="1" noChangeAspect="1" noTextEdit="1"/>
          </p:cNvSpPr>
          <p:nvPr>
            <p:ph type="sldImg"/>
          </p:nvPr>
        </p:nvSpPr>
        <p:spPr>
          <a:ln/>
        </p:spPr>
      </p:sp>
      <p:sp>
        <p:nvSpPr>
          <p:cNvPr id="300035" name="Notes Placeholder 2"/>
          <p:cNvSpPr>
            <a:spLocks noGrp="1"/>
          </p:cNvSpPr>
          <p:nvPr>
            <p:ph type="body" idx="1"/>
          </p:nvPr>
        </p:nvSpPr>
        <p:spPr>
          <a:xfrm>
            <a:off x="7620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dirty="0" smtClean="0">
                <a:latin typeface="Arial" charset="0"/>
                <a:ea typeface="ヒラギノ角ゴ Pro W3" charset="0"/>
                <a:cs typeface="ヒラギノ角ゴ Pro W3" charset="0"/>
                <a:sym typeface="Wingdings"/>
              </a:rPr>
              <a:t></a:t>
            </a:r>
            <a:endParaRPr lang="en-US" sz="1400" dirty="0">
              <a:latin typeface="Arial" charset="0"/>
              <a:ea typeface="ヒラギノ角ゴ Pro W3" charset="0"/>
              <a:cs typeface="ヒラギノ角ゴ Pro W3" charset="0"/>
            </a:endParaRPr>
          </a:p>
          <a:p>
            <a:pPr eaLnBrk="1" hangingPunct="1"/>
            <a:r>
              <a:rPr lang="en-US" sz="1400" dirty="0">
                <a:latin typeface="Arial" charset="0"/>
                <a:ea typeface="ヒラギノ角ゴ Pro W3" charset="0"/>
                <a:cs typeface="ヒラギノ角ゴ Pro W3" charset="0"/>
              </a:rPr>
              <a:t>I like Tony Wagner</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last statement the best. </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What gets </a:t>
            </a:r>
            <a:r>
              <a:rPr lang="en-US" sz="1400" u="sng" dirty="0">
                <a:latin typeface="Arial" charset="0"/>
                <a:ea typeface="ヒラギノ角ゴ Pro W3" charset="0"/>
                <a:cs typeface="ヒラギノ角ゴ Pro W3" charset="0"/>
              </a:rPr>
              <a:t>tested</a:t>
            </a:r>
            <a:r>
              <a:rPr lang="en-US" sz="1400" dirty="0">
                <a:latin typeface="Arial" charset="0"/>
                <a:ea typeface="ヒラギノ角ゴ Pro W3" charset="0"/>
                <a:cs typeface="ヒラギノ角ゴ Pro W3" charset="0"/>
              </a:rPr>
              <a:t> is what gets </a:t>
            </a:r>
            <a:r>
              <a:rPr lang="en-US" sz="1400" u="sng" dirty="0">
                <a:latin typeface="Arial" charset="0"/>
                <a:ea typeface="ヒラギノ角ゴ Pro W3" charset="0"/>
                <a:cs typeface="ヒラギノ角ゴ Pro W3" charset="0"/>
              </a:rPr>
              <a:t>taught</a:t>
            </a:r>
            <a:r>
              <a:rPr lang="en-US" sz="1400" dirty="0">
                <a:latin typeface="Arial" charset="0"/>
                <a:ea typeface="ヒラギノ角ゴ Pro W3" charset="0"/>
                <a:cs typeface="ヒラギノ角ゴ Pro W3" charset="0"/>
              </a:rPr>
              <a:t>.</a:t>
            </a:r>
            <a:r>
              <a:rPr lang="ja-JP" altLang="en-US" sz="1400" dirty="0">
                <a:latin typeface="Arial" charset="0"/>
                <a:ea typeface="ヒラギノ角ゴ Pro W3" charset="0"/>
                <a:cs typeface="ヒラギノ角ゴ Pro W3" charset="0"/>
              </a:rPr>
              <a:t>”</a:t>
            </a:r>
            <a:endParaRPr lang="en-US" sz="1400" dirty="0">
              <a:latin typeface="Arial" charset="0"/>
              <a:ea typeface="ヒラギノ角ゴ Pro W3" charset="0"/>
              <a:cs typeface="ヒラギノ角ゴ Pro W3" charset="0"/>
            </a:endParaRPr>
          </a:p>
          <a:p>
            <a:pPr eaLnBrk="1" hangingPunct="1"/>
            <a:endParaRPr lang="en-US" sz="1400" dirty="0">
              <a:latin typeface="Arial" charset="0"/>
              <a:ea typeface="ヒラギノ角ゴ Pro W3" charset="0"/>
              <a:cs typeface="ヒラギノ角ゴ Pro W3" charset="0"/>
            </a:endParaRPr>
          </a:p>
          <a:p>
            <a:pPr eaLnBrk="1" hangingPunct="1"/>
            <a:r>
              <a:rPr lang="en-US" sz="1400" dirty="0">
                <a:latin typeface="Arial" charset="0"/>
                <a:ea typeface="ヒラギノ角ゴ Pro W3" charset="0"/>
                <a:cs typeface="ヒラギノ角ゴ Pro W3" charset="0"/>
              </a:rPr>
              <a:t>Unfortunately what I have been discussing </a:t>
            </a:r>
            <a:r>
              <a:rPr lang="en-US" sz="1400" u="sng" dirty="0">
                <a:latin typeface="Arial" charset="0"/>
                <a:ea typeface="ヒラギノ角ゴ Pro W3" charset="0"/>
                <a:cs typeface="ヒラギノ角ゴ Pro W3" charset="0"/>
              </a:rPr>
              <a:t>won</a:t>
            </a:r>
            <a:r>
              <a:rPr lang="ja-JP" altLang="en-US" sz="1400" u="sng" dirty="0">
                <a:latin typeface="Arial" charset="0"/>
                <a:ea typeface="ヒラギノ角ゴ Pro W3" charset="0"/>
                <a:cs typeface="ヒラギノ角ゴ Pro W3" charset="0"/>
              </a:rPr>
              <a:t>’</a:t>
            </a:r>
            <a:r>
              <a:rPr lang="en-US" sz="1400" u="sng" dirty="0">
                <a:latin typeface="Arial" charset="0"/>
                <a:ea typeface="ヒラギノ角ゴ Pro W3" charset="0"/>
                <a:cs typeface="ヒラギノ角ゴ Pro W3" charset="0"/>
              </a:rPr>
              <a:t>t</a:t>
            </a:r>
            <a:r>
              <a:rPr lang="en-US" sz="1400" dirty="0">
                <a:latin typeface="Arial" charset="0"/>
                <a:ea typeface="ヒラギノ角ゴ Pro W3" charset="0"/>
                <a:cs typeface="ヒラギノ角ゴ Pro W3" charset="0"/>
              </a:rPr>
              <a:t> be tested until our students enter the </a:t>
            </a:r>
            <a:r>
              <a:rPr lang="en-US" sz="1400" u="sng" dirty="0">
                <a:latin typeface="Arial" charset="0"/>
                <a:ea typeface="ヒラギノ角ゴ Pro W3" charset="0"/>
                <a:cs typeface="ヒラギノ角ゴ Pro W3" charset="0"/>
              </a:rPr>
              <a:t>workforce</a:t>
            </a:r>
            <a:r>
              <a:rPr lang="en-US" sz="1400" dirty="0">
                <a:latin typeface="Arial" charset="0"/>
                <a:ea typeface="ヒラギノ角ゴ Pro W3" charset="0"/>
                <a:cs typeface="ヒラギノ角ゴ Pro W3" charset="0"/>
              </a:rPr>
              <a:t>, and by then it might be too </a:t>
            </a:r>
            <a:r>
              <a:rPr lang="en-US" sz="1400" u="sng" dirty="0">
                <a:latin typeface="Arial" charset="0"/>
                <a:ea typeface="ヒラギノ角ゴ Pro W3" charset="0"/>
                <a:cs typeface="ヒラギノ角ゴ Pro W3" charset="0"/>
              </a:rPr>
              <a:t>late</a:t>
            </a:r>
            <a:r>
              <a:rPr lang="en-US" sz="1400" dirty="0">
                <a:latin typeface="Arial" charset="0"/>
                <a:ea typeface="ヒラギノ角ゴ Pro W3" charset="0"/>
                <a:cs typeface="ヒラギノ角ゴ Pro W3" charset="0"/>
              </a:rPr>
              <a:t>.</a:t>
            </a:r>
          </a:p>
          <a:p>
            <a:pPr eaLnBrk="1" hangingPunct="1"/>
            <a:endParaRPr lang="en-US" sz="1400" dirty="0">
              <a:latin typeface="Arial" charset="0"/>
              <a:ea typeface="ヒラギノ角ゴ Pro W3" charset="0"/>
              <a:cs typeface="ヒラギノ角ゴ Pro W3" charset="0"/>
            </a:endParaRPr>
          </a:p>
          <a:p>
            <a:pPr eaLnBrk="1" hangingPunct="1"/>
            <a:r>
              <a:rPr lang="en-US" sz="1400" dirty="0">
                <a:latin typeface="Arial" charset="0"/>
                <a:ea typeface="ヒラギノ角ゴ Pro W3" charset="0"/>
                <a:cs typeface="ヒラギノ角ゴ Pro W3" charset="0"/>
              </a:rPr>
              <a:t>But what if the </a:t>
            </a:r>
            <a:r>
              <a:rPr lang="en-US" sz="1400" u="sng" dirty="0">
                <a:latin typeface="Arial" charset="0"/>
                <a:ea typeface="ヒラギノ角ゴ Pro W3" charset="0"/>
                <a:cs typeface="ヒラギノ角ゴ Pro W3" charset="0"/>
              </a:rPr>
              <a:t>business</a:t>
            </a:r>
            <a:r>
              <a:rPr lang="en-US" sz="1400" dirty="0">
                <a:latin typeface="Arial" charset="0"/>
                <a:ea typeface="ヒラギノ角ゴ Pro W3" charset="0"/>
                <a:cs typeface="ヒラギノ角ゴ Pro W3" charset="0"/>
              </a:rPr>
              <a:t> community went to the principal or the school board and told them the </a:t>
            </a:r>
            <a:r>
              <a:rPr lang="en-US" sz="1400" u="sng" dirty="0">
                <a:latin typeface="Arial" charset="0"/>
                <a:ea typeface="ヒラギノ角ゴ Pro W3" charset="0"/>
                <a:cs typeface="ヒラギノ角ゴ Pro W3" charset="0"/>
              </a:rPr>
              <a:t>truth</a:t>
            </a:r>
            <a:r>
              <a:rPr lang="en-US" sz="1400" dirty="0">
                <a:latin typeface="Arial" charset="0"/>
                <a:ea typeface="ヒラギノ角ゴ Pro W3" charset="0"/>
                <a:cs typeface="ヒラギノ角ゴ Pro W3" charset="0"/>
              </a:rPr>
              <a:t> about preparing kids to be career ready?</a:t>
            </a:r>
          </a:p>
          <a:p>
            <a:pPr eaLnBrk="1" hangingPunct="1"/>
            <a:endParaRPr lang="en-US" dirty="0">
              <a:latin typeface="Arial" charset="0"/>
              <a:ea typeface="ヒラギノ角ゴ Pro W3" charset="0"/>
              <a:cs typeface="ヒラギノ角ゴ Pro W3" charset="0"/>
            </a:endParaRPr>
          </a:p>
          <a:p>
            <a:pPr eaLnBrk="1" hangingPunct="1"/>
            <a:endParaRPr lang="en-US" dirty="0">
              <a:latin typeface="Arial" charset="0"/>
              <a:ea typeface="ヒラギノ角ゴ Pro W3" charset="0"/>
              <a:cs typeface="ヒラギノ角ゴ Pro W3" charset="0"/>
            </a:endParaRPr>
          </a:p>
          <a:p>
            <a:pPr eaLnBrk="1" hangingPunct="1"/>
            <a:endParaRPr lang="en-US" dirty="0">
              <a:latin typeface="Arial" charset="0"/>
              <a:ea typeface="ヒラギノ角ゴ Pro W3" charset="0"/>
              <a:cs typeface="ヒラギノ角ゴ Pro W3" charset="0"/>
            </a:endParaRPr>
          </a:p>
          <a:p>
            <a:pPr eaLnBrk="1" hangingPunct="1"/>
            <a:r>
              <a:rPr lang="en-US" dirty="0">
                <a:latin typeface="Arial" charset="0"/>
                <a:ea typeface="ヒラギノ角ゴ Pro W3" charset="0"/>
                <a:cs typeface="ヒラギノ角ゴ Pro W3" charset="0"/>
              </a:rPr>
              <a:t>===</a:t>
            </a:r>
          </a:p>
          <a:p>
            <a:pPr eaLnBrk="1" hangingPunct="1"/>
            <a:r>
              <a:rPr lang="en-US" dirty="0">
                <a:latin typeface="Arial" charset="0"/>
                <a:ea typeface="ヒラギノ角ゴ Pro W3" charset="0"/>
                <a:cs typeface="ヒラギノ角ゴ Pro W3" charset="0"/>
              </a:rPr>
              <a:t>Tony Wagner </a:t>
            </a:r>
          </a:p>
        </p:txBody>
      </p:sp>
      <p:sp>
        <p:nvSpPr>
          <p:cNvPr id="300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D73F0CDA-2187-464C-914E-8EEE89A6B73F}" type="slidenum">
              <a:rPr lang="en-US" sz="1200"/>
              <a:pPr/>
              <a:t>144</a:t>
            </a:fld>
            <a:endParaRPr lang="en-US" sz="120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Slide Image Placeholder 1"/>
          <p:cNvSpPr>
            <a:spLocks noGrp="1" noRot="1" noChangeAspect="1" noTextEdit="1"/>
          </p:cNvSpPr>
          <p:nvPr>
            <p:ph type="sldImg"/>
          </p:nvPr>
        </p:nvSpPr>
        <p:spPr>
          <a:ln/>
        </p:spPr>
      </p:sp>
      <p:sp>
        <p:nvSpPr>
          <p:cNvPr id="302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Which of these levels of application do you see in our classrooms and on our standardized tests? </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The top two levels have traditionally been important to educators, </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whereas the bottom two are what business and industry want.</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This brings us back to the purpose of education.</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ICLE Application Model</a:t>
            </a:r>
          </a:p>
        </p:txBody>
      </p:sp>
      <p:sp>
        <p:nvSpPr>
          <p:cNvPr id="302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39FB0673-38DB-4A44-A10D-04ACF74E9758}" type="slidenum">
              <a:rPr lang="en-US" sz="1200"/>
              <a:pPr/>
              <a:t>145</a:t>
            </a:fld>
            <a:endParaRPr lang="en-US" sz="120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D6BA163E-ACE2-674D-A726-CA433456D7F9}" type="slidenum">
              <a:rPr lang="en-US" sz="1200"/>
              <a:pPr/>
              <a:t>146</a:t>
            </a:fld>
            <a:endParaRPr lang="en-US" sz="1200"/>
          </a:p>
        </p:txBody>
      </p:sp>
      <p:sp>
        <p:nvSpPr>
          <p:cNvPr id="304132" name="Rectangle 2"/>
          <p:cNvSpPr>
            <a:spLocks noGrp="1" noRot="1" noChangeAspect="1" noChangeArrowheads="1" noTextEdit="1"/>
          </p:cNvSpPr>
          <p:nvPr>
            <p:ph type="sldImg"/>
          </p:nvPr>
        </p:nvSpPr>
        <p:spPr>
          <a:solidFill>
            <a:srgbClr val="FFFFFF"/>
          </a:solidFill>
          <a:ln/>
        </p:spPr>
      </p:sp>
      <p:sp>
        <p:nvSpPr>
          <p:cNvPr id="304133" name="Rectangle 3"/>
          <p:cNvSpPr>
            <a:spLocks noGrp="1" noChangeArrowheads="1"/>
          </p:cNvSpPr>
          <p:nvPr>
            <p:ph type="body" idx="1"/>
          </p:nvPr>
        </p:nvSpPr>
        <p:spPr>
          <a:xfrm>
            <a:off x="914400" y="4343400"/>
            <a:ext cx="5181600" cy="41148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dirty="0">
                <a:latin typeface="Arial" charset="0"/>
                <a:ea typeface="ヒラギノ角ゴ Pro W3" charset="0"/>
                <a:cs typeface="ヒラギノ角ゴ Pro W3" charset="0"/>
              </a:rPr>
              <a:t>Once again I ask  </a:t>
            </a:r>
          </a:p>
          <a:p>
            <a:pPr eaLnBrk="1" hangingPunct="1"/>
            <a:r>
              <a:rPr lang="ja-JP" altLang="en-US" sz="1400" dirty="0">
                <a:latin typeface="Arial" charset="0"/>
                <a:ea typeface="ヒラギノ角ゴ Pro W3" charset="0"/>
                <a:cs typeface="ヒラギノ角ゴ Pro W3" charset="0"/>
              </a:rPr>
              <a:t>“</a:t>
            </a:r>
            <a:r>
              <a:rPr lang="en-US" sz="1400" u="sng" dirty="0">
                <a:latin typeface="Arial" charset="0"/>
                <a:ea typeface="ヒラギノ角ゴ Pro W3" charset="0"/>
                <a:cs typeface="ヒラギノ角ゴ Pro W3" charset="0"/>
              </a:rPr>
              <a:t>Who</a:t>
            </a:r>
            <a:r>
              <a:rPr lang="ja-JP" altLang="en-US" sz="1400" u="sng" dirty="0">
                <a:latin typeface="Arial" charset="0"/>
                <a:ea typeface="ヒラギノ角ゴ Pro W3" charset="0"/>
                <a:cs typeface="ヒラギノ角ゴ Pro W3" charset="0"/>
              </a:rPr>
              <a:t>’</a:t>
            </a:r>
            <a:r>
              <a:rPr lang="en-US" sz="1400" u="sng" dirty="0">
                <a:latin typeface="Arial" charset="0"/>
                <a:ea typeface="ヒラギノ角ゴ Pro W3" charset="0"/>
                <a:cs typeface="ヒラギノ角ゴ Pro W3" charset="0"/>
              </a:rPr>
              <a:t>s</a:t>
            </a:r>
            <a:r>
              <a:rPr lang="en-US" sz="1400" dirty="0">
                <a:latin typeface="Arial" charset="0"/>
                <a:ea typeface="ヒラギノ角ゴ Pro W3" charset="0"/>
                <a:cs typeface="ヒラギノ角ゴ Pro W3" charset="0"/>
              </a:rPr>
              <a:t> writing the curriculum?</a:t>
            </a:r>
            <a:r>
              <a:rPr lang="ja-JP" altLang="en-US" sz="1400" dirty="0">
                <a:latin typeface="Arial" charset="0"/>
                <a:ea typeface="ヒラギノ角ゴ Pro W3" charset="0"/>
                <a:cs typeface="ヒラギノ角ゴ Pro W3" charset="0"/>
              </a:rPr>
              <a:t>”</a:t>
            </a:r>
            <a:endParaRPr lang="en-US" sz="1400" dirty="0">
              <a:latin typeface="Arial" charset="0"/>
              <a:ea typeface="ヒラギノ角ゴ Pro W3" charset="0"/>
              <a:cs typeface="ヒラギノ角ゴ Pro W3" charset="0"/>
            </a:endParaRPr>
          </a:p>
          <a:p>
            <a:pPr eaLnBrk="1" hangingPunct="1"/>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Who </a:t>
            </a:r>
            <a:r>
              <a:rPr lang="en-US" sz="1400" u="sng" dirty="0">
                <a:latin typeface="Arial" charset="0"/>
                <a:ea typeface="ヒラギノ角ゴ Pro W3" charset="0"/>
                <a:cs typeface="ヒラギノ角ゴ Pro W3" charset="0"/>
              </a:rPr>
              <a:t>should</a:t>
            </a:r>
            <a:r>
              <a:rPr lang="en-US" sz="1400" dirty="0">
                <a:latin typeface="Arial" charset="0"/>
                <a:ea typeface="ヒラギノ角ゴ Pro W3" charset="0"/>
                <a:cs typeface="ヒラギノ角ゴ Pro W3" charset="0"/>
              </a:rPr>
              <a:t> be writing the curriculum?</a:t>
            </a:r>
            <a:r>
              <a:rPr lang="ja-JP" altLang="en-US" sz="1400" dirty="0">
                <a:latin typeface="Arial" charset="0"/>
                <a:ea typeface="ヒラギノ角ゴ Pro W3" charset="0"/>
                <a:cs typeface="ヒラギノ角ゴ Pro W3" charset="0"/>
              </a:rPr>
              <a:t>”</a:t>
            </a:r>
            <a:endParaRPr lang="en-US" sz="1400" dirty="0">
              <a:latin typeface="Arial" charset="0"/>
              <a:ea typeface="ヒラギノ角ゴ Pro W3" charset="0"/>
              <a:cs typeface="ヒラギノ角ゴ Pro W3" charset="0"/>
            </a:endParaRPr>
          </a:p>
          <a:p>
            <a:pPr eaLnBrk="1" hangingPunct="1"/>
            <a:endParaRPr lang="en-US" sz="1400" dirty="0">
              <a:latin typeface="Arial" charset="0"/>
              <a:ea typeface="ヒラギノ角ゴ Pro W3" charset="0"/>
              <a:cs typeface="ヒラギノ角ゴ Pro W3" charset="0"/>
            </a:endParaRPr>
          </a:p>
          <a:p>
            <a:pPr eaLnBrk="1" hangingPunct="1"/>
            <a:r>
              <a:rPr lang="en-US" sz="1400" dirty="0">
                <a:latin typeface="Arial" charset="0"/>
                <a:ea typeface="ヒラギノ角ゴ Pro W3" charset="0"/>
                <a:cs typeface="ヒラギノ角ゴ Pro W3" charset="0"/>
              </a:rPr>
              <a:t>For </a:t>
            </a:r>
            <a:r>
              <a:rPr lang="en-US" sz="1400" u="sng" dirty="0">
                <a:latin typeface="Arial" charset="0"/>
                <a:ea typeface="ヒラギノ角ゴ Pro W3" charset="0"/>
                <a:cs typeface="ヒラギノ角ゴ Pro W3" charset="0"/>
              </a:rPr>
              <a:t>what</a:t>
            </a:r>
            <a:r>
              <a:rPr lang="en-US" sz="1400" dirty="0">
                <a:latin typeface="Arial" charset="0"/>
                <a:ea typeface="ヒラギノ角ゴ Pro W3" charset="0"/>
                <a:cs typeface="ヒラギノ角ゴ Pro W3" charset="0"/>
              </a:rPr>
              <a:t> are we preparing our students? </a:t>
            </a:r>
          </a:p>
          <a:p>
            <a:pPr eaLnBrk="1" hangingPunct="1"/>
            <a:r>
              <a:rPr lang="en-US" sz="1400" dirty="0">
                <a:latin typeface="Arial" charset="0"/>
                <a:ea typeface="ヒラギノ角ゴ Pro W3" charset="0"/>
                <a:cs typeface="ヒラギノ角ゴ Pro W3" charset="0"/>
              </a:rPr>
              <a:t>More education or a career?</a:t>
            </a:r>
          </a:p>
          <a:p>
            <a:pPr eaLnBrk="1" hangingPunct="1"/>
            <a:endParaRPr lang="en-US" sz="1400" dirty="0">
              <a:latin typeface="Arial" charset="0"/>
              <a:ea typeface="ヒラギノ角ゴ Pro W3" charset="0"/>
              <a:cs typeface="ヒラギノ角ゴ Pro W3" charset="0"/>
            </a:endParaRPr>
          </a:p>
          <a:p>
            <a:pPr eaLnBrk="1" hangingPunct="1"/>
            <a:r>
              <a:rPr lang="en-US" sz="1400" dirty="0">
                <a:latin typeface="Arial" charset="0"/>
                <a:ea typeface="ヒラギノ角ゴ Pro W3" charset="0"/>
                <a:cs typeface="ヒラギノ角ゴ Pro W3" charset="0"/>
              </a:rPr>
              <a:t>What is the real purpose of education? </a:t>
            </a:r>
          </a:p>
          <a:p>
            <a:pPr eaLnBrk="1" hangingPunct="1"/>
            <a:endParaRPr lang="en-US" sz="1400" dirty="0">
              <a:latin typeface="Arial" charset="0"/>
              <a:ea typeface="ヒラギノ角ゴ Pro W3" charset="0"/>
              <a:cs typeface="ヒラギノ角ゴ Pro W3" charset="0"/>
            </a:endParaRPr>
          </a:p>
          <a:p>
            <a:pPr eaLnBrk="1" hangingPunct="1"/>
            <a:r>
              <a:rPr lang="en-US" sz="1400" dirty="0">
                <a:latin typeface="Arial" charset="0"/>
                <a:ea typeface="ヒラギノ角ゴ Pro W3" charset="0"/>
                <a:cs typeface="ヒラギノ角ゴ Pro W3" charset="0"/>
              </a:rPr>
              <a:t>Is it to show the politicians that we are spending their money </a:t>
            </a:r>
            <a:r>
              <a:rPr lang="en-US" sz="1400" u="sng" dirty="0">
                <a:latin typeface="Arial" charset="0"/>
                <a:ea typeface="ヒラギノ角ゴ Pro W3" charset="0"/>
                <a:cs typeface="ヒラギノ角ゴ Pro W3" charset="0"/>
              </a:rPr>
              <a:t>wisely</a:t>
            </a:r>
            <a:r>
              <a:rPr lang="en-US" sz="1400" dirty="0">
                <a:latin typeface="Arial" charset="0"/>
                <a:ea typeface="ヒラギノ角ゴ Pro W3" charset="0"/>
                <a:cs typeface="ヒラギノ角ゴ Pro W3" charset="0"/>
              </a:rPr>
              <a:t>?</a:t>
            </a:r>
          </a:p>
          <a:p>
            <a:pPr eaLnBrk="1" hangingPunct="1"/>
            <a:endParaRPr lang="en-US" sz="1400" dirty="0">
              <a:latin typeface="Arial" charset="0"/>
              <a:ea typeface="ヒラギノ角ゴ Pro W3" charset="0"/>
              <a:cs typeface="ヒラギノ角ゴ Pro W3" charset="0"/>
            </a:endParaRPr>
          </a:p>
          <a:p>
            <a:pPr eaLnBrk="1" hangingPunct="1"/>
            <a:r>
              <a:rPr lang="en-US" sz="1400" dirty="0">
                <a:latin typeface="Arial" charset="0"/>
                <a:ea typeface="ヒラギノ角ゴ Pro W3" charset="0"/>
                <a:cs typeface="ヒラギノ角ゴ Pro W3" charset="0"/>
              </a:rPr>
              <a:t>Or is it to prepare young minds for college and career and citizenship?</a:t>
            </a:r>
          </a:p>
          <a:p>
            <a:pPr eaLnBrk="1" hangingPunct="1"/>
            <a:endParaRPr lang="en-US" dirty="0">
              <a:latin typeface="Arial" charset="0"/>
              <a:ea typeface="ヒラギノ角ゴ Pro W3" charset="0"/>
              <a:cs typeface="ヒラギノ角ゴ Pro W3"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Slide Image Placeholder 1"/>
          <p:cNvSpPr>
            <a:spLocks noGrp="1" noRot="1" noChangeAspect="1" noTextEdit="1"/>
          </p:cNvSpPr>
          <p:nvPr>
            <p:ph type="sldImg"/>
          </p:nvPr>
        </p:nvSpPr>
        <p:spPr>
          <a:ln/>
        </p:spPr>
      </p:sp>
      <p:sp>
        <p:nvSpPr>
          <p:cNvPr id="306179" name="Notes Placeholder 2"/>
          <p:cNvSpPr>
            <a:spLocks noGrp="1"/>
          </p:cNvSpPr>
          <p:nvPr>
            <p:ph type="body" idx="1"/>
          </p:nvPr>
        </p:nvSpPr>
        <p:spPr>
          <a:xfrm>
            <a:off x="685800" y="4343400"/>
            <a:ext cx="56388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Some businesses have </a:t>
            </a:r>
            <a:r>
              <a:rPr lang="en-US" sz="1400" u="sng" dirty="0">
                <a:latin typeface="Arial" charset="0"/>
                <a:ea typeface="ヒラギノ角ゴ Pro W3" charset="0"/>
                <a:cs typeface="ヒラギノ角ゴ Pro W3" charset="0"/>
              </a:rPr>
              <a:t>stopped</a:t>
            </a:r>
            <a:r>
              <a:rPr lang="en-US" sz="1400" dirty="0">
                <a:latin typeface="Arial" charset="0"/>
                <a:ea typeface="ヒラギノ角ゴ Pro W3" charset="0"/>
                <a:cs typeface="ヒラギノ角ゴ Pro W3" charset="0"/>
              </a:rPr>
              <a:t> waiting for </a:t>
            </a:r>
            <a:r>
              <a:rPr lang="en-US" sz="1400" u="sng" dirty="0">
                <a:latin typeface="Arial" charset="0"/>
                <a:ea typeface="ヒラギノ角ゴ Pro W3" charset="0"/>
                <a:cs typeface="ヒラギノ角ゴ Pro W3" charset="0"/>
              </a:rPr>
              <a:t>us </a:t>
            </a:r>
            <a:r>
              <a:rPr lang="en-US" sz="1400" dirty="0">
                <a:latin typeface="Arial" charset="0"/>
                <a:ea typeface="ヒラギノ角ゴ Pro W3" charset="0"/>
                <a:cs typeface="ヒラギノ角ゴ Pro W3" charset="0"/>
              </a:rPr>
              <a:t>to educate their new recruits and are taking matters into their </a:t>
            </a:r>
            <a:r>
              <a:rPr lang="en-US" sz="1400" u="sng" dirty="0">
                <a:latin typeface="Arial" charset="0"/>
                <a:ea typeface="ヒラギノ角ゴ Pro W3" charset="0"/>
                <a:cs typeface="ヒラギノ角ゴ Pro W3" charset="0"/>
              </a:rPr>
              <a:t>own</a:t>
            </a:r>
            <a:r>
              <a:rPr lang="en-US" sz="1400" dirty="0">
                <a:latin typeface="Arial" charset="0"/>
                <a:ea typeface="ヒラギノ角ゴ Pro W3" charset="0"/>
                <a:cs typeface="ヒラギノ角ゴ Pro W3" charset="0"/>
              </a:rPr>
              <a:t> hands.</a:t>
            </a:r>
          </a:p>
          <a:p>
            <a:endParaRPr lang="en-US" sz="1400" dirty="0">
              <a:latin typeface="Arial" charset="0"/>
              <a:ea typeface="ヒラギノ角ゴ Pro W3" charset="0"/>
              <a:cs typeface="ヒラギノ角ゴ Pro W3" charset="0"/>
            </a:endParaRPr>
          </a:p>
          <a:p>
            <a:r>
              <a:rPr lang="en-US" sz="1400" dirty="0" smtClean="0">
                <a:latin typeface="Arial" charset="0"/>
                <a:ea typeface="ヒラギノ角ゴ Pro W3" charset="0"/>
                <a:cs typeface="ヒラギノ角ゴ Pro W3" charset="0"/>
                <a:sym typeface="Wingdings"/>
              </a:rPr>
              <a:t></a:t>
            </a:r>
            <a:r>
              <a:rPr lang="en-US" sz="1400" dirty="0" smtClean="0">
                <a:latin typeface="Arial" charset="0"/>
                <a:ea typeface="ヒラギノ角ゴ Pro W3" charset="0"/>
                <a:cs typeface="ヒラギノ角ゴ Pro W3" charset="0"/>
              </a:rPr>
              <a:t>Here </a:t>
            </a:r>
            <a:r>
              <a:rPr lang="en-US" sz="1400" dirty="0">
                <a:latin typeface="Arial" charset="0"/>
                <a:ea typeface="ヒラギノ角ゴ Pro W3" charset="0"/>
                <a:cs typeface="ヒラギノ角ゴ Pro W3" charset="0"/>
              </a:rPr>
              <a:t>is a manufacturing company that started it</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a:t>
            </a:r>
            <a:r>
              <a:rPr lang="en-US" sz="1400" u="sng" dirty="0">
                <a:latin typeface="Arial" charset="0"/>
                <a:ea typeface="ヒラギノ角ゴ Pro W3" charset="0"/>
                <a:cs typeface="ヒラギノ角ゴ Pro W3" charset="0"/>
              </a:rPr>
              <a:t>own</a:t>
            </a:r>
            <a:r>
              <a:rPr lang="en-US" sz="1400" dirty="0">
                <a:latin typeface="Arial" charset="0"/>
                <a:ea typeface="ヒラギノ角ゴ Pro W3" charset="0"/>
                <a:cs typeface="ヒラギノ角ゴ Pro W3" charset="0"/>
              </a:rPr>
              <a:t> school to teach metal machining.</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 And it</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even teaching </a:t>
            </a:r>
            <a:r>
              <a:rPr lang="en-US" sz="1400" u="sng" dirty="0">
                <a:latin typeface="Arial" charset="0"/>
                <a:ea typeface="ヒラギノ角ゴ Pro W3" charset="0"/>
                <a:cs typeface="ヒラギノ角ゴ Pro W3" charset="0"/>
              </a:rPr>
              <a:t>trigonometry</a:t>
            </a:r>
            <a:r>
              <a:rPr lang="en-US" sz="1400" dirty="0">
                <a:latin typeface="Arial" charset="0"/>
                <a:ea typeface="ヒラギノ角ゴ Pro W3" charset="0"/>
                <a:cs typeface="ヒラギノ角ゴ Pro W3" charset="0"/>
              </a:rPr>
              <a:t> to its employees because they lack the math skills they need on the job.</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Why </a:t>
            </a:r>
            <a:r>
              <a:rPr lang="en-US" sz="1400" dirty="0" err="1">
                <a:latin typeface="Arial" charset="0"/>
                <a:ea typeface="ヒラギノ角ゴ Pro W3" charset="0"/>
                <a:cs typeface="ヒラギノ角ゴ Pro W3" charset="0"/>
              </a:rPr>
              <a:t>didn</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t the kids learn that math in school?</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What if our high school kids were taught a hands-on problem-based trigonometry class, rather than just memorizing formulas and solving meaningless problems?</a:t>
            </a:r>
          </a:p>
          <a:p>
            <a:endParaRPr lang="en-US" sz="1400"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r>
              <a:rPr lang="en-US" dirty="0">
                <a:solidFill>
                  <a:srgbClr val="FF0000"/>
                </a:solidFill>
                <a:latin typeface="Arial" charset="0"/>
                <a:ea typeface="ヒラギノ角ゴ Pro W3" charset="0"/>
                <a:cs typeface="ヒラギノ角ゴ Pro W3" charset="0"/>
              </a:rPr>
              <a:t>===</a:t>
            </a:r>
          </a:p>
          <a:p>
            <a:r>
              <a:rPr lang="en-US" dirty="0">
                <a:solidFill>
                  <a:srgbClr val="FF0000"/>
                </a:solidFill>
                <a:latin typeface="Arial" charset="0"/>
                <a:ea typeface="ヒラギノ角ゴ Pro W3" charset="0"/>
                <a:cs typeface="ヒラギノ角ゴ Pro W3" charset="0"/>
              </a:rPr>
              <a:t>http://</a:t>
            </a:r>
            <a:r>
              <a:rPr lang="en-US" dirty="0" err="1">
                <a:solidFill>
                  <a:srgbClr val="FF0000"/>
                </a:solidFill>
                <a:latin typeface="Arial" charset="0"/>
                <a:ea typeface="ヒラギノ角ゴ Pro W3" charset="0"/>
                <a:cs typeface="ヒラギノ角ゴ Pro W3" charset="0"/>
              </a:rPr>
              <a:t>www.vpr.net</a:t>
            </a:r>
            <a:r>
              <a:rPr lang="en-US" dirty="0">
                <a:solidFill>
                  <a:srgbClr val="FF0000"/>
                </a:solidFill>
                <a:latin typeface="Arial" charset="0"/>
                <a:ea typeface="ヒラギノ角ゴ Pro W3" charset="0"/>
                <a:cs typeface="ヒラギノ角ゴ Pro W3" charset="0"/>
              </a:rPr>
              <a:t>/</a:t>
            </a:r>
            <a:r>
              <a:rPr lang="en-US" dirty="0" err="1">
                <a:solidFill>
                  <a:srgbClr val="FF0000"/>
                </a:solidFill>
                <a:latin typeface="Arial" charset="0"/>
                <a:ea typeface="ヒラギノ角ゴ Pro W3" charset="0"/>
                <a:cs typeface="ヒラギノ角ゴ Pro W3" charset="0"/>
              </a:rPr>
              <a:t>npr</a:t>
            </a:r>
            <a:r>
              <a:rPr lang="en-US" dirty="0">
                <a:solidFill>
                  <a:srgbClr val="FF0000"/>
                </a:solidFill>
                <a:latin typeface="Arial" charset="0"/>
                <a:ea typeface="ヒラギノ角ゴ Pro W3" charset="0"/>
                <a:cs typeface="ヒラギノ角ゴ Pro W3" charset="0"/>
              </a:rPr>
              <a:t>/131362831/</a:t>
            </a:r>
          </a:p>
        </p:txBody>
      </p:sp>
      <p:sp>
        <p:nvSpPr>
          <p:cNvPr id="306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1BFFD6C-C302-D141-BBB1-2AF516AB048E}" type="slidenum">
              <a:rPr lang="en-US" sz="1200"/>
              <a:pPr/>
              <a:t>147</a:t>
            </a:fld>
            <a:endParaRPr lang="en-US" sz="120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a:ln/>
        </p:spPr>
      </p:sp>
      <p:sp>
        <p:nvSpPr>
          <p:cNvPr id="308227" name="Notes Placeholder 2"/>
          <p:cNvSpPr>
            <a:spLocks noGrp="1"/>
          </p:cNvSpPr>
          <p:nvPr>
            <p:ph type="body" idx="1"/>
          </p:nvPr>
        </p:nvSpPr>
        <p:spPr>
          <a:xfrm>
            <a:off x="685800" y="4343400"/>
            <a:ext cx="56388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While building a world out of Lego blocks on the computer may not </a:t>
            </a:r>
            <a:r>
              <a:rPr lang="en-US" sz="1400" u="sng" dirty="0">
                <a:latin typeface="Arial" charset="0"/>
                <a:ea typeface="ヒラギノ角ゴ Pro W3" charset="0"/>
                <a:cs typeface="ヒラギノ角ゴ Pro W3" charset="0"/>
              </a:rPr>
              <a:t>sound</a:t>
            </a:r>
            <a:r>
              <a:rPr lang="en-US" sz="1400" dirty="0">
                <a:latin typeface="Arial" charset="0"/>
                <a:ea typeface="ヒラギノ角ゴ Pro W3" charset="0"/>
                <a:cs typeface="ヒラギノ角ゴ Pro W3" charset="0"/>
              </a:rPr>
              <a:t> very educational, </a:t>
            </a:r>
          </a:p>
          <a:p>
            <a:r>
              <a:rPr lang="en-US" sz="1400" dirty="0">
                <a:latin typeface="Arial" charset="0"/>
                <a:ea typeface="ヒラギノ角ゴ Pro W3" charset="0"/>
                <a:cs typeface="ヒラギノ角ゴ Pro W3" charset="0"/>
              </a:rPr>
              <a:t>this simulation lets you put students in pairs or groups to collectively design and build a </a:t>
            </a:r>
            <a:r>
              <a:rPr lang="en-US" sz="1400" u="sng" dirty="0">
                <a:latin typeface="Arial" charset="0"/>
                <a:ea typeface="ヒラギノ角ゴ Pro W3" charset="0"/>
                <a:cs typeface="ヒラギノ角ゴ Pro W3" charset="0"/>
              </a:rPr>
              <a:t>solution</a:t>
            </a:r>
            <a:r>
              <a:rPr lang="en-US" sz="1400" dirty="0">
                <a:latin typeface="Arial" charset="0"/>
                <a:ea typeface="ヒラギノ角ゴ Pro W3" charset="0"/>
                <a:cs typeface="ヒラギノ角ゴ Pro W3" charset="0"/>
              </a:rPr>
              <a:t> to a </a:t>
            </a:r>
            <a:r>
              <a:rPr lang="en-US" sz="1400" u="sng" dirty="0">
                <a:latin typeface="Arial" charset="0"/>
                <a:ea typeface="ヒラギノ角ゴ Pro W3" charset="0"/>
                <a:cs typeface="ヒラギノ角ゴ Pro W3" charset="0"/>
              </a:rPr>
              <a:t>problem</a:t>
            </a:r>
            <a:r>
              <a:rPr lang="en-US" sz="1400" dirty="0">
                <a:latin typeface="Arial" charset="0"/>
                <a:ea typeface="ヒラギノ角ゴ Pro W3" charset="0"/>
                <a:cs typeface="ヒラギノ角ゴ Pro W3" charset="0"/>
              </a:rPr>
              <a:t>.</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mindshift.kqed.org</a:t>
            </a:r>
            <a:r>
              <a:rPr lang="en-US" dirty="0">
                <a:latin typeface="Arial" charset="0"/>
                <a:ea typeface="ヒラギノ角ゴ Pro W3" charset="0"/>
                <a:cs typeface="ヒラギノ角ゴ Pro W3" charset="0"/>
              </a:rPr>
              <a:t>/2011/03/</a:t>
            </a:r>
            <a:r>
              <a:rPr lang="en-US" dirty="0" err="1">
                <a:latin typeface="Arial" charset="0"/>
                <a:ea typeface="ヒラギノ角ゴ Pro W3" charset="0"/>
                <a:cs typeface="ヒラギノ角ゴ Pro W3" charset="0"/>
              </a:rPr>
              <a:t>legos</a:t>
            </a:r>
            <a:r>
              <a:rPr lang="en-US" dirty="0">
                <a:latin typeface="Arial" charset="0"/>
                <a:ea typeface="ヒラギノ角ゴ Pro W3" charset="0"/>
                <a:cs typeface="ヒラギノ角ゴ Pro W3" charset="0"/>
              </a:rPr>
              <a:t>-for-the-digital-age-students-build-imaginary-worlds/</a:t>
            </a:r>
          </a:p>
          <a:p>
            <a:endParaRPr lang="en-US" dirty="0">
              <a:latin typeface="Arial" charset="0"/>
              <a:ea typeface="ヒラギノ角ゴ Pro W3" charset="0"/>
              <a:cs typeface="ヒラギノ角ゴ Pro W3" charset="0"/>
            </a:endParaRPr>
          </a:p>
        </p:txBody>
      </p:sp>
      <p:sp>
        <p:nvSpPr>
          <p:cNvPr id="308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C4782D2-AA06-9C48-930F-CCF7D4473D2B}" type="slidenum">
              <a:rPr lang="en-US" sz="1200"/>
              <a:pPr/>
              <a:t>148</a:t>
            </a:fld>
            <a:endParaRPr lang="en-US" sz="120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lide Image Placeholder 1"/>
          <p:cNvSpPr>
            <a:spLocks noGrp="1" noRot="1" noChangeAspect="1" noTextEdit="1"/>
          </p:cNvSpPr>
          <p:nvPr>
            <p:ph type="sldImg"/>
          </p:nvPr>
        </p:nvSpPr>
        <p:spPr>
          <a:ln/>
        </p:spPr>
      </p:sp>
      <p:sp>
        <p:nvSpPr>
          <p:cNvPr id="310275" name="Notes Placeholder 2"/>
          <p:cNvSpPr>
            <a:spLocks noGrp="1"/>
          </p:cNvSpPr>
          <p:nvPr>
            <p:ph type="body" idx="1"/>
          </p:nvPr>
        </p:nvSpPr>
        <p:spPr>
          <a:xfrm>
            <a:off x="762000" y="4343400"/>
            <a:ext cx="48768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It</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not about the Lego </a:t>
            </a:r>
            <a:r>
              <a:rPr lang="en-US" sz="1400" u="sng" dirty="0">
                <a:latin typeface="Arial" charset="0"/>
                <a:ea typeface="ヒラギノ角ゴ Pro W3" charset="0"/>
                <a:cs typeface="ヒラギノ角ゴ Pro W3" charset="0"/>
              </a:rPr>
              <a:t>bricks</a:t>
            </a:r>
            <a:r>
              <a:rPr lang="en-US" sz="1400" dirty="0">
                <a:latin typeface="Arial" charset="0"/>
                <a:ea typeface="ヒラギノ角ゴ Pro W3" charset="0"/>
                <a:cs typeface="ヒラギノ角ゴ Pro W3" charset="0"/>
              </a:rPr>
              <a:t>, it</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about the higher-level </a:t>
            </a:r>
            <a:r>
              <a:rPr lang="en-US" sz="1400" u="sng" dirty="0">
                <a:latin typeface="Arial" charset="0"/>
                <a:ea typeface="ヒラギノ角ゴ Pro W3" charset="0"/>
                <a:cs typeface="ヒラギノ角ゴ Pro W3" charset="0"/>
              </a:rPr>
              <a:t>thinking</a:t>
            </a:r>
            <a:r>
              <a:rPr lang="en-US" sz="1400" dirty="0">
                <a:latin typeface="Arial" charset="0"/>
                <a:ea typeface="ヒラギノ角ゴ Pro W3" charset="0"/>
                <a:cs typeface="ヒラギノ角ゴ Pro W3" charset="0"/>
              </a:rPr>
              <a:t> skills the kids develop while working as a </a:t>
            </a:r>
            <a:r>
              <a:rPr lang="en-US" sz="1400" u="sng" dirty="0">
                <a:latin typeface="Arial" charset="0"/>
                <a:ea typeface="ヒラギノ角ゴ Pro W3" charset="0"/>
                <a:cs typeface="ヒラギノ角ゴ Pro W3" charset="0"/>
              </a:rPr>
              <a:t>team,</a:t>
            </a:r>
            <a:r>
              <a:rPr lang="en-US" sz="1400" dirty="0">
                <a:latin typeface="Arial" charset="0"/>
                <a:ea typeface="ヒラギノ角ゴ Pro W3" charset="0"/>
                <a:cs typeface="ヒラギノ角ゴ Pro W3" charset="0"/>
              </a:rPr>
              <a:t> solving </a:t>
            </a:r>
            <a:r>
              <a:rPr lang="en-US" sz="1400" u="sng" dirty="0">
                <a:latin typeface="Arial" charset="0"/>
                <a:ea typeface="ヒラギノ角ゴ Pro W3" charset="0"/>
                <a:cs typeface="ヒラギノ角ゴ Pro W3" charset="0"/>
              </a:rPr>
              <a:t>real</a:t>
            </a:r>
            <a:r>
              <a:rPr lang="en-US" sz="1400" dirty="0">
                <a:latin typeface="Arial" charset="0"/>
                <a:ea typeface="ヒラギノ角ゴ Pro W3" charset="0"/>
                <a:cs typeface="ヒラギノ角ゴ Pro W3" charset="0"/>
              </a:rPr>
              <a:t> problems.</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These are skills that the business community wants to see in their new recruits.</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What standardized test is measuring </a:t>
            </a:r>
            <a:r>
              <a:rPr lang="en-US" sz="1400" u="sng" dirty="0">
                <a:latin typeface="Arial" charset="0"/>
                <a:ea typeface="ヒラギノ角ゴ Pro W3" charset="0"/>
                <a:cs typeface="ヒラギノ角ゴ Pro W3" charset="0"/>
              </a:rPr>
              <a:t>that</a:t>
            </a:r>
            <a:r>
              <a:rPr lang="en-US" sz="1400" dirty="0">
                <a:latin typeface="Arial" charset="0"/>
                <a:ea typeface="ヒラギノ角ゴ Pro W3" charset="0"/>
                <a:cs typeface="ヒラギノ角ゴ Pro W3" charset="0"/>
              </a:rPr>
              <a:t> kind of learning?</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mindshift.kqed.org</a:t>
            </a:r>
            <a:r>
              <a:rPr lang="en-US" dirty="0">
                <a:latin typeface="Arial" charset="0"/>
                <a:ea typeface="ヒラギノ角ゴ Pro W3" charset="0"/>
                <a:cs typeface="ヒラギノ角ゴ Pro W3" charset="0"/>
              </a:rPr>
              <a:t>/2011/03/</a:t>
            </a:r>
            <a:r>
              <a:rPr lang="en-US" dirty="0" err="1">
                <a:latin typeface="Arial" charset="0"/>
                <a:ea typeface="ヒラギノ角ゴ Pro W3" charset="0"/>
                <a:cs typeface="ヒラギノ角ゴ Pro W3" charset="0"/>
              </a:rPr>
              <a:t>legos</a:t>
            </a:r>
            <a:r>
              <a:rPr lang="en-US" dirty="0">
                <a:latin typeface="Arial" charset="0"/>
                <a:ea typeface="ヒラギノ角ゴ Pro W3" charset="0"/>
                <a:cs typeface="ヒラギノ角ゴ Pro W3" charset="0"/>
              </a:rPr>
              <a:t>-for-the-digital-age-students-build-imaginary-worlds/</a:t>
            </a:r>
          </a:p>
          <a:p>
            <a:endParaRPr lang="en-US" dirty="0">
              <a:latin typeface="Arial" charset="0"/>
              <a:ea typeface="ヒラギノ角ゴ Pro W3" charset="0"/>
              <a:cs typeface="ヒラギノ角ゴ Pro W3" charset="0"/>
            </a:endParaRPr>
          </a:p>
        </p:txBody>
      </p:sp>
      <p:sp>
        <p:nvSpPr>
          <p:cNvPr id="310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3F51DA1D-286A-2940-B82F-51E0EAF7EE5E}" type="slidenum">
              <a:rPr lang="en-US" sz="1200"/>
              <a:pPr/>
              <a:t>149</a:t>
            </a:fld>
            <a:endParaRPr 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Tennessee Data for Bachelor</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Degree</a:t>
            </a:r>
          </a:p>
          <a:p>
            <a:endParaRPr lang="en-US" dirty="0" smtClean="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www.air.org</a:t>
            </a:r>
            <a:r>
              <a:rPr lang="en-US" dirty="0">
                <a:latin typeface="Arial" charset="0"/>
                <a:ea typeface="ヒラギノ角ゴ Pro W3" charset="0"/>
                <a:cs typeface="ヒラギノ角ゴ Pro W3" charset="0"/>
              </a:rPr>
              <a:t>/reports-products/</a:t>
            </a:r>
            <a:r>
              <a:rPr lang="en-US" dirty="0" err="1">
                <a:latin typeface="Arial" charset="0"/>
                <a:ea typeface="ヒラギノ角ゴ Pro W3" charset="0"/>
                <a:cs typeface="ヒラギノ角ゴ Pro W3" charset="0"/>
              </a:rPr>
              <a:t>index.cfm?fa</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viewContent&amp;content_id</a:t>
            </a:r>
            <a:r>
              <a:rPr lang="en-US" dirty="0">
                <a:latin typeface="Arial" charset="0"/>
                <a:ea typeface="ヒラギノ角ゴ Pro W3" charset="0"/>
                <a:cs typeface="ヒラギノ角ゴ Pro W3" charset="0"/>
              </a:rPr>
              <a:t>=2061</a:t>
            </a:r>
          </a:p>
          <a:p>
            <a:r>
              <a:rPr lang="en-US" b="1" dirty="0">
                <a:latin typeface="Arial" charset="0"/>
                <a:ea typeface="ヒラギノ角ゴ Pro W3" charset="0"/>
                <a:cs typeface="ヒラギノ角ゴ Pro W3" charset="0"/>
              </a:rPr>
              <a:t>The Earning Power of Graduates from Tennessee's Colleges and Universities</a:t>
            </a:r>
          </a:p>
          <a:p>
            <a:r>
              <a:rPr lang="en-US" b="1" dirty="0">
                <a:latin typeface="Arial" charset="0"/>
                <a:ea typeface="ヒラギノ角ゴ Pro W3" charset="0"/>
                <a:cs typeface="ヒラギノ角ゴ Pro W3" charset="0"/>
              </a:rPr>
              <a:t>How Are Graduates from Different Degree Programs Doing in the Labor Market?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www.air.org</a:t>
            </a:r>
            <a:r>
              <a:rPr lang="en-US" dirty="0">
                <a:latin typeface="Arial" charset="0"/>
                <a:ea typeface="ヒラギノ角ゴ Pro W3" charset="0"/>
                <a:cs typeface="ヒラギノ角ゴ Pro W3" charset="0"/>
              </a:rPr>
              <a:t>/files/Earning_Power_TN_Graduates_Sept12.pdf</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www.collegemeasures.org</a:t>
            </a:r>
            <a:r>
              <a:rPr lang="en-US" dirty="0">
                <a:latin typeface="Arial" charset="0"/>
                <a:ea typeface="ヒラギノ角ゴ Pro W3" charset="0"/>
                <a:cs typeface="ヒラギノ角ゴ Pro W3" charset="0"/>
              </a:rPr>
              <a:t>/</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www.collegemeasures.org</a:t>
            </a:r>
            <a:r>
              <a:rPr lang="en-US" dirty="0">
                <a:latin typeface="Arial" charset="0"/>
                <a:ea typeface="ヒラギノ角ゴ Pro W3" charset="0"/>
                <a:cs typeface="ヒラギノ角ゴ Pro W3" charset="0"/>
              </a:rPr>
              <a:t>/post/2012/09/Big-Gaps-in-Earnings-for-Tennessee-College-Grads--Study-Shows-Wage-Disparities-Between-Degree-Programs-and-Schools.aspx</a:t>
            </a:r>
          </a:p>
          <a:p>
            <a:endParaRPr lang="en-US" dirty="0">
              <a:latin typeface="Arial" charset="0"/>
              <a:ea typeface="ヒラギノ角ゴ Pro W3" charset="0"/>
              <a:cs typeface="ヒラギノ角ゴ Pro W3" charset="0"/>
            </a:endParaRPr>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DE40FC2F-5350-5B4D-817D-0E3013931713}" type="slidenum">
              <a:rPr lang="en-US" sz="1200"/>
              <a:pPr/>
              <a:t>15</a:t>
            </a:fld>
            <a:endParaRPr lang="en-US" sz="120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2F53D4AA-43F0-F64C-B256-6BD0FD93DFAB}" type="slidenum">
              <a:rPr lang="en-US" sz="1200"/>
              <a:pPr/>
              <a:t>150</a:t>
            </a:fld>
            <a:endParaRPr lang="en-US" sz="1200"/>
          </a:p>
        </p:txBody>
      </p:sp>
      <p:sp>
        <p:nvSpPr>
          <p:cNvPr id="312324" name="Rectangle 2"/>
          <p:cNvSpPr>
            <a:spLocks noGrp="1" noRot="1" noChangeAspect="1" noChangeArrowheads="1" noTextEdit="1"/>
          </p:cNvSpPr>
          <p:nvPr>
            <p:ph type="sldImg"/>
          </p:nvPr>
        </p:nvSpPr>
        <p:spPr>
          <a:solidFill>
            <a:srgbClr val="FFFFFF"/>
          </a:solidFill>
          <a:ln/>
        </p:spPr>
      </p:sp>
      <p:sp>
        <p:nvSpPr>
          <p:cNvPr id="312325" name="Rectangle 3"/>
          <p:cNvSpPr>
            <a:spLocks noGrp="1" noChangeArrowheads="1"/>
          </p:cNvSpPr>
          <p:nvPr>
            <p:ph type="body" idx="1"/>
          </p:nvPr>
        </p:nvSpPr>
        <p:spPr>
          <a:xfrm>
            <a:off x="762000" y="4343400"/>
            <a:ext cx="5334000" cy="41148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Here is a list of school stuff that could become obsolete in 10 years.</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For some items on this list, like number three computers, it</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not that computers will go </a:t>
            </a:r>
            <a:r>
              <a:rPr lang="en-US" sz="1400" u="sng" dirty="0">
                <a:latin typeface="Arial" charset="0"/>
                <a:ea typeface="ヒラギノ角ゴ Pro W3" charset="0"/>
                <a:cs typeface="ヒラギノ角ゴ Pro W3" charset="0"/>
              </a:rPr>
              <a:t>away</a:t>
            </a:r>
            <a:r>
              <a:rPr lang="en-US" sz="1400" dirty="0">
                <a:latin typeface="Arial" charset="0"/>
                <a:ea typeface="ヒラギノ角ゴ Pro W3" charset="0"/>
                <a:cs typeface="ヒラギノ角ゴ Pro W3" charset="0"/>
              </a:rPr>
              <a:t>, </a:t>
            </a:r>
          </a:p>
          <a:p>
            <a:r>
              <a:rPr lang="en-US" sz="1400" dirty="0">
                <a:latin typeface="Arial" charset="0"/>
                <a:ea typeface="ヒラギノ角ゴ Pro W3" charset="0"/>
                <a:cs typeface="ヒラギノ角ゴ Pro W3" charset="0"/>
              </a:rPr>
              <a:t>but the </a:t>
            </a:r>
            <a:r>
              <a:rPr lang="en-US" sz="1400" u="sng" dirty="0">
                <a:latin typeface="Arial" charset="0"/>
                <a:ea typeface="ヒラギノ角ゴ Pro W3" charset="0"/>
                <a:cs typeface="ヒラギノ角ゴ Pro W3" charset="0"/>
              </a:rPr>
              <a:t>concept</a:t>
            </a:r>
            <a:r>
              <a:rPr lang="en-US" sz="1400" dirty="0">
                <a:latin typeface="Arial" charset="0"/>
                <a:ea typeface="ヒラギノ角ゴ Pro W3" charset="0"/>
                <a:cs typeface="ヒラギノ角ゴ Pro W3" charset="0"/>
              </a:rPr>
              <a:t> of computers as we now know it will be gone. </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We</a:t>
            </a:r>
            <a:r>
              <a:rPr lang="ja-JP" altLang="en-US" sz="1400" dirty="0">
                <a:latin typeface="Arial" charset="0"/>
                <a:ea typeface="ヒラギノ角ゴ Pro W3" charset="0"/>
                <a:cs typeface="ヒラギノ角ゴ Pro W3" charset="0"/>
              </a:rPr>
              <a:t>’</a:t>
            </a:r>
            <a:r>
              <a:rPr lang="en-US" sz="1400" dirty="0" err="1">
                <a:latin typeface="Arial" charset="0"/>
                <a:ea typeface="ヒラギノ角ゴ Pro W3" charset="0"/>
                <a:cs typeface="ヒラギノ角ゴ Pro W3" charset="0"/>
              </a:rPr>
              <a:t>ll</a:t>
            </a:r>
            <a:r>
              <a:rPr lang="en-US" sz="1400" dirty="0">
                <a:latin typeface="Arial" charset="0"/>
                <a:ea typeface="ヒラギノ角ゴ Pro W3" charset="0"/>
                <a:cs typeface="ヒラギノ角ゴ Pro W3" charset="0"/>
              </a:rPr>
              <a:t> have more </a:t>
            </a:r>
            <a:r>
              <a:rPr lang="en-US" sz="1400" u="sng" dirty="0">
                <a:latin typeface="Arial" charset="0"/>
                <a:ea typeface="ヒラギノ角ゴ Pro W3" charset="0"/>
                <a:cs typeface="ヒラギノ角ゴ Pro W3" charset="0"/>
              </a:rPr>
              <a:t>specialized</a:t>
            </a:r>
            <a:r>
              <a:rPr lang="en-US" sz="1400" dirty="0">
                <a:latin typeface="Arial" charset="0"/>
                <a:ea typeface="ヒラギノ角ゴ Pro W3" charset="0"/>
                <a:cs typeface="ヒラギノ角ゴ Pro W3" charset="0"/>
              </a:rPr>
              <a:t> computers, more </a:t>
            </a:r>
            <a:r>
              <a:rPr lang="en-US" sz="1400" u="sng" dirty="0">
                <a:latin typeface="Arial" charset="0"/>
                <a:ea typeface="ヒラギノ角ゴ Pro W3" charset="0"/>
                <a:cs typeface="ヒラギノ角ゴ Pro W3" charset="0"/>
              </a:rPr>
              <a:t>hand-held</a:t>
            </a:r>
            <a:r>
              <a:rPr lang="en-US" sz="1400" dirty="0">
                <a:latin typeface="Arial" charset="0"/>
                <a:ea typeface="ヒラギノ角ゴ Pro W3" charset="0"/>
                <a:cs typeface="ヒラギノ角ゴ Pro W3" charset="0"/>
              </a:rPr>
              <a:t> </a:t>
            </a:r>
            <a:r>
              <a:rPr lang="en-US" sz="1400" dirty="0" err="1">
                <a:latin typeface="Arial" charset="0"/>
                <a:ea typeface="ヒラギノ角ゴ Pro W3" charset="0"/>
                <a:cs typeface="ヒラギノ角ゴ Pro W3" charset="0"/>
              </a:rPr>
              <a:t>iPad</a:t>
            </a:r>
            <a:r>
              <a:rPr lang="en-US" sz="1400" dirty="0">
                <a:latin typeface="Arial" charset="0"/>
                <a:ea typeface="ヒラギノ角ゴ Pro W3" charset="0"/>
                <a:cs typeface="ヒラギノ角ゴ Pro W3" charset="0"/>
              </a:rPr>
              <a:t>-like devices. </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The room full of </a:t>
            </a:r>
            <a:r>
              <a:rPr lang="en-US" sz="1400" u="sng" dirty="0">
                <a:latin typeface="Arial" charset="0"/>
                <a:ea typeface="ヒラギノ角ゴ Pro W3" charset="0"/>
                <a:cs typeface="ヒラギノ角ゴ Pro W3" charset="0"/>
              </a:rPr>
              <a:t>desktop</a:t>
            </a:r>
            <a:r>
              <a:rPr lang="en-US" sz="1400" dirty="0">
                <a:latin typeface="Arial" charset="0"/>
                <a:ea typeface="ヒラギノ角ゴ Pro W3" charset="0"/>
                <a:cs typeface="ヒラギノ角ゴ Pro W3" charset="0"/>
              </a:rPr>
              <a:t> computers of our day will no longer be needed.</a:t>
            </a:r>
          </a:p>
          <a:p>
            <a:endParaRPr lang="en-US" sz="1400"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mindshift.kqed.org</a:t>
            </a:r>
            <a:r>
              <a:rPr lang="en-US" dirty="0">
                <a:latin typeface="Arial" charset="0"/>
                <a:ea typeface="ヒラギノ角ゴ Pro W3" charset="0"/>
                <a:cs typeface="ヒラギノ角ゴ Pro W3" charset="0"/>
              </a:rPr>
              <a:t>/2011/03/21-things-that-will-be-obsolete-by-2020</a:t>
            </a:r>
          </a:p>
          <a:p>
            <a:r>
              <a:rPr lang="en-US" dirty="0">
                <a:latin typeface="Arial" charset="0"/>
                <a:ea typeface="ヒラギノ角ゴ Pro W3" charset="0"/>
                <a:cs typeface="ヒラギノ角ゴ Pro W3" charset="0"/>
              </a:rPr>
              <a:t> </a:t>
            </a:r>
          </a:p>
          <a:p>
            <a:r>
              <a:rPr lang="en-US" b="1" dirty="0">
                <a:latin typeface="Arial" charset="0"/>
                <a:ea typeface="ヒラギノ角ゴ Pro W3" charset="0"/>
                <a:cs typeface="ヒラギノ角ゴ Pro W3" charset="0"/>
              </a:rPr>
              <a:t>21 Things That Will Be Obsolete by 2020</a:t>
            </a:r>
            <a:endParaRPr lang="en-US" dirty="0">
              <a:latin typeface="Arial" charset="0"/>
              <a:ea typeface="ヒラギノ角ゴ Pro W3" charset="0"/>
              <a:cs typeface="ヒラギノ角ゴ Pro W3" charset="0"/>
            </a:endParaRPr>
          </a:p>
          <a:p>
            <a:r>
              <a:rPr lang="en-US" b="1" dirty="0">
                <a:latin typeface="Arial" charset="0"/>
                <a:ea typeface="ヒラギノ角ゴ Pro W3" charset="0"/>
                <a:cs typeface="ヒラギノ角ゴ Pro W3" charset="0"/>
              </a:rPr>
              <a:t>1. DESKS</a:t>
            </a:r>
            <a:r>
              <a:rPr lang="en-US" dirty="0">
                <a:latin typeface="Arial" charset="0"/>
                <a:ea typeface="ヒラギノ角ゴ Pro W3" charset="0"/>
                <a:cs typeface="ヒラギノ角ゴ Pro W3" charset="0"/>
              </a:rPr>
              <a:t/>
            </a:r>
            <a:br>
              <a:rPr lang="en-US" dirty="0">
                <a:latin typeface="Arial" charset="0"/>
                <a:ea typeface="ヒラギノ角ゴ Pro W3" charset="0"/>
                <a:cs typeface="ヒラギノ角ゴ Pro W3" charset="0"/>
              </a:rPr>
            </a:br>
            <a:r>
              <a:rPr lang="en-US" dirty="0">
                <a:latin typeface="Arial" charset="0"/>
                <a:ea typeface="ヒラギノ角ゴ Pro W3" charset="0"/>
                <a:cs typeface="ヒラギノ角ゴ Pro W3" charset="0"/>
              </a:rPr>
              <a:t>The 21st century does not fit neatly into rows. Neither should your students. Allow the network-based concepts of flow, collaboration, and dynamism help you rearrange your room for authentic 21st century learning.</a:t>
            </a:r>
          </a:p>
          <a:p>
            <a:r>
              <a:rPr lang="en-US" b="1" dirty="0">
                <a:latin typeface="Arial" charset="0"/>
                <a:ea typeface="ヒラギノ角ゴ Pro W3" charset="0"/>
                <a:cs typeface="ヒラギノ角ゴ Pro W3" charset="0"/>
              </a:rPr>
              <a:t>2. LANGUAGE LABS</a:t>
            </a:r>
            <a:r>
              <a:rPr lang="en-US" dirty="0">
                <a:latin typeface="Arial" charset="0"/>
                <a:ea typeface="ヒラギノ角ゴ Pro W3" charset="0"/>
                <a:cs typeface="ヒラギノ角ゴ Pro W3" charset="0"/>
              </a:rPr>
              <a:t/>
            </a:r>
            <a:br>
              <a:rPr lang="en-US" dirty="0">
                <a:latin typeface="Arial" charset="0"/>
                <a:ea typeface="ヒラギノ角ゴ Pro W3" charset="0"/>
                <a:cs typeface="ヒラギノ角ゴ Pro W3" charset="0"/>
              </a:rPr>
            </a:br>
            <a:r>
              <a:rPr lang="en-US" dirty="0">
                <a:latin typeface="Arial" charset="0"/>
                <a:ea typeface="ヒラギノ角ゴ Pro W3" charset="0"/>
                <a:cs typeface="ヒラギノ角ゴ Pro W3" charset="0"/>
              </a:rPr>
              <a:t>Foreign language acquisition is only a smartphone away. Get rid of those clunky desktops and monitors and do something fun with that room.</a:t>
            </a:r>
          </a:p>
          <a:p>
            <a:r>
              <a:rPr lang="en-US" b="1" dirty="0">
                <a:latin typeface="Arial" charset="0"/>
                <a:ea typeface="ヒラギノ角ゴ Pro W3" charset="0"/>
                <a:cs typeface="ヒラギノ角ゴ Pro W3" charset="0"/>
              </a:rPr>
              <a:t>3. COMPUTERS</a:t>
            </a:r>
            <a:r>
              <a:rPr lang="en-US" dirty="0">
                <a:latin typeface="Arial" charset="0"/>
                <a:ea typeface="ヒラギノ角ゴ Pro W3" charset="0"/>
                <a:cs typeface="ヒラギノ角ゴ Pro W3" charset="0"/>
              </a:rPr>
              <a:t/>
            </a:r>
            <a:br>
              <a:rPr lang="en-US" dirty="0">
                <a:latin typeface="Arial" charset="0"/>
                <a:ea typeface="ヒラギノ角ゴ Pro W3" charset="0"/>
                <a:cs typeface="ヒラギノ角ゴ Pro W3" charset="0"/>
              </a:rPr>
            </a:br>
            <a:r>
              <a:rPr lang="en-US" dirty="0">
                <a:latin typeface="Arial" charset="0"/>
                <a:ea typeface="ヒラギノ角ゴ Pro W3" charset="0"/>
                <a:cs typeface="ヒラギノ角ゴ Pro W3" charset="0"/>
              </a:rPr>
              <a:t>Ok, so this is a trick answer. More precisely this one should read: </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Our concept of what a computer is</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 Because computing is going mobile and over the next decade we</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re going to see the full fury of individualized computing via handhelds come to the fore. Can</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t wait.</a:t>
            </a:r>
          </a:p>
          <a:p>
            <a:r>
              <a:rPr lang="en-US" b="1" dirty="0">
                <a:latin typeface="Arial" charset="0"/>
                <a:ea typeface="ヒラギノ角ゴ Pro W3" charset="0"/>
                <a:cs typeface="ヒラギノ角ゴ Pro W3" charset="0"/>
              </a:rPr>
              <a:t>4. HOMEWORK</a:t>
            </a:r>
            <a:r>
              <a:rPr lang="en-US" dirty="0">
                <a:latin typeface="Arial" charset="0"/>
                <a:ea typeface="ヒラギノ角ゴ Pro W3" charset="0"/>
                <a:cs typeface="ヒラギノ角ゴ Pro W3" charset="0"/>
              </a:rPr>
              <a:t/>
            </a:r>
            <a:br>
              <a:rPr lang="en-US" dirty="0">
                <a:latin typeface="Arial" charset="0"/>
                <a:ea typeface="ヒラギノ角ゴ Pro W3" charset="0"/>
                <a:cs typeface="ヒラギノ角ゴ Pro W3" charset="0"/>
              </a:rPr>
            </a:br>
            <a:r>
              <a:rPr lang="en-US" dirty="0">
                <a:latin typeface="Arial" charset="0"/>
                <a:ea typeface="ヒラギノ角ゴ Pro W3" charset="0"/>
                <a:cs typeface="ヒラギノ角ゴ Pro W3" charset="0"/>
              </a:rPr>
              <a:t>The 21st century is a 24/7 environment. And the next decade is going to see the traditional temporal boundaries between home and school disappear. And despite whatever Secretary Duncan might say, we don</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t need kids to </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go to school</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 more; we need them to </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learn</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 more. And this will be done 24/7 and on the move (see #3).</a:t>
            </a:r>
          </a:p>
          <a:p>
            <a:r>
              <a:rPr lang="en-US" b="1" dirty="0">
                <a:latin typeface="Arial" charset="0"/>
                <a:ea typeface="ヒラギノ角ゴ Pro W3" charset="0"/>
                <a:cs typeface="ヒラギノ角ゴ Pro W3" charset="0"/>
              </a:rPr>
              <a:t>5. THE ROLE OF STANDARDIZED TESTS IN COLLEGE ADMISSIONS</a:t>
            </a:r>
            <a:r>
              <a:rPr lang="en-US" dirty="0">
                <a:latin typeface="Arial" charset="0"/>
                <a:ea typeface="ヒラギノ角ゴ Pro W3" charset="0"/>
                <a:cs typeface="ヒラギノ角ゴ Pro W3" charset="0"/>
              </a:rPr>
              <a:t/>
            </a:r>
            <a:br>
              <a:rPr lang="en-US" dirty="0">
                <a:latin typeface="Arial" charset="0"/>
                <a:ea typeface="ヒラギノ角ゴ Pro W3" charset="0"/>
                <a:cs typeface="ヒラギノ角ゴ Pro W3" charset="0"/>
              </a:rPr>
            </a:br>
            <a:r>
              <a:rPr lang="en-US" dirty="0">
                <a:latin typeface="Arial" charset="0"/>
                <a:ea typeface="ヒラギノ角ゴ Pro W3" charset="0"/>
                <a:cs typeface="ヒラギノ角ゴ Pro W3" charset="0"/>
              </a:rPr>
              <a:t>The AP Exam is on its last legs. The SAT </a:t>
            </a:r>
            <a:r>
              <a:rPr lang="en-US" dirty="0" err="1">
                <a:latin typeface="Arial" charset="0"/>
                <a:ea typeface="ヒラギノ角ゴ Pro W3" charset="0"/>
                <a:cs typeface="ヒラギノ角ゴ Pro W3" charset="0"/>
              </a:rPr>
              <a:t>isn</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t far behind. Over the next ten years, we will see Digital Portfolios replace test scores as the #1 factor in college admissions.</a:t>
            </a:r>
          </a:p>
          <a:p>
            <a:r>
              <a:rPr lang="en-US" b="1" dirty="0">
                <a:latin typeface="Arial" charset="0"/>
                <a:ea typeface="ヒラギノ角ゴ Pro W3" charset="0"/>
                <a:cs typeface="ヒラギノ角ゴ Pro W3" charset="0"/>
              </a:rPr>
              <a:t>6. DIFFERENTIATED INSTRUCTION AS A SIGN OF DISTINGUISHED TEACHER </a:t>
            </a:r>
            <a:r>
              <a:rPr lang="en-US" dirty="0">
                <a:latin typeface="Arial" charset="0"/>
                <a:ea typeface="ヒラギノ角ゴ Pro W3" charset="0"/>
                <a:cs typeface="ヒラギノ角ゴ Pro W3" charset="0"/>
              </a:rPr>
              <a:t/>
            </a:r>
            <a:br>
              <a:rPr lang="en-US" dirty="0">
                <a:latin typeface="Arial" charset="0"/>
                <a:ea typeface="ヒラギノ角ゴ Pro W3" charset="0"/>
                <a:cs typeface="ヒラギノ角ゴ Pro W3" charset="0"/>
              </a:rPr>
            </a:br>
            <a:r>
              <a:rPr lang="en-US" dirty="0">
                <a:latin typeface="Arial" charset="0"/>
                <a:ea typeface="ヒラギノ角ゴ Pro W3" charset="0"/>
                <a:cs typeface="ヒラギノ角ゴ Pro W3" charset="0"/>
              </a:rPr>
              <a:t>The 21st century is customizable. In ten years, the teacher who </a:t>
            </a:r>
            <a:r>
              <a:rPr lang="en-US" dirty="0" err="1">
                <a:latin typeface="Arial" charset="0"/>
                <a:ea typeface="ヒラギノ角ゴ Pro W3" charset="0"/>
                <a:cs typeface="ヒラギノ角ゴ Pro W3" charset="0"/>
              </a:rPr>
              <a:t>hasn</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t yet figured out how to use tech to personalize learning will be the teacher out of a job. Differentiation won</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t make you </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distinguished</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 it</a:t>
            </a:r>
            <a:r>
              <a:rPr lang="ja-JP" alt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ll</a:t>
            </a:r>
            <a:r>
              <a:rPr lang="en-US" dirty="0">
                <a:latin typeface="Arial" charset="0"/>
                <a:ea typeface="ヒラギノ角ゴ Pro W3" charset="0"/>
                <a:cs typeface="ヒラギノ角ゴ Pro W3" charset="0"/>
              </a:rPr>
              <a:t> just be a natural part of your work.</a:t>
            </a:r>
          </a:p>
          <a:p>
            <a:r>
              <a:rPr lang="en-US" b="1" dirty="0">
                <a:latin typeface="Arial" charset="0"/>
                <a:ea typeface="ヒラギノ角ゴ Pro W3" charset="0"/>
                <a:cs typeface="ヒラギノ角ゴ Pro W3" charset="0"/>
              </a:rPr>
              <a:t>7. FEAR OF WIKIPEDIA</a:t>
            </a:r>
            <a:r>
              <a:rPr lang="en-US" dirty="0">
                <a:latin typeface="Arial" charset="0"/>
                <a:ea typeface="ヒラギノ角ゴ Pro W3" charset="0"/>
                <a:cs typeface="ヒラギノ角ゴ Pro W3" charset="0"/>
              </a:rPr>
              <a:t/>
            </a:r>
            <a:br>
              <a:rPr lang="en-US" dirty="0">
                <a:latin typeface="Arial" charset="0"/>
                <a:ea typeface="ヒラギノ角ゴ Pro W3" charset="0"/>
                <a:cs typeface="ヒラギノ角ゴ Pro W3" charset="0"/>
              </a:rPr>
            </a:br>
            <a:r>
              <a:rPr lang="en-US" dirty="0">
                <a:latin typeface="Arial" charset="0"/>
                <a:ea typeface="ヒラギノ角ゴ Pro W3" charset="0"/>
                <a:cs typeface="ヒラギノ角ゴ Pro W3" charset="0"/>
              </a:rPr>
              <a:t>Wikipedia is the greatest democratizing force in the world right now. If you are afraid of letting your students peruse it, it</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 time you get over yourself.</a:t>
            </a:r>
          </a:p>
          <a:p>
            <a:r>
              <a:rPr lang="en-US" b="1" dirty="0">
                <a:latin typeface="Arial" charset="0"/>
                <a:ea typeface="ヒラギノ角ゴ Pro W3" charset="0"/>
                <a:cs typeface="ヒラギノ角ゴ Pro W3" charset="0"/>
              </a:rPr>
              <a:t>8. PAPERBACKS</a:t>
            </a:r>
            <a:r>
              <a:rPr lang="en-US" dirty="0">
                <a:latin typeface="Arial" charset="0"/>
                <a:ea typeface="ヒラギノ角ゴ Pro W3" charset="0"/>
                <a:cs typeface="ヒラギノ角ゴ Pro W3" charset="0"/>
              </a:rPr>
              <a:t/>
            </a:r>
            <a:br>
              <a:rPr lang="en-US" dirty="0">
                <a:latin typeface="Arial" charset="0"/>
                <a:ea typeface="ヒラギノ角ゴ Pro W3" charset="0"/>
                <a:cs typeface="ヒラギノ角ゴ Pro W3" charset="0"/>
              </a:rPr>
            </a:br>
            <a:r>
              <a:rPr lang="en-US" dirty="0">
                <a:latin typeface="Arial" charset="0"/>
                <a:ea typeface="ヒラギノ角ゴ Pro W3" charset="0"/>
                <a:cs typeface="ヒラギノ角ゴ Pro W3" charset="0"/>
              </a:rPr>
              <a:t>Books were nice. In ten years</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 time, all reading will be via digital means. And yes, I know, you like the </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feel</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 of paper. Well, in ten years</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 time you</a:t>
            </a:r>
            <a:r>
              <a:rPr lang="ja-JP" alt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ll</a:t>
            </a:r>
            <a:r>
              <a:rPr lang="en-US" dirty="0">
                <a:latin typeface="Arial" charset="0"/>
                <a:ea typeface="ヒラギノ角ゴ Pro W3" charset="0"/>
                <a:cs typeface="ヒラギノ角ゴ Pro W3" charset="0"/>
              </a:rPr>
              <a:t> hardly tell the difference as </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paper</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 itself becomes digitized.</a:t>
            </a:r>
          </a:p>
          <a:p>
            <a:r>
              <a:rPr lang="en-US" b="1" dirty="0">
                <a:latin typeface="Arial" charset="0"/>
                <a:ea typeface="ヒラギノ角ゴ Pro W3" charset="0"/>
                <a:cs typeface="ヒラギノ角ゴ Pro W3" charset="0"/>
              </a:rPr>
              <a:t>9. ATTENDANCE OFFICES</a:t>
            </a:r>
            <a:r>
              <a:rPr lang="en-US" dirty="0">
                <a:latin typeface="Arial" charset="0"/>
                <a:ea typeface="ヒラギノ角ゴ Pro W3" charset="0"/>
                <a:cs typeface="ヒラギノ角ゴ Pro W3" charset="0"/>
              </a:rPr>
              <a:t/>
            </a:r>
            <a:br>
              <a:rPr lang="en-US" dirty="0">
                <a:latin typeface="Arial" charset="0"/>
                <a:ea typeface="ヒラギノ角ゴ Pro W3" charset="0"/>
                <a:cs typeface="ヒラギノ角ゴ Pro W3" charset="0"/>
              </a:rPr>
            </a:br>
            <a:r>
              <a:rPr lang="en-US" dirty="0">
                <a:latin typeface="Arial" charset="0"/>
                <a:ea typeface="ヒラギノ角ゴ Pro W3" charset="0"/>
                <a:cs typeface="ヒラギノ角ゴ Pro W3" charset="0"/>
              </a:rPr>
              <a:t>Bio scans. </a:t>
            </a:r>
            <a:r>
              <a:rPr lang="ja-JP" alt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Nuff</a:t>
            </a:r>
            <a:r>
              <a:rPr lang="en-US" dirty="0">
                <a:latin typeface="Arial" charset="0"/>
                <a:ea typeface="ヒラギノ角ゴ Pro W3" charset="0"/>
                <a:cs typeface="ヒラギノ角ゴ Pro W3" charset="0"/>
              </a:rPr>
              <a:t> said.</a:t>
            </a:r>
          </a:p>
          <a:p>
            <a:r>
              <a:rPr lang="en-US" b="1" dirty="0">
                <a:latin typeface="Arial" charset="0"/>
                <a:ea typeface="ヒラギノ角ゴ Pro W3" charset="0"/>
                <a:cs typeface="ヒラギノ角ゴ Pro W3" charset="0"/>
              </a:rPr>
              <a:t>10. LOCKERS</a:t>
            </a:r>
            <a:r>
              <a:rPr lang="en-US" dirty="0">
                <a:latin typeface="Arial" charset="0"/>
                <a:ea typeface="ヒラギノ角ゴ Pro W3" charset="0"/>
                <a:cs typeface="ヒラギノ角ゴ Pro W3" charset="0"/>
              </a:rPr>
              <a:t/>
            </a:r>
            <a:br>
              <a:rPr lang="en-US" dirty="0">
                <a:latin typeface="Arial" charset="0"/>
                <a:ea typeface="ヒラギノ角ゴ Pro W3" charset="0"/>
                <a:cs typeface="ヒラギノ角ゴ Pro W3" charset="0"/>
              </a:rPr>
            </a:br>
            <a:r>
              <a:rPr lang="en-US" dirty="0">
                <a:latin typeface="Arial" charset="0"/>
                <a:ea typeface="ヒラギノ角ゴ Pro W3" charset="0"/>
                <a:cs typeface="ヒラギノ角ゴ Pro W3" charset="0"/>
              </a:rPr>
              <a:t>A coat-check, maybe.</a:t>
            </a:r>
          </a:p>
          <a:p>
            <a:r>
              <a:rPr lang="en-US" b="1" dirty="0">
                <a:latin typeface="Arial" charset="0"/>
                <a:ea typeface="ヒラギノ角ゴ Pro W3" charset="0"/>
                <a:cs typeface="ヒラギノ角ゴ Pro W3" charset="0"/>
              </a:rPr>
              <a:t>11. I.T. DEPARTMENTS</a:t>
            </a:r>
            <a:r>
              <a:rPr lang="en-US" dirty="0">
                <a:latin typeface="Arial" charset="0"/>
                <a:ea typeface="ヒラギノ角ゴ Pro W3" charset="0"/>
                <a:cs typeface="ヒラギノ角ゴ Pro W3" charset="0"/>
              </a:rPr>
              <a:t/>
            </a:r>
            <a:br>
              <a:rPr lang="en-US" dirty="0">
                <a:latin typeface="Arial" charset="0"/>
                <a:ea typeface="ヒラギノ角ゴ Pro W3" charset="0"/>
                <a:cs typeface="ヒラギノ角ゴ Pro W3" charset="0"/>
              </a:rPr>
            </a:br>
            <a:r>
              <a:rPr lang="en-US" dirty="0">
                <a:latin typeface="Arial" charset="0"/>
                <a:ea typeface="ヒラギノ角ゴ Pro W3" charset="0"/>
                <a:cs typeface="ヒラギノ角ゴ Pro W3" charset="0"/>
              </a:rPr>
              <a:t>Ok, so this is another trick answer. More subtly put: IT Departments as we currently know them. Cloud computing and a decade</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 worth of increased </a:t>
            </a:r>
            <a:r>
              <a:rPr lang="en-US" dirty="0" err="1">
                <a:latin typeface="Arial" charset="0"/>
                <a:ea typeface="ヒラギノ角ゴ Pro W3" charset="0"/>
                <a:cs typeface="ヒラギノ角ゴ Pro W3" charset="0"/>
              </a:rPr>
              <a:t>wifi</a:t>
            </a:r>
            <a:r>
              <a:rPr lang="en-US" dirty="0">
                <a:latin typeface="Arial" charset="0"/>
                <a:ea typeface="ヒラギノ角ゴ Pro W3" charset="0"/>
                <a:cs typeface="ヒラギノ角ゴ Pro W3" charset="0"/>
              </a:rPr>
              <a:t> and satellite access will make some of the traditional roles of IT — software, security, and connectivity — a thing of the past. What will IT professionals do with all their free time? Innovate. Look to tech departments to instigate real change in the function of schools over the next twenty years.</a:t>
            </a:r>
          </a:p>
          <a:p>
            <a:r>
              <a:rPr lang="en-US" b="1" dirty="0">
                <a:latin typeface="Arial" charset="0"/>
                <a:ea typeface="ヒラギノ角ゴ Pro W3" charset="0"/>
                <a:cs typeface="ヒラギノ角ゴ Pro W3" charset="0"/>
              </a:rPr>
              <a:t>12. CENTRALIZED INSTITUTIONS</a:t>
            </a:r>
            <a:r>
              <a:rPr lang="en-US" dirty="0">
                <a:latin typeface="Arial" charset="0"/>
                <a:ea typeface="ヒラギノ角ゴ Pro W3" charset="0"/>
                <a:cs typeface="ヒラギノ角ゴ Pro W3" charset="0"/>
              </a:rPr>
              <a:t/>
            </a:r>
            <a:br>
              <a:rPr lang="en-US" dirty="0">
                <a:latin typeface="Arial" charset="0"/>
                <a:ea typeface="ヒラギノ角ゴ Pro W3" charset="0"/>
                <a:cs typeface="ヒラギノ角ゴ Pro W3" charset="0"/>
              </a:rPr>
            </a:br>
            <a:r>
              <a:rPr lang="en-US" dirty="0">
                <a:latin typeface="Arial" charset="0"/>
                <a:ea typeface="ヒラギノ角ゴ Pro W3" charset="0"/>
                <a:cs typeface="ヒラギノ角ゴ Pro W3" charset="0"/>
              </a:rPr>
              <a:t>School buildings are going to become </a:t>
            </a:r>
            <a:r>
              <a:rPr lang="ja-JP" alt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homebases</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 of learning, not the institutions where all learning happens. Buildings will get smaller and greener, student and teacher schedules will change to allow less people on campus at any one time, and more teachers and students will be going out into their communities to engage in experiential learning.</a:t>
            </a:r>
          </a:p>
          <a:p>
            <a:r>
              <a:rPr lang="en-US" b="1" dirty="0">
                <a:latin typeface="Arial" charset="0"/>
                <a:ea typeface="ヒラギノ角ゴ Pro W3" charset="0"/>
                <a:cs typeface="ヒラギノ角ゴ Pro W3" charset="0"/>
              </a:rPr>
              <a:t>13. ORGANIZATION OF EDUCATIONAL SERVICES BY GRADE </a:t>
            </a:r>
            <a:r>
              <a:rPr lang="en-US" dirty="0">
                <a:latin typeface="Arial" charset="0"/>
                <a:ea typeface="ヒラギノ角ゴ Pro W3" charset="0"/>
                <a:cs typeface="ヒラギノ角ゴ Pro W3" charset="0"/>
              </a:rPr>
              <a:t/>
            </a:r>
            <a:br>
              <a:rPr lang="en-US" dirty="0">
                <a:latin typeface="Arial" charset="0"/>
                <a:ea typeface="ヒラギノ角ゴ Pro W3" charset="0"/>
                <a:cs typeface="ヒラギノ角ゴ Pro W3" charset="0"/>
              </a:rPr>
            </a:br>
            <a:r>
              <a:rPr lang="en-US" dirty="0">
                <a:latin typeface="Arial" charset="0"/>
                <a:ea typeface="ヒラギノ角ゴ Pro W3" charset="0"/>
                <a:cs typeface="ヒラギノ角ゴ Pro W3" charset="0"/>
              </a:rPr>
              <a:t>Education over the next ten years will become more individualized, leaving the bulk of grade-based learning in the past. Students will form peer groups by interest and these interest groups will petition for specialized learning. The structure of K-12 will be fundamentally altered.</a:t>
            </a:r>
          </a:p>
          <a:p>
            <a:r>
              <a:rPr lang="en-US" b="1" dirty="0">
                <a:latin typeface="Arial" charset="0"/>
                <a:ea typeface="ヒラギノ角ゴ Pro W3" charset="0"/>
                <a:cs typeface="ヒラギノ角ゴ Pro W3" charset="0"/>
              </a:rPr>
              <a:t>14. EDUCATION SCHOOLS THAT FAIL TO INTEGRATE TECHNOLOGY</a:t>
            </a:r>
            <a:r>
              <a:rPr lang="en-US" dirty="0">
                <a:latin typeface="Arial" charset="0"/>
                <a:ea typeface="ヒラギノ角ゴ Pro W3" charset="0"/>
                <a:cs typeface="ヒラギノ角ゴ Pro W3" charset="0"/>
              </a:rPr>
              <a:t/>
            </a:r>
            <a:br>
              <a:rPr lang="en-US" dirty="0">
                <a:latin typeface="Arial" charset="0"/>
                <a:ea typeface="ヒラギノ角ゴ Pro W3" charset="0"/>
                <a:cs typeface="ヒラギノ角ゴ Pro W3" charset="0"/>
              </a:rPr>
            </a:br>
            <a:r>
              <a:rPr lang="en-US" dirty="0">
                <a:latin typeface="Arial" charset="0"/>
                <a:ea typeface="ヒラギノ角ゴ Pro W3" charset="0"/>
                <a:cs typeface="ヒラギノ角ゴ Pro W3" charset="0"/>
              </a:rPr>
              <a:t>This is actually one that could occur over the next five years. Education Schools have to realize that if they are to remain relevant, they are going to have to demand that 21st century tech integration be modeled by the very professors who are supposed to be preparing our teachers.</a:t>
            </a:r>
          </a:p>
          <a:p>
            <a:r>
              <a:rPr lang="en-US" b="1" dirty="0">
                <a:latin typeface="Arial" charset="0"/>
                <a:ea typeface="ヒラギノ角ゴ Pro W3" charset="0"/>
                <a:cs typeface="ヒラギノ角ゴ Pro W3" charset="0"/>
              </a:rPr>
              <a:t>15. PAID/OUTSOURCED PROFESSIONAL DEVELOPMENT</a:t>
            </a:r>
            <a:r>
              <a:rPr lang="en-US" dirty="0">
                <a:latin typeface="Arial" charset="0"/>
                <a:ea typeface="ヒラギノ角ゴ Pro W3" charset="0"/>
                <a:cs typeface="ヒラギノ角ゴ Pro W3" charset="0"/>
              </a:rPr>
              <a:t/>
            </a:r>
            <a:br>
              <a:rPr lang="en-US" dirty="0">
                <a:latin typeface="Arial" charset="0"/>
                <a:ea typeface="ヒラギノ角ゴ Pro W3" charset="0"/>
                <a:cs typeface="ヒラギノ角ゴ Pro W3" charset="0"/>
              </a:rPr>
            </a:br>
            <a:r>
              <a:rPr lang="en-US" dirty="0">
                <a:latin typeface="Arial" charset="0"/>
                <a:ea typeface="ヒラギノ角ゴ Pro W3" charset="0"/>
                <a:cs typeface="ヒラギノ角ゴ Pro W3" charset="0"/>
              </a:rPr>
              <a:t>No one knows your school as well as you. With the power of a PLN (professional </a:t>
            </a:r>
            <a:r>
              <a:rPr lang="en-US" dirty="0" err="1">
                <a:latin typeface="Arial" charset="0"/>
                <a:ea typeface="ヒラギノ角ゴ Pro W3" charset="0"/>
                <a:cs typeface="ヒラギノ角ゴ Pro W3" charset="0"/>
              </a:rPr>
              <a:t>learing</a:t>
            </a:r>
            <a:r>
              <a:rPr lang="en-US" dirty="0">
                <a:latin typeface="Arial" charset="0"/>
                <a:ea typeface="ヒラギノ角ゴ Pro W3" charset="0"/>
                <a:cs typeface="ヒラギノ角ゴ Pro W3" charset="0"/>
              </a:rPr>
              <a:t> networks) in their back pockets, teachers will rise up to replace peripatetic professional development gurus as the source of </a:t>
            </a:r>
            <a:r>
              <a:rPr lang="en-US" dirty="0" err="1">
                <a:latin typeface="Arial" charset="0"/>
                <a:ea typeface="ヒラギノ角ゴ Pro W3" charset="0"/>
                <a:cs typeface="ヒラギノ角ゴ Pro W3" charset="0"/>
              </a:rPr>
              <a:t>schoolwide</a:t>
            </a:r>
            <a:r>
              <a:rPr lang="en-US" dirty="0">
                <a:latin typeface="Arial" charset="0"/>
                <a:ea typeface="ヒラギノ角ゴ Pro W3" charset="0"/>
                <a:cs typeface="ヒラギノ角ゴ Pro W3" charset="0"/>
              </a:rPr>
              <a:t> professional development programs. This is already happening.</a:t>
            </a:r>
          </a:p>
          <a:p>
            <a:r>
              <a:rPr lang="en-US" b="1" dirty="0">
                <a:latin typeface="Arial" charset="0"/>
                <a:ea typeface="ヒラギノ角ゴ Pro W3" charset="0"/>
                <a:cs typeface="ヒラギノ角ゴ Pro W3" charset="0"/>
              </a:rPr>
              <a:t>16. CURRENT CURRICULAR NORMS</a:t>
            </a:r>
            <a:r>
              <a:rPr lang="en-US" dirty="0">
                <a:latin typeface="Arial" charset="0"/>
                <a:ea typeface="ヒラギノ角ゴ Pro W3" charset="0"/>
                <a:cs typeface="ヒラギノ角ゴ Pro W3" charset="0"/>
              </a:rPr>
              <a:t/>
            </a:r>
            <a:br>
              <a:rPr lang="en-US" dirty="0">
                <a:latin typeface="Arial" charset="0"/>
                <a:ea typeface="ヒラギノ角ゴ Pro W3" charset="0"/>
                <a:cs typeface="ヒラギノ角ゴ Pro W3" charset="0"/>
              </a:rPr>
            </a:br>
            <a:r>
              <a:rPr lang="en-US" dirty="0">
                <a:latin typeface="Arial" charset="0"/>
                <a:ea typeface="ヒラギノ角ゴ Pro W3" charset="0"/>
                <a:cs typeface="ヒラギノ角ゴ Pro W3" charset="0"/>
              </a:rPr>
              <a:t>There is no reason why every student needs to take however many credits in the same course of study as every other student. The root of curricular change will be the shift in middle schools to a role as foundational content providers and high schools as places for specialized learning.</a:t>
            </a:r>
          </a:p>
          <a:p>
            <a:r>
              <a:rPr lang="en-US" b="1" dirty="0">
                <a:latin typeface="Arial" charset="0"/>
                <a:ea typeface="ヒラギノ角ゴ Pro W3" charset="0"/>
                <a:cs typeface="ヒラギノ角ゴ Pro W3" charset="0"/>
              </a:rPr>
              <a:t>17. PARENT-TEACHER CONFERENCE NIGHT</a:t>
            </a:r>
            <a:r>
              <a:rPr lang="en-US" dirty="0">
                <a:latin typeface="Arial" charset="0"/>
                <a:ea typeface="ヒラギノ角ゴ Pro W3" charset="0"/>
                <a:cs typeface="ヒラギノ角ゴ Pro W3" charset="0"/>
              </a:rPr>
              <a:t/>
            </a:r>
            <a:br>
              <a:rPr lang="en-US" dirty="0">
                <a:latin typeface="Arial" charset="0"/>
                <a:ea typeface="ヒラギノ角ゴ Pro W3" charset="0"/>
                <a:cs typeface="ヒラギノ角ゴ Pro W3" charset="0"/>
              </a:rPr>
            </a:br>
            <a:r>
              <a:rPr lang="en-US" dirty="0">
                <a:latin typeface="Arial" charset="0"/>
                <a:ea typeface="ヒラギノ角ゴ Pro W3" charset="0"/>
                <a:cs typeface="ヒラギノ角ゴ Pro W3" charset="0"/>
              </a:rPr>
              <a:t>Ongoing parent-teacher relations in virtual reality will make parent-teacher conference nights seem quaint. Over the next ten years, parents and teachers will become closer than ever as a result of virtual communication opportunities. And parents will drive schools to become ever more tech integrated.</a:t>
            </a:r>
          </a:p>
          <a:p>
            <a:r>
              <a:rPr lang="en-US" b="1" dirty="0">
                <a:latin typeface="Arial" charset="0"/>
                <a:ea typeface="ヒラギノ角ゴ Pro W3" charset="0"/>
                <a:cs typeface="ヒラギノ角ゴ Pro W3" charset="0"/>
              </a:rPr>
              <a:t>18. TYPICAL CAFETERIA FOOD</a:t>
            </a:r>
            <a:r>
              <a:rPr lang="en-US" dirty="0">
                <a:latin typeface="Arial" charset="0"/>
                <a:ea typeface="ヒラギノ角ゴ Pro W3" charset="0"/>
                <a:cs typeface="ヒラギノ角ゴ Pro W3" charset="0"/>
              </a:rPr>
              <a:t/>
            </a:r>
            <a:br>
              <a:rPr lang="en-US" dirty="0">
                <a:latin typeface="Arial" charset="0"/>
                <a:ea typeface="ヒラギノ角ゴ Pro W3" charset="0"/>
                <a:cs typeface="ヒラギノ角ゴ Pro W3" charset="0"/>
              </a:rPr>
            </a:br>
            <a:r>
              <a:rPr lang="en-US" dirty="0">
                <a:latin typeface="Arial" charset="0"/>
                <a:ea typeface="ヒラギノ角ゴ Pro W3" charset="0"/>
                <a:cs typeface="ヒラギノ角ゴ Pro W3" charset="0"/>
              </a:rPr>
              <a:t>Nutrition information + handhelds + cost comparison = the end of $3.00 bowls of microwaved mac and cheese. At least, I so hope so.</a:t>
            </a:r>
          </a:p>
          <a:p>
            <a:r>
              <a:rPr lang="en-US" b="1" dirty="0">
                <a:latin typeface="Arial" charset="0"/>
                <a:ea typeface="ヒラギノ角ゴ Pro W3" charset="0"/>
                <a:cs typeface="ヒラギノ角ゴ Pro W3" charset="0"/>
              </a:rPr>
              <a:t>19. OUTSOURCED GRAPHIC DESIGN AND WEB DESIGN</a:t>
            </a:r>
            <a:r>
              <a:rPr lang="en-US" dirty="0">
                <a:latin typeface="Arial" charset="0"/>
                <a:ea typeface="ヒラギノ角ゴ Pro W3" charset="0"/>
                <a:cs typeface="ヒラギノ角ゴ Pro W3" charset="0"/>
              </a:rPr>
              <a:t/>
            </a:r>
            <a:br>
              <a:rPr lang="en-US" dirty="0">
                <a:latin typeface="Arial" charset="0"/>
                <a:ea typeface="ヒラギノ角ゴ Pro W3" charset="0"/>
                <a:cs typeface="ヒラギノ角ゴ Pro W3" charset="0"/>
              </a:rPr>
            </a:br>
            <a:r>
              <a:rPr lang="en-US" dirty="0">
                <a:latin typeface="Arial" charset="0"/>
                <a:ea typeface="ヒラギノ角ゴ Pro W3" charset="0"/>
                <a:cs typeface="ヒラギノ角ゴ Pro W3" charset="0"/>
              </a:rPr>
              <a:t>You need a website/brochure/promo/etc.? Well, for goodness sake just let your kids do it. By the end of the decade — in the best of schools — they will be.</a:t>
            </a:r>
          </a:p>
          <a:p>
            <a:r>
              <a:rPr lang="en-US" b="1" dirty="0">
                <a:latin typeface="Arial" charset="0"/>
                <a:ea typeface="ヒラギノ角ゴ Pro W3" charset="0"/>
                <a:cs typeface="ヒラギノ角ゴ Pro W3" charset="0"/>
              </a:rPr>
              <a:t>20. HIGH SCHOOL ALGEBRA 1</a:t>
            </a:r>
            <a:r>
              <a:rPr lang="en-US" dirty="0">
                <a:latin typeface="Arial" charset="0"/>
                <a:ea typeface="ヒラギノ角ゴ Pro W3" charset="0"/>
                <a:cs typeface="ヒラギノ角ゴ Pro W3" charset="0"/>
              </a:rPr>
              <a:t/>
            </a:r>
            <a:br>
              <a:rPr lang="en-US" dirty="0">
                <a:latin typeface="Arial" charset="0"/>
                <a:ea typeface="ヒラギノ角ゴ Pro W3" charset="0"/>
                <a:cs typeface="ヒラギノ角ゴ Pro W3" charset="0"/>
              </a:rPr>
            </a:br>
            <a:r>
              <a:rPr lang="en-US" dirty="0">
                <a:latin typeface="Arial" charset="0"/>
                <a:ea typeface="ヒラギノ角ゴ Pro W3" charset="0"/>
                <a:cs typeface="ヒラギノ角ゴ Pro W3" charset="0"/>
              </a:rPr>
              <a:t>Within the decade, it will either become the norm to teach this course in middle school or we</a:t>
            </a:r>
            <a:r>
              <a:rPr lang="ja-JP" alt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ll</a:t>
            </a:r>
            <a:r>
              <a:rPr lang="en-US" dirty="0">
                <a:latin typeface="Arial" charset="0"/>
                <a:ea typeface="ヒラギノ角ゴ Pro W3" charset="0"/>
                <a:cs typeface="ヒラギノ角ゴ Pro W3" charset="0"/>
              </a:rPr>
              <a:t> have finally woken up to the fact that there</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 no reason to give algebra weight over statistics and I.T. in high school for non-math majors (and they will have all taken it in middle school anyway).</a:t>
            </a:r>
          </a:p>
          <a:p>
            <a:r>
              <a:rPr lang="en-US" b="1" dirty="0">
                <a:latin typeface="Arial" charset="0"/>
                <a:ea typeface="ヒラギノ角ゴ Pro W3" charset="0"/>
                <a:cs typeface="ヒラギノ角ゴ Pro W3" charset="0"/>
              </a:rPr>
              <a:t>21. PAPER</a:t>
            </a:r>
            <a:r>
              <a:rPr lang="en-US" dirty="0">
                <a:latin typeface="Arial" charset="0"/>
                <a:ea typeface="ヒラギノ角ゴ Pro W3" charset="0"/>
                <a:cs typeface="ヒラギノ角ゴ Pro W3" charset="0"/>
              </a:rPr>
              <a:t/>
            </a:r>
            <a:br>
              <a:rPr lang="en-US" dirty="0">
                <a:latin typeface="Arial" charset="0"/>
                <a:ea typeface="ヒラギノ角ゴ Pro W3" charset="0"/>
                <a:cs typeface="ヒラギノ角ゴ Pro W3" charset="0"/>
              </a:rPr>
            </a:br>
            <a:r>
              <a:rPr lang="en-US" dirty="0">
                <a:latin typeface="Arial" charset="0"/>
                <a:ea typeface="ヒラギノ角ゴ Pro W3" charset="0"/>
                <a:cs typeface="ヒラギノ角ゴ Pro W3" charset="0"/>
              </a:rPr>
              <a:t>In ten years</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 time, schools will decrease their paper consumption by no less than 90%. And the printing industry and the copier industry and the paper industry itself will either adjust or perish.</a:t>
            </a:r>
          </a:p>
          <a:p>
            <a:r>
              <a:rPr lang="en-US" dirty="0">
                <a:latin typeface="Arial" charset="0"/>
                <a:ea typeface="ヒラギノ角ゴ Pro W3" charset="0"/>
                <a:cs typeface="ヒラギノ角ゴ Pro W3" charset="0"/>
              </a:rPr>
              <a:t> </a:t>
            </a:r>
          </a:p>
          <a:p>
            <a:endParaRPr lang="en-US" dirty="0">
              <a:latin typeface="Arial" charset="0"/>
              <a:ea typeface="ヒラギノ角ゴ Pro W3" charset="0"/>
              <a:cs typeface="ヒラギノ角ゴ Pro W3" charset="0"/>
            </a:endParaRPr>
          </a:p>
          <a:p>
            <a:pPr eaLnBrk="1" hangingPunct="1"/>
            <a:endParaRPr lang="en-US" dirty="0">
              <a:latin typeface="Arial" charset="0"/>
              <a:ea typeface="ヒラギノ角ゴ Pro W3" charset="0"/>
              <a:cs typeface="ヒラギノ角ゴ Pro W3"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7478C729-0CF7-D94F-9D3A-110706CEE902}" type="slidenum">
              <a:rPr lang="en-US" sz="1200"/>
              <a:pPr algn="r"/>
              <a:t>151</a:t>
            </a:fld>
            <a:endParaRPr lang="en-US" sz="1200"/>
          </a:p>
        </p:txBody>
      </p:sp>
      <p:sp>
        <p:nvSpPr>
          <p:cNvPr id="314372" name="Rectangle 2"/>
          <p:cNvSpPr>
            <a:spLocks noGrp="1" noRot="1" noChangeAspect="1" noChangeArrowheads="1" noTextEdit="1"/>
          </p:cNvSpPr>
          <p:nvPr>
            <p:ph type="sldImg"/>
          </p:nvPr>
        </p:nvSpPr>
        <p:spPr>
          <a:solidFill>
            <a:srgbClr val="FFFFFF"/>
          </a:solidFill>
          <a:ln/>
        </p:spPr>
      </p:sp>
      <p:sp>
        <p:nvSpPr>
          <p:cNvPr id="314373" name="Rectangle 3"/>
          <p:cNvSpPr>
            <a:spLocks noGrp="1" noChangeArrowheads="1"/>
          </p:cNvSpPr>
          <p:nvPr>
            <p:ph type="body" idx="1"/>
          </p:nvPr>
        </p:nvSpPr>
        <p:spPr>
          <a:xfrm>
            <a:off x="838200" y="4343400"/>
            <a:ext cx="5334000" cy="41148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dirty="0">
                <a:latin typeface="Arial" charset="0"/>
                <a:ea typeface="ヒラギノ角ゴ Pro W3" charset="0"/>
                <a:cs typeface="Arial" charset="0"/>
              </a:rPr>
              <a:t>If you read the front page of the newspaper you might still believe this.</a:t>
            </a:r>
          </a:p>
          <a:p>
            <a:pPr eaLnBrk="1" hangingPunct="1"/>
            <a:endParaRPr lang="en-US" sz="1400" dirty="0">
              <a:latin typeface="Arial" charset="0"/>
              <a:ea typeface="ヒラギノ角ゴ Pro W3" charset="0"/>
              <a:cs typeface="Arial" charset="0"/>
            </a:endParaRPr>
          </a:p>
          <a:p>
            <a:pPr eaLnBrk="1" hangingPunct="1"/>
            <a:r>
              <a:rPr lang="en-US" sz="1400" dirty="0">
                <a:latin typeface="Arial" charset="0"/>
                <a:ea typeface="ヒラギノ角ゴ Pro W3" charset="0"/>
                <a:cs typeface="Arial" charset="0"/>
              </a:rPr>
              <a:t>But if you read the Business section like I do …</a:t>
            </a: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Slide Image Placeholder 1"/>
          <p:cNvSpPr>
            <a:spLocks noGrp="1" noRot="1" noChangeAspect="1" noTextEdit="1"/>
          </p:cNvSpPr>
          <p:nvPr>
            <p:ph type="sldImg"/>
          </p:nvPr>
        </p:nvSpPr>
        <p:spPr>
          <a:ln/>
        </p:spPr>
      </p:sp>
      <p:sp>
        <p:nvSpPr>
          <p:cNvPr id="316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 you will find that times have changed -- and the manufacturing is coming back home.</a:t>
            </a:r>
          </a:p>
          <a:p>
            <a:endParaRPr lang="en-US" sz="1400"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www.forbes.com</a:t>
            </a:r>
            <a:r>
              <a:rPr lang="en-US" dirty="0">
                <a:latin typeface="Arial" charset="0"/>
                <a:ea typeface="ヒラギノ角ゴ Pro W3" charset="0"/>
                <a:cs typeface="ヒラギノ角ゴ Pro W3" charset="0"/>
              </a:rPr>
              <a:t>/sites/singularity/2012/07/23/the-end-of-</a:t>
            </a:r>
            <a:r>
              <a:rPr lang="en-US" dirty="0" err="1">
                <a:latin typeface="Arial" charset="0"/>
                <a:ea typeface="ヒラギノ角ゴ Pro W3" charset="0"/>
                <a:cs typeface="ヒラギノ角ゴ Pro W3" charset="0"/>
              </a:rPr>
              <a:t>chinese</a:t>
            </a:r>
            <a:r>
              <a:rPr lang="en-US" dirty="0">
                <a:latin typeface="Arial" charset="0"/>
                <a:ea typeface="ヒラギノ角ゴ Pro W3" charset="0"/>
                <a:cs typeface="ヒラギノ角ゴ Pro W3" charset="0"/>
              </a:rPr>
              <a:t>-manufacturing-and-rebirth-of-u-s-industry/</a:t>
            </a:r>
          </a:p>
          <a:p>
            <a:r>
              <a:rPr lang="en-US" dirty="0">
                <a:latin typeface="Arial" charset="0"/>
                <a:ea typeface="ヒラギノ角ゴ Pro W3" charset="0"/>
                <a:cs typeface="ヒラギノ角ゴ Pro W3" charset="0"/>
              </a:rPr>
              <a:t>The End of Chinese Manufacturing and Rebirth of U.S. Industry</a:t>
            </a:r>
          </a:p>
        </p:txBody>
      </p:sp>
      <p:sp>
        <p:nvSpPr>
          <p:cNvPr id="316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21686AA3-8A2A-6A43-B9DF-DC604CBE70DE}" type="slidenum">
              <a:rPr lang="en-US" sz="1200"/>
              <a:pPr/>
              <a:t>152</a:t>
            </a:fld>
            <a:endParaRPr lang="en-US" sz="120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Slide Image Placeholder 1"/>
          <p:cNvSpPr>
            <a:spLocks noGrp="1" noRot="1" noChangeAspect="1" noTextEdit="1"/>
          </p:cNvSpPr>
          <p:nvPr>
            <p:ph type="sldImg"/>
          </p:nvPr>
        </p:nvSpPr>
        <p:spPr>
          <a:ln/>
        </p:spPr>
      </p:sp>
      <p:sp>
        <p:nvSpPr>
          <p:cNvPr id="318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People don</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t believe me when I tell them that </a:t>
            </a:r>
            <a:r>
              <a:rPr lang="en-US" sz="1400" u="sng" dirty="0">
                <a:latin typeface="Arial" charset="0"/>
                <a:ea typeface="ヒラギノ角ゴ Pro W3" charset="0"/>
                <a:cs typeface="ヒラギノ角ゴ Pro W3" charset="0"/>
              </a:rPr>
              <a:t>Chinese</a:t>
            </a:r>
            <a:r>
              <a:rPr lang="en-US" sz="1400" dirty="0">
                <a:latin typeface="Arial" charset="0"/>
                <a:ea typeface="ヒラギノ角ゴ Pro W3" charset="0"/>
                <a:cs typeface="ヒラギノ角ゴ Pro W3" charset="0"/>
              </a:rPr>
              <a:t> companies have moved some of their manufacturing to </a:t>
            </a:r>
            <a:r>
              <a:rPr lang="en-US" sz="1400" u="sng" dirty="0">
                <a:latin typeface="Arial" charset="0"/>
                <a:ea typeface="ヒラギノ角ゴ Pro W3" charset="0"/>
                <a:cs typeface="ヒラギノ角ゴ Pro W3" charset="0"/>
              </a:rPr>
              <a:t>North Carolina</a:t>
            </a:r>
            <a:r>
              <a:rPr lang="en-US" sz="1400" dirty="0">
                <a:latin typeface="Arial" charset="0"/>
                <a:ea typeface="ヒラギノ角ゴ Pro W3" charset="0"/>
                <a:cs typeface="ヒラギノ角ゴ Pro W3" charset="0"/>
              </a:rPr>
              <a:t>.</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money.cnn.com</a:t>
            </a:r>
            <a:r>
              <a:rPr lang="en-US" dirty="0">
                <a:latin typeface="Arial" charset="0"/>
                <a:ea typeface="ヒラギノ角ゴ Pro W3" charset="0"/>
                <a:cs typeface="ヒラギノ角ゴ Pro W3" charset="0"/>
              </a:rPr>
              <a:t>/2012/04/24/</a:t>
            </a:r>
            <a:r>
              <a:rPr lang="en-US" dirty="0" err="1">
                <a:latin typeface="Arial" charset="0"/>
                <a:ea typeface="ヒラギノ角ゴ Pro W3" charset="0"/>
                <a:cs typeface="ヒラギノ角ゴ Pro W3" charset="0"/>
              </a:rPr>
              <a:t>smallbusiness</a:t>
            </a:r>
            <a:r>
              <a:rPr lang="en-US" dirty="0">
                <a:latin typeface="Arial" charset="0"/>
                <a:ea typeface="ヒラギノ角ゴ Pro W3" charset="0"/>
                <a:cs typeface="ヒラギノ角ゴ Pro W3" charset="0"/>
              </a:rPr>
              <a:t>/china-us-manufacturing/</a:t>
            </a:r>
            <a:r>
              <a:rPr lang="en-US" dirty="0" err="1">
                <a:latin typeface="Arial" charset="0"/>
                <a:ea typeface="ヒラギノ角ゴ Pro W3" charset="0"/>
                <a:cs typeface="ヒラギノ角ゴ Pro W3" charset="0"/>
              </a:rPr>
              <a:t>index.htm</a:t>
            </a:r>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China offshores manufacturing to the U.S.</a:t>
            </a:r>
          </a:p>
        </p:txBody>
      </p:sp>
      <p:sp>
        <p:nvSpPr>
          <p:cNvPr id="318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C5AC86A-2EE0-BD41-8893-ACB9CE2666FA}" type="slidenum">
              <a:rPr lang="en-US" sz="1200"/>
              <a:pPr/>
              <a:t>153</a:t>
            </a:fld>
            <a:endParaRPr lang="en-US" sz="120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4B96D33-354C-C240-AC98-F6CFF67AFDCB}" type="slidenum">
              <a:rPr lang="en-US" sz="1200"/>
              <a:pPr algn="r"/>
              <a:t>154</a:t>
            </a:fld>
            <a:endParaRPr lang="en-US" sz="1200"/>
          </a:p>
        </p:txBody>
      </p:sp>
      <p:sp>
        <p:nvSpPr>
          <p:cNvPr id="320516" name="Rectangle 2"/>
          <p:cNvSpPr>
            <a:spLocks noGrp="1" noRot="1" noChangeAspect="1" noChangeArrowheads="1" noTextEdit="1"/>
          </p:cNvSpPr>
          <p:nvPr>
            <p:ph type="sldImg"/>
          </p:nvPr>
        </p:nvSpPr>
        <p:spPr>
          <a:solidFill>
            <a:srgbClr val="FFFFFF"/>
          </a:solidFill>
          <a:ln/>
        </p:spPr>
      </p:sp>
      <p:sp>
        <p:nvSpPr>
          <p:cNvPr id="320517" name="Rectangle 3"/>
          <p:cNvSpPr>
            <a:spLocks noGrp="1" noChangeArrowheads="1"/>
          </p:cNvSpPr>
          <p:nvPr>
            <p:ph type="body" idx="1"/>
          </p:nvPr>
        </p:nvSpPr>
        <p:spPr>
          <a:xfrm>
            <a:off x="762000" y="4343400"/>
            <a:ext cx="5334000" cy="41148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dirty="0">
                <a:latin typeface="Arial" charset="0"/>
                <a:ea typeface="ヒラギノ角ゴ Pro W3" charset="0"/>
                <a:cs typeface="Arial" charset="0"/>
              </a:rPr>
              <a:t>Here we have a  Chinese all-terrain vehicle company that is building a manufacturing plant in North Carolina that will hire 600, and maybe 1,000 workers by the time they complete the facility.</a:t>
            </a:r>
          </a:p>
          <a:p>
            <a:pPr eaLnBrk="1" hangingPunct="1"/>
            <a:endParaRPr lang="en-US" dirty="0">
              <a:latin typeface="Arial" charset="0"/>
              <a:ea typeface="ヒラギノ角ゴ Pro W3" charset="0"/>
              <a:cs typeface="Arial" charset="0"/>
            </a:endParaRPr>
          </a:p>
          <a:p>
            <a:pPr eaLnBrk="1" hangingPunct="1"/>
            <a:endParaRPr lang="en-US" dirty="0">
              <a:latin typeface="Arial" charset="0"/>
              <a:ea typeface="ヒラギノ角ゴ Pro W3" charset="0"/>
              <a:cs typeface="Arial" charset="0"/>
            </a:endParaRPr>
          </a:p>
          <a:p>
            <a:pPr eaLnBrk="1" hangingPunct="1"/>
            <a:endParaRPr lang="en-US" dirty="0">
              <a:latin typeface="Arial" charset="0"/>
              <a:ea typeface="ヒラギノ角ゴ Pro W3" charset="0"/>
              <a:cs typeface="Arial" charset="0"/>
            </a:endParaRPr>
          </a:p>
          <a:p>
            <a:pPr eaLnBrk="1" hangingPunct="1"/>
            <a:endParaRPr lang="en-US" dirty="0">
              <a:latin typeface="Arial" charset="0"/>
              <a:ea typeface="ヒラギノ角ゴ Pro W3" charset="0"/>
              <a:cs typeface="Arial" charset="0"/>
            </a:endParaRPr>
          </a:p>
          <a:p>
            <a:pPr eaLnBrk="1" hangingPunct="1"/>
            <a:r>
              <a:rPr lang="en-US" dirty="0">
                <a:solidFill>
                  <a:srgbClr val="FF0000"/>
                </a:solidFill>
                <a:latin typeface="Arial" charset="0"/>
                <a:ea typeface="ヒラギノ角ゴ Pro W3" charset="0"/>
                <a:cs typeface="Arial" charset="0"/>
              </a:rPr>
              <a:t>====</a:t>
            </a:r>
          </a:p>
          <a:p>
            <a:pPr eaLnBrk="1" hangingPunct="1"/>
            <a:r>
              <a:rPr lang="en-US" dirty="0">
                <a:solidFill>
                  <a:srgbClr val="FF0000"/>
                </a:solidFill>
                <a:latin typeface="Arial" charset="0"/>
                <a:ea typeface="ヒラギノ角ゴ Pro W3" charset="0"/>
                <a:cs typeface="Arial" charset="0"/>
              </a:rPr>
              <a:t>China-based RATO to open U.S. HQ in Lincoln County, hire up to 600 (maybe 1000 jobs)</a:t>
            </a:r>
          </a:p>
          <a:p>
            <a:pPr eaLnBrk="1" hangingPunct="1"/>
            <a:r>
              <a:rPr lang="en-US" dirty="0">
                <a:solidFill>
                  <a:srgbClr val="FF0000"/>
                </a:solidFill>
                <a:latin typeface="Arial" charset="0"/>
                <a:ea typeface="ヒラギノ角ゴ Pro W3" charset="0"/>
                <a:cs typeface="Arial" charset="0"/>
              </a:rPr>
              <a:t>Feb 16, 2012</a:t>
            </a:r>
          </a:p>
          <a:p>
            <a:pPr eaLnBrk="1" hangingPunct="1"/>
            <a:endParaRPr lang="en-US" dirty="0">
              <a:solidFill>
                <a:srgbClr val="FF0000"/>
              </a:solidFill>
              <a:latin typeface="Arial" charset="0"/>
              <a:ea typeface="ヒラギノ角ゴ Pro W3" charset="0"/>
              <a:cs typeface="Arial" charset="0"/>
            </a:endParaRPr>
          </a:p>
          <a:p>
            <a:pPr eaLnBrk="1" hangingPunct="1"/>
            <a:endParaRPr lang="en-US" dirty="0">
              <a:solidFill>
                <a:srgbClr val="FF0000"/>
              </a:solidFill>
              <a:latin typeface="Arial" charset="0"/>
              <a:ea typeface="ヒラギノ角ゴ Pro W3" charset="0"/>
              <a:cs typeface="Arial" charset="0"/>
            </a:endParaRPr>
          </a:p>
          <a:p>
            <a:pPr eaLnBrk="1" hangingPunct="1"/>
            <a:r>
              <a:rPr lang="en-US" dirty="0">
                <a:solidFill>
                  <a:srgbClr val="FF0000"/>
                </a:solidFill>
                <a:latin typeface="Arial" charset="0"/>
                <a:ea typeface="ヒラギノ角ゴ Pro W3" charset="0"/>
                <a:cs typeface="Arial" charset="0"/>
              </a:rPr>
              <a:t>http://</a:t>
            </a:r>
            <a:r>
              <a:rPr lang="en-US" dirty="0" err="1">
                <a:solidFill>
                  <a:srgbClr val="FF0000"/>
                </a:solidFill>
                <a:latin typeface="Arial" charset="0"/>
                <a:ea typeface="ヒラギノ角ゴ Pro W3" charset="0"/>
                <a:cs typeface="Arial" charset="0"/>
              </a:rPr>
              <a:t>www.bizjournals.com</a:t>
            </a:r>
            <a:r>
              <a:rPr lang="en-US" dirty="0">
                <a:solidFill>
                  <a:srgbClr val="FF0000"/>
                </a:solidFill>
                <a:latin typeface="Arial" charset="0"/>
                <a:ea typeface="ヒラギノ角ゴ Pro W3" charset="0"/>
                <a:cs typeface="Arial" charset="0"/>
              </a:rPr>
              <a:t>/charlotte/blog/</a:t>
            </a:r>
            <a:r>
              <a:rPr lang="en-US" dirty="0" err="1">
                <a:solidFill>
                  <a:srgbClr val="FF0000"/>
                </a:solidFill>
                <a:latin typeface="Arial" charset="0"/>
                <a:ea typeface="ヒラギノ角ゴ Pro W3" charset="0"/>
                <a:cs typeface="Arial" charset="0"/>
              </a:rPr>
              <a:t>outside_the_loop</a:t>
            </a:r>
            <a:r>
              <a:rPr lang="en-US" dirty="0">
                <a:solidFill>
                  <a:srgbClr val="FF0000"/>
                </a:solidFill>
                <a:latin typeface="Arial" charset="0"/>
                <a:ea typeface="ヒラギノ角ゴ Pro W3" charset="0"/>
                <a:cs typeface="Arial" charset="0"/>
              </a:rPr>
              <a:t>/2012/02/</a:t>
            </a:r>
            <a:r>
              <a:rPr lang="en-US" dirty="0" err="1">
                <a:solidFill>
                  <a:srgbClr val="FF0000"/>
                </a:solidFill>
                <a:latin typeface="Arial" charset="0"/>
                <a:ea typeface="ヒラギノ角ゴ Pro W3" charset="0"/>
                <a:cs typeface="Arial" charset="0"/>
              </a:rPr>
              <a:t>chinese</a:t>
            </a:r>
            <a:r>
              <a:rPr lang="en-US" dirty="0">
                <a:solidFill>
                  <a:srgbClr val="FF0000"/>
                </a:solidFill>
                <a:latin typeface="Arial" charset="0"/>
                <a:ea typeface="ヒラギノ角ゴ Pro W3" charset="0"/>
                <a:cs typeface="Arial" charset="0"/>
              </a:rPr>
              <a:t>-company-to-open-in-</a:t>
            </a:r>
            <a:r>
              <a:rPr lang="en-US" dirty="0" err="1">
                <a:solidFill>
                  <a:srgbClr val="FF0000"/>
                </a:solidFill>
                <a:latin typeface="Arial" charset="0"/>
                <a:ea typeface="ヒラギノ角ゴ Pro W3" charset="0"/>
                <a:cs typeface="Arial" charset="0"/>
              </a:rPr>
              <a:t>lincoln.html</a:t>
            </a:r>
            <a:endParaRPr lang="en-US" dirty="0">
              <a:solidFill>
                <a:srgbClr val="FF0000"/>
              </a:solidFill>
              <a:latin typeface="Arial" charset="0"/>
              <a:ea typeface="ヒラギノ角ゴ Pro W3" charset="0"/>
              <a:cs typeface="Arial"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Rot="1" noChangeAspect="1" noChangeArrowheads="1" noTextEdit="1"/>
          </p:cNvSpPr>
          <p:nvPr>
            <p:ph type="sldImg"/>
          </p:nvPr>
        </p:nvSpPr>
        <p:spPr>
          <a:solidFill>
            <a:srgbClr val="FFFFFF"/>
          </a:solidFill>
          <a:ln/>
        </p:spPr>
      </p:sp>
      <p:sp>
        <p:nvSpPr>
          <p:cNvPr id="322563"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en-US" sz="1400" dirty="0">
                <a:latin typeface="Arial" charset="0"/>
                <a:ea typeface="ヒラギノ角ゴ Pro W3" charset="0"/>
                <a:cs typeface="ヒラギノ角ゴ Pro W3" charset="0"/>
              </a:rPr>
              <a:t>Another Chinese company is bringing their solar panel factory to Charlotte, North Carolina.</a:t>
            </a:r>
          </a:p>
          <a:p>
            <a:endParaRPr lang="en-US" dirty="0">
              <a:latin typeface="Arial" charset="0"/>
              <a:ea typeface="ヒラギノ角ゴ Pro W3" charset="0"/>
              <a:cs typeface="ヒラギノ角ゴ Pro W3" charset="0"/>
            </a:endParaRPr>
          </a:p>
          <a:p>
            <a:r>
              <a:rPr lang="en-US" dirty="0">
                <a:solidFill>
                  <a:srgbClr val="CD0921"/>
                </a:solidFill>
                <a:latin typeface="Arial" charset="0"/>
                <a:ea typeface="ヒラギノ角ゴ Pro W3" charset="0"/>
                <a:cs typeface="ヒラギノ角ゴ Pro W3" charset="0"/>
              </a:rPr>
              <a:t>====</a:t>
            </a:r>
          </a:p>
          <a:p>
            <a:r>
              <a:rPr lang="en-US" dirty="0">
                <a:solidFill>
                  <a:srgbClr val="CD0921"/>
                </a:solidFill>
                <a:latin typeface="Arial" charset="0"/>
                <a:ea typeface="ヒラギノ角ゴ Pro W3" charset="0"/>
                <a:cs typeface="ヒラギノ角ゴ Pro W3" charset="0"/>
              </a:rPr>
              <a:t>International company will bring up to 36 jobs; site will serve as main manufacturing</a:t>
            </a:r>
          </a:p>
          <a:p>
            <a:r>
              <a:rPr lang="en-US" dirty="0">
                <a:solidFill>
                  <a:srgbClr val="CD0921"/>
                </a:solidFill>
                <a:latin typeface="Arial" charset="0"/>
                <a:ea typeface="ヒラギノ角ゴ Pro W3" charset="0"/>
                <a:cs typeface="ヒラギノ角ゴ Pro W3" charset="0"/>
              </a:rPr>
              <a:t>plant.</a:t>
            </a:r>
          </a:p>
          <a:p>
            <a:r>
              <a:rPr lang="en-US" dirty="0">
                <a:solidFill>
                  <a:srgbClr val="CD0921"/>
                </a:solidFill>
                <a:latin typeface="Arial" charset="0"/>
                <a:ea typeface="ヒラギノ角ゴ Pro W3" charset="0"/>
                <a:cs typeface="ヒラギノ角ゴ Pro W3" charset="0"/>
              </a:rPr>
              <a:t>http://</a:t>
            </a:r>
            <a:r>
              <a:rPr lang="en-US" dirty="0" err="1">
                <a:solidFill>
                  <a:srgbClr val="CD0921"/>
                </a:solidFill>
                <a:latin typeface="Arial" charset="0"/>
                <a:ea typeface="ヒラギノ角ゴ Pro W3" charset="0"/>
                <a:cs typeface="ヒラギノ角ゴ Pro W3" charset="0"/>
              </a:rPr>
              <a:t>www.charlotteobserver.com</a:t>
            </a:r>
            <a:r>
              <a:rPr lang="en-US" dirty="0">
                <a:solidFill>
                  <a:srgbClr val="CD0921"/>
                </a:solidFill>
                <a:latin typeface="Arial" charset="0"/>
                <a:ea typeface="ヒラギノ角ゴ Pro W3" charset="0"/>
                <a:cs typeface="ヒラギノ角ゴ Pro W3" charset="0"/>
              </a:rPr>
              <a:t>/2011/06/24/2402136/</a:t>
            </a:r>
            <a:r>
              <a:rPr lang="en-US" dirty="0" err="1">
                <a:solidFill>
                  <a:srgbClr val="CD0921"/>
                </a:solidFill>
                <a:latin typeface="Arial" charset="0"/>
                <a:ea typeface="ヒラギノ角ゴ Pro W3" charset="0"/>
                <a:cs typeface="ヒラギノ角ゴ Pro W3" charset="0"/>
              </a:rPr>
              <a:t>solar-panel-jobs-coming-to-charlotte.html#storylink</a:t>
            </a:r>
            <a:r>
              <a:rPr lang="en-US" dirty="0">
                <a:solidFill>
                  <a:srgbClr val="CD0921"/>
                </a:solidFill>
                <a:latin typeface="Arial" charset="0"/>
                <a:ea typeface="ヒラギノ角ゴ Pro W3" charset="0"/>
                <a:cs typeface="ヒラギノ角ゴ Pro W3" charset="0"/>
              </a:rPr>
              <a:t>=</a:t>
            </a:r>
            <a:r>
              <a:rPr lang="en-US" dirty="0" err="1">
                <a:solidFill>
                  <a:srgbClr val="CD0921"/>
                </a:solidFill>
                <a:latin typeface="Arial" charset="0"/>
                <a:ea typeface="ヒラギノ角ゴ Pro W3" charset="0"/>
                <a:cs typeface="ヒラギノ角ゴ Pro W3" charset="0"/>
              </a:rPr>
              <a:t>misearch</a:t>
            </a:r>
            <a:endParaRPr lang="en-US" dirty="0">
              <a:solidFill>
                <a:srgbClr val="CD0921"/>
              </a:solidFill>
              <a:latin typeface="Arial" charset="0"/>
              <a:ea typeface="ヒラギノ角ゴ Pro W3" charset="0"/>
              <a:cs typeface="ヒラギノ角ゴ Pro W3" charset="0"/>
            </a:endParaRPr>
          </a:p>
        </p:txBody>
      </p:sp>
      <p:sp>
        <p:nvSpPr>
          <p:cNvPr id="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4B96D33-354C-C240-AC98-F6CFF67AFDCB}" type="slidenum">
              <a:rPr lang="en-US" sz="1200"/>
              <a:pPr algn="r"/>
              <a:t>155</a:t>
            </a:fld>
            <a:endParaRPr lang="en-US" sz="120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28D41024-84E7-BC49-A2AD-817F8E721C4C}" type="slidenum">
              <a:rPr lang="en-US" sz="1200"/>
              <a:pPr algn="r"/>
              <a:t>156</a:t>
            </a:fld>
            <a:endParaRPr lang="en-US" sz="1200"/>
          </a:p>
        </p:txBody>
      </p:sp>
      <p:sp>
        <p:nvSpPr>
          <p:cNvPr id="324612" name="Rectangle 2"/>
          <p:cNvSpPr>
            <a:spLocks noGrp="1" noRot="1" noChangeAspect="1" noChangeArrowheads="1" noTextEdit="1"/>
          </p:cNvSpPr>
          <p:nvPr>
            <p:ph type="sldImg"/>
          </p:nvPr>
        </p:nvSpPr>
        <p:spPr>
          <a:solidFill>
            <a:srgbClr val="FFFFFF"/>
          </a:solidFill>
          <a:ln/>
        </p:spPr>
      </p:sp>
      <p:sp>
        <p:nvSpPr>
          <p:cNvPr id="324613" name="Rectangle 3"/>
          <p:cNvSpPr>
            <a:spLocks noGrp="1" noChangeArrowheads="1"/>
          </p:cNvSpPr>
          <p:nvPr>
            <p:ph type="body" idx="1"/>
          </p:nvPr>
        </p:nvSpPr>
        <p:spPr>
          <a:xfrm>
            <a:off x="762000" y="4343400"/>
            <a:ext cx="5105400" cy="41148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dirty="0">
                <a:latin typeface="Arial" charset="0"/>
                <a:ea typeface="ヒラギノ角ゴ Pro W3" charset="0"/>
                <a:cs typeface="Arial" charset="0"/>
              </a:rPr>
              <a:t>And Wind Power technologies coming to Raleigh, North Carolina.</a:t>
            </a:r>
          </a:p>
          <a:p>
            <a:pPr eaLnBrk="1" hangingPunct="1"/>
            <a:endParaRPr lang="en-US" sz="1400" dirty="0">
              <a:latin typeface="Arial" charset="0"/>
              <a:ea typeface="ヒラギノ角ゴ Pro W3" charset="0"/>
              <a:cs typeface="Arial" charset="0"/>
            </a:endParaRPr>
          </a:p>
          <a:p>
            <a:pPr eaLnBrk="1" hangingPunct="1"/>
            <a:r>
              <a:rPr lang="en-US" sz="1400" dirty="0">
                <a:latin typeface="Arial" charset="0"/>
                <a:ea typeface="ヒラギノ角ゴ Pro W3" charset="0"/>
                <a:cs typeface="Arial" charset="0"/>
              </a:rPr>
              <a:t>What should we be doing to prepare our current high school students for these jobs, and the jobs that will follow?</a:t>
            </a:r>
          </a:p>
          <a:p>
            <a:pPr eaLnBrk="1" hangingPunct="1"/>
            <a:endParaRPr lang="en-US" sz="1400" dirty="0">
              <a:latin typeface="Arial" charset="0"/>
              <a:ea typeface="ヒラギノ角ゴ Pro W3" charset="0"/>
              <a:cs typeface="Arial" charset="0"/>
            </a:endParaRPr>
          </a:p>
          <a:p>
            <a:pPr eaLnBrk="1" hangingPunct="1"/>
            <a:r>
              <a:rPr lang="en-US" sz="1400" dirty="0">
                <a:latin typeface="Arial" charset="0"/>
                <a:ea typeface="ヒラギノ角ゴ Pro W3" charset="0"/>
                <a:cs typeface="Arial" charset="0"/>
              </a:rPr>
              <a:t>How are we preparing our kids to work for a company with cultural norms that our different from ours?</a:t>
            </a:r>
          </a:p>
          <a:p>
            <a:pPr eaLnBrk="1" hangingPunct="1"/>
            <a:endParaRPr lang="en-US" dirty="0">
              <a:latin typeface="Arial" charset="0"/>
              <a:ea typeface="ヒラギノ角ゴ Pro W3" charset="0"/>
              <a:cs typeface="Arial" charset="0"/>
            </a:endParaRPr>
          </a:p>
          <a:p>
            <a:pPr eaLnBrk="1" hangingPunct="1"/>
            <a:endParaRPr lang="en-US" dirty="0">
              <a:latin typeface="Arial" charset="0"/>
              <a:ea typeface="ヒラギノ角ゴ Pro W3" charset="0"/>
              <a:cs typeface="Arial" charset="0"/>
            </a:endParaRPr>
          </a:p>
          <a:p>
            <a:pPr eaLnBrk="1" hangingPunct="1"/>
            <a:endParaRPr lang="en-US" dirty="0">
              <a:latin typeface="Arial" charset="0"/>
              <a:ea typeface="ヒラギノ角ゴ Pro W3" charset="0"/>
              <a:cs typeface="Arial" charset="0"/>
            </a:endParaRPr>
          </a:p>
          <a:p>
            <a:pPr eaLnBrk="1" hangingPunct="1"/>
            <a:r>
              <a:rPr lang="en-US" dirty="0">
                <a:solidFill>
                  <a:srgbClr val="FF0000"/>
                </a:solidFill>
                <a:latin typeface="Arial" charset="0"/>
                <a:ea typeface="ヒラギノ角ゴ Pro W3" charset="0"/>
                <a:cs typeface="Arial" charset="0"/>
              </a:rPr>
              <a:t>===</a:t>
            </a:r>
          </a:p>
          <a:p>
            <a:r>
              <a:rPr lang="en-US" dirty="0">
                <a:solidFill>
                  <a:srgbClr val="FF0000"/>
                </a:solidFill>
                <a:latin typeface="Arial" charset="0"/>
                <a:ea typeface="ヒラギノ角ゴ Pro W3" charset="0"/>
                <a:cs typeface="ヒラギノ角ゴ Pro W3" charset="0"/>
              </a:rPr>
              <a:t>China Ming Yang Wind Power Group Limited, a wind turbine manufacturer in China, opened a North American research and development center on </a:t>
            </a:r>
            <a:r>
              <a:rPr lang="en-US" dirty="0">
                <a:solidFill>
                  <a:srgbClr val="FF0000"/>
                </a:solidFill>
                <a:latin typeface="Arial" charset="0"/>
                <a:ea typeface="ヒラギノ角ゴ Pro W3" charset="0"/>
                <a:cs typeface="ヒラギノ角ゴ Pro W3" charset="0"/>
                <a:hlinkClick r:id="rId3"/>
              </a:rPr>
              <a:t>N.C. State</a:t>
            </a:r>
            <a:r>
              <a:rPr lang="ja-JP" altLang="en-US" dirty="0">
                <a:solidFill>
                  <a:srgbClr val="FF0000"/>
                </a:solidFill>
                <a:latin typeface="Arial" charset="0"/>
                <a:ea typeface="ヒラギノ角ゴ Pro W3" charset="0"/>
                <a:cs typeface="ヒラギノ角ゴ Pro W3" charset="0"/>
                <a:hlinkClick r:id="rId3"/>
              </a:rPr>
              <a:t>’</a:t>
            </a:r>
            <a:r>
              <a:rPr lang="en-US" dirty="0">
                <a:solidFill>
                  <a:srgbClr val="FF0000"/>
                </a:solidFill>
                <a:latin typeface="Arial" charset="0"/>
                <a:ea typeface="ヒラギノ角ゴ Pro W3" charset="0"/>
                <a:cs typeface="ヒラギノ角ゴ Pro W3" charset="0"/>
                <a:hlinkClick r:id="rId3"/>
              </a:rPr>
              <a:t>s</a:t>
            </a:r>
            <a:r>
              <a:rPr lang="en-US" dirty="0">
                <a:solidFill>
                  <a:srgbClr val="FF0000"/>
                </a:solidFill>
                <a:latin typeface="Arial" charset="0"/>
                <a:ea typeface="ヒラギノ角ゴ Pro W3" charset="0"/>
                <a:cs typeface="ヒラギノ角ゴ Pro W3" charset="0"/>
              </a:rPr>
              <a:t>    Centennial Campus on Tuesday.</a:t>
            </a:r>
          </a:p>
          <a:p>
            <a:r>
              <a:rPr lang="en-US" dirty="0">
                <a:solidFill>
                  <a:srgbClr val="FF0000"/>
                </a:solidFill>
                <a:latin typeface="Arial" charset="0"/>
                <a:ea typeface="ヒラギノ角ゴ Pro W3" charset="0"/>
                <a:cs typeface="ヒラギノ角ゴ Pro W3" charset="0"/>
              </a:rPr>
              <a:t>The center will focus on offshore wind turbine research and development. </a:t>
            </a:r>
            <a:r>
              <a:rPr lang="en-US" dirty="0">
                <a:solidFill>
                  <a:srgbClr val="FF0000"/>
                </a:solidFill>
                <a:latin typeface="Arial" charset="0"/>
                <a:ea typeface="ヒラギノ角ゴ Pro W3" charset="0"/>
                <a:cs typeface="ヒラギノ角ゴ Pro W3" charset="0"/>
                <a:hlinkClick r:id="rId4"/>
              </a:rPr>
              <a:t>Shu Ching Quek</a:t>
            </a:r>
            <a:r>
              <a:rPr lang="en-US" dirty="0">
                <a:solidFill>
                  <a:srgbClr val="FF0000"/>
                </a:solidFill>
                <a:latin typeface="Arial" charset="0"/>
                <a:ea typeface="ヒラギノ角ゴ Pro W3" charset="0"/>
                <a:cs typeface="ヒラギノ角ゴ Pro W3" charset="0"/>
              </a:rPr>
              <a:t>, president of Ming Yang Wind Power USA Inc. (NYSE: MY), will lead the center.</a:t>
            </a:r>
          </a:p>
          <a:p>
            <a:r>
              <a:rPr lang="en-US" dirty="0">
                <a:solidFill>
                  <a:srgbClr val="FF0000"/>
                </a:solidFill>
                <a:latin typeface="Arial" charset="0"/>
                <a:ea typeface="ヒラギノ角ゴ Pro W3" charset="0"/>
                <a:cs typeface="ヒラギノ角ゴ Pro W3" charset="0"/>
              </a:rPr>
              <a:t>Initially, the company will employ about five people at Centennial Campus, according to </a:t>
            </a:r>
            <a:r>
              <a:rPr lang="en-US" dirty="0">
                <a:solidFill>
                  <a:srgbClr val="FF0000"/>
                </a:solidFill>
                <a:latin typeface="Arial" charset="0"/>
                <a:ea typeface="ヒラギノ角ゴ Pro W3" charset="0"/>
                <a:cs typeface="ヒラギノ角ゴ Pro W3" charset="0"/>
                <a:hlinkClick r:id="rId5"/>
              </a:rPr>
              <a:t>Gene Pinder</a:t>
            </a:r>
            <a:r>
              <a:rPr lang="en-US" dirty="0">
                <a:solidFill>
                  <a:srgbClr val="FF0000"/>
                </a:solidFill>
                <a:latin typeface="Arial" charset="0"/>
                <a:ea typeface="ヒラギノ角ゴ Pro W3" charset="0"/>
                <a:cs typeface="ヒラギノ角ゴ Pro W3" charset="0"/>
              </a:rPr>
              <a:t>, the campus</a:t>
            </a:r>
            <a:r>
              <a:rPr lang="ja-JP" altLang="en-US" dirty="0">
                <a:solidFill>
                  <a:srgbClr val="FF0000"/>
                </a:solidFill>
                <a:latin typeface="Arial" charset="0"/>
                <a:ea typeface="ヒラギノ角ゴ Pro W3" charset="0"/>
                <a:cs typeface="ヒラギノ角ゴ Pro W3" charset="0"/>
              </a:rPr>
              <a:t>’</a:t>
            </a:r>
            <a:r>
              <a:rPr lang="en-US" dirty="0">
                <a:solidFill>
                  <a:srgbClr val="FF0000"/>
                </a:solidFill>
                <a:latin typeface="Arial" charset="0"/>
                <a:ea typeface="ヒラギノ角ゴ Pro W3" charset="0"/>
                <a:cs typeface="ヒラギノ角ゴ Pro W3" charset="0"/>
              </a:rPr>
              <a:t> marketing director. It has leased space formerly occupied by </a:t>
            </a:r>
            <a:r>
              <a:rPr lang="en-US" dirty="0" err="1">
                <a:solidFill>
                  <a:srgbClr val="FF0000"/>
                </a:solidFill>
                <a:latin typeface="Arial" charset="0"/>
                <a:ea typeface="ヒラギノ角ゴ Pro W3" charset="0"/>
                <a:cs typeface="ヒラギノ角ゴ Pro W3" charset="0"/>
              </a:rPr>
              <a:t>WebAssign</a:t>
            </a:r>
            <a:r>
              <a:rPr lang="en-US" dirty="0">
                <a:solidFill>
                  <a:srgbClr val="FF0000"/>
                </a:solidFill>
                <a:latin typeface="Arial" charset="0"/>
                <a:ea typeface="ヒラギノ角ゴ Pro W3" charset="0"/>
                <a:cs typeface="ヒラギノ角ゴ Pro W3" charset="0"/>
              </a:rPr>
              <a:t> in the Venture Center IV building at Centennial Campus.</a:t>
            </a:r>
          </a:p>
          <a:p>
            <a:pPr eaLnBrk="1" hangingPunct="1"/>
            <a:endParaRPr lang="en-US" dirty="0">
              <a:solidFill>
                <a:srgbClr val="FF0000"/>
              </a:solidFill>
              <a:latin typeface="Arial" charset="0"/>
              <a:ea typeface="ヒラギノ角ゴ Pro W3" charset="0"/>
              <a:cs typeface="Arial" charset="0"/>
            </a:endParaRPr>
          </a:p>
          <a:p>
            <a:pPr eaLnBrk="1" hangingPunct="1"/>
            <a:r>
              <a:rPr lang="en-US" dirty="0">
                <a:solidFill>
                  <a:srgbClr val="FF0000"/>
                </a:solidFill>
                <a:latin typeface="Arial" charset="0"/>
                <a:ea typeface="ヒラギノ角ゴ Pro W3" charset="0"/>
                <a:cs typeface="Arial" charset="0"/>
              </a:rPr>
              <a:t>http://</a:t>
            </a:r>
            <a:r>
              <a:rPr lang="en-US" dirty="0" err="1">
                <a:solidFill>
                  <a:srgbClr val="FF0000"/>
                </a:solidFill>
                <a:latin typeface="Arial" charset="0"/>
                <a:ea typeface="ヒラギノ角ゴ Pro W3" charset="0"/>
                <a:cs typeface="Arial" charset="0"/>
              </a:rPr>
              <a:t>www.bizjournals.com</a:t>
            </a:r>
            <a:r>
              <a:rPr lang="en-US" dirty="0">
                <a:solidFill>
                  <a:srgbClr val="FF0000"/>
                </a:solidFill>
                <a:latin typeface="Arial" charset="0"/>
                <a:ea typeface="ヒラギノ角ゴ Pro W3" charset="0"/>
                <a:cs typeface="Arial" charset="0"/>
              </a:rPr>
              <a:t>/triangle/news/2012/03/13/</a:t>
            </a:r>
            <a:r>
              <a:rPr lang="en-US" dirty="0" err="1">
                <a:solidFill>
                  <a:srgbClr val="FF0000"/>
                </a:solidFill>
                <a:latin typeface="Arial" charset="0"/>
                <a:ea typeface="ヒラギノ角ゴ Pro W3" charset="0"/>
                <a:cs typeface="Arial" charset="0"/>
              </a:rPr>
              <a:t>ncsus</a:t>
            </a:r>
            <a:r>
              <a:rPr lang="en-US" dirty="0">
                <a:solidFill>
                  <a:srgbClr val="FF0000"/>
                </a:solidFill>
                <a:latin typeface="Arial" charset="0"/>
                <a:ea typeface="ヒラギノ角ゴ Pro W3" charset="0"/>
                <a:cs typeface="Arial" charset="0"/>
              </a:rPr>
              <a:t>-centennial-campus-lands-</a:t>
            </a:r>
            <a:r>
              <a:rPr lang="en-US" dirty="0" err="1">
                <a:solidFill>
                  <a:srgbClr val="FF0000"/>
                </a:solidFill>
                <a:latin typeface="Arial" charset="0"/>
                <a:ea typeface="ヒラギノ角ゴ Pro W3" charset="0"/>
                <a:cs typeface="Arial" charset="0"/>
              </a:rPr>
              <a:t>new.html</a:t>
            </a:r>
            <a:endParaRPr lang="en-US" dirty="0">
              <a:solidFill>
                <a:srgbClr val="FF0000"/>
              </a:solidFill>
              <a:latin typeface="Arial" charset="0"/>
              <a:ea typeface="ヒラギノ角ゴ Pro W3" charset="0"/>
              <a:cs typeface="Arial"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Slide Image Placeholder 1"/>
          <p:cNvSpPr>
            <a:spLocks noGrp="1" noRot="1" noChangeAspect="1" noTextEdit="1"/>
          </p:cNvSpPr>
          <p:nvPr>
            <p:ph type="sldImg"/>
          </p:nvPr>
        </p:nvSpPr>
        <p:spPr>
          <a:ln/>
        </p:spPr>
      </p:sp>
      <p:sp>
        <p:nvSpPr>
          <p:cNvPr id="603139" name="Notes Placeholder 2"/>
          <p:cNvSpPr>
            <a:spLocks noGrp="1"/>
          </p:cNvSpPr>
          <p:nvPr>
            <p:ph type="body" idx="1"/>
          </p:nvPr>
        </p:nvSpPr>
        <p:spPr>
          <a:xfrm>
            <a:off x="1143000" y="4343400"/>
            <a:ext cx="4648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smtClean="0">
                <a:latin typeface="Arial" charset="0"/>
                <a:ea typeface="ヒラギノ角ゴ Pro W3" charset="0"/>
                <a:cs typeface="ヒラギノ角ゴ Pro W3" charset="0"/>
              </a:rPr>
              <a:t>And Lenovo, who makes the IBM </a:t>
            </a:r>
            <a:r>
              <a:rPr lang="en-US" sz="1400" dirty="0" err="1" smtClean="0">
                <a:latin typeface="Arial" charset="0"/>
                <a:ea typeface="ヒラギノ角ゴ Pro W3" charset="0"/>
                <a:cs typeface="ヒラギノ角ゴ Pro W3" charset="0"/>
              </a:rPr>
              <a:t>ThinkPads</a:t>
            </a:r>
            <a:r>
              <a:rPr lang="en-US" sz="1400" dirty="0" smtClean="0">
                <a:latin typeface="Arial" charset="0"/>
                <a:ea typeface="ヒラギノ角ゴ Pro W3" charset="0"/>
                <a:cs typeface="ヒラギノ角ゴ Pro W3" charset="0"/>
              </a:rPr>
              <a:t>, is setting up manufacturing in the United States.</a:t>
            </a:r>
            <a:endParaRPr lang="en-US" sz="1400"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www.bloomberg.com</a:t>
            </a:r>
            <a:r>
              <a:rPr lang="en-US" dirty="0">
                <a:latin typeface="Arial" charset="0"/>
                <a:ea typeface="ヒラギノ角ゴ Pro W3" charset="0"/>
                <a:cs typeface="ヒラギノ角ゴ Pro W3" charset="0"/>
              </a:rPr>
              <a:t>/news/2013-07-11/</a:t>
            </a:r>
            <a:r>
              <a:rPr lang="en-US" dirty="0" err="1">
                <a:latin typeface="Arial" charset="0"/>
                <a:ea typeface="ヒラギノ角ゴ Pro W3" charset="0"/>
                <a:cs typeface="ヒラギノ角ゴ Pro W3" charset="0"/>
              </a:rPr>
              <a:t>chinese</a:t>
            </a:r>
            <a:r>
              <a:rPr lang="en-US" dirty="0">
                <a:latin typeface="Arial" charset="0"/>
                <a:ea typeface="ヒラギノ角ゴ Pro W3" charset="0"/>
                <a:cs typeface="ヒラギノ角ゴ Pro W3" charset="0"/>
              </a:rPr>
              <a:t>-pc-giant-</a:t>
            </a:r>
            <a:r>
              <a:rPr lang="en-US" dirty="0" err="1">
                <a:latin typeface="Arial" charset="0"/>
                <a:ea typeface="ヒラギノ角ゴ Pro W3" charset="0"/>
                <a:cs typeface="ヒラギノ角ゴ Pro W3" charset="0"/>
              </a:rPr>
              <a:t>lenovo</a:t>
            </a:r>
            <a:r>
              <a:rPr lang="en-US" dirty="0">
                <a:latin typeface="Arial" charset="0"/>
                <a:ea typeface="ヒラギノ角ゴ Pro W3" charset="0"/>
                <a:cs typeface="ヒラギノ角ゴ Pro W3" charset="0"/>
              </a:rPr>
              <a:t>-starts-manufacturing-in-u-s-.html</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Chinese PC Giant Lenovo Starts Manufacturing in U.S.</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The Chinese electronics giant, now the world's largest PC maker, recently opened a manufacturing plant in North Carolina. Bloomberg Television was given a tour of the facility.</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The world's largest electronics companies, including those in the U.S., instinctively use Asian labor for assembly. The operations, led by </a:t>
            </a:r>
            <a:r>
              <a:rPr lang="en-US" dirty="0" err="1">
                <a:latin typeface="Arial" charset="0"/>
                <a:ea typeface="ヒラギノ角ゴ Pro W3" charset="0"/>
                <a:cs typeface="ヒラギノ角ゴ Pro W3" charset="0"/>
              </a:rPr>
              <a:t>Foxconn</a:t>
            </a:r>
            <a:r>
              <a:rPr lang="en-US" dirty="0">
                <a:latin typeface="Arial" charset="0"/>
                <a:ea typeface="ヒラギノ角ゴ Pro W3" charset="0"/>
                <a:cs typeface="ヒラギノ角ゴ Pro W3" charset="0"/>
              </a:rPr>
              <a:t> Technology Group, are typically cheap and highly skilled. But the practice of sending that work overseas has made these companies punching bags for politicians and pundits trying to explain America's long-term unemployment crisis. </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p:txBody>
      </p:sp>
      <p:sp>
        <p:nvSpPr>
          <p:cNvPr id="603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8F1AE5D6-2F2D-7640-AA62-E5FD62F895D8}" type="slidenum">
              <a:rPr lang="en-US" sz="1200"/>
              <a:pPr/>
              <a:t>157</a:t>
            </a:fld>
            <a:endParaRPr lang="en-US" sz="120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a:xfrm>
            <a:off x="914400" y="4343400"/>
            <a:ext cx="49530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Here is an American manufacturing </a:t>
            </a:r>
            <a:r>
              <a:rPr lang="en-US" sz="1400" dirty="0" smtClean="0">
                <a:latin typeface="Arial" charset="0"/>
                <a:ea typeface="ヒラギノ角ゴ Pro W3" charset="0"/>
                <a:cs typeface="ヒラギノ角ゴ Pro W3" charset="0"/>
              </a:rPr>
              <a:t>company in North Carolina  </a:t>
            </a:r>
            <a:r>
              <a:rPr lang="en-US" sz="1400" dirty="0">
                <a:latin typeface="Arial" charset="0"/>
                <a:ea typeface="ヒラギノ角ゴ Pro W3" charset="0"/>
                <a:cs typeface="ヒラギノ角ゴ Pro W3" charset="0"/>
              </a:rPr>
              <a:t>that is shipping it</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mattresses to China.</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Yes, products made in America being sold in China.</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www.bizjournals.com</a:t>
            </a:r>
            <a:r>
              <a:rPr lang="en-US" dirty="0">
                <a:latin typeface="Arial" charset="0"/>
                <a:ea typeface="ヒラギノ角ゴ Pro W3" charset="0"/>
                <a:cs typeface="ヒラギノ角ゴ Pro W3" charset="0"/>
              </a:rPr>
              <a:t>/triangle/</a:t>
            </a:r>
            <a:r>
              <a:rPr lang="en-US" dirty="0" err="1">
                <a:latin typeface="Arial" charset="0"/>
                <a:ea typeface="ヒラギノ角ゴ Pro W3" charset="0"/>
                <a:cs typeface="ヒラギノ角ゴ Pro W3" charset="0"/>
              </a:rPr>
              <a:t>morning_call</a:t>
            </a:r>
            <a:r>
              <a:rPr lang="en-US" dirty="0">
                <a:latin typeface="Arial" charset="0"/>
                <a:ea typeface="ヒラギノ角ゴ Pro W3" charset="0"/>
                <a:cs typeface="ヒラギノ角ゴ Pro W3" charset="0"/>
              </a:rPr>
              <a:t>/2012/10/</a:t>
            </a:r>
            <a:r>
              <a:rPr lang="en-US" dirty="0" err="1">
                <a:latin typeface="Arial" charset="0"/>
                <a:ea typeface="ヒラギノ角ゴ Pro W3" charset="0"/>
                <a:cs typeface="ヒラギノ角ゴ Pro W3" charset="0"/>
              </a:rPr>
              <a:t>mattress-maker-kingsdown-to-sell-in.html?ana</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e_trig_rdup&amp;s</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newsletter&amp;ed</a:t>
            </a:r>
            <a:r>
              <a:rPr lang="en-US" dirty="0">
                <a:latin typeface="Arial" charset="0"/>
                <a:ea typeface="ヒラギノ角ゴ Pro W3" charset="0"/>
                <a:cs typeface="ヒラギノ角ゴ Pro W3" charset="0"/>
              </a:rPr>
              <a:t>=2012-10-12</a:t>
            </a:r>
          </a:p>
          <a:p>
            <a:endParaRPr lang="en-US" dirty="0">
              <a:latin typeface="Arial" charset="0"/>
              <a:ea typeface="ヒラギノ角ゴ Pro W3" charset="0"/>
              <a:cs typeface="ヒラギノ角ゴ Pro W3" charset="0"/>
            </a:endParaRPr>
          </a:p>
        </p:txBody>
      </p:sp>
      <p:sp>
        <p:nvSpPr>
          <p:cNvPr id="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4B96D33-354C-C240-AC98-F6CFF67AFDCB}" type="slidenum">
              <a:rPr lang="en-US" sz="1200"/>
              <a:pPr algn="r"/>
              <a:t>158</a:t>
            </a:fld>
            <a:endParaRPr lang="en-US" sz="1200"/>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Slide Image Placeholder 1"/>
          <p:cNvSpPr>
            <a:spLocks noGrp="1" noRot="1" noChangeAspect="1" noTextEdit="1"/>
          </p:cNvSpPr>
          <p:nvPr>
            <p:ph type="sldImg"/>
          </p:nvPr>
        </p:nvSpPr>
        <p:spPr>
          <a:ln/>
        </p:spPr>
      </p:sp>
      <p:sp>
        <p:nvSpPr>
          <p:cNvPr id="328707" name="Notes Placeholder 2"/>
          <p:cNvSpPr>
            <a:spLocks noGrp="1"/>
          </p:cNvSpPr>
          <p:nvPr>
            <p:ph type="body" idx="1"/>
          </p:nvPr>
        </p:nvSpPr>
        <p:spPr>
          <a:xfrm>
            <a:off x="914400" y="4572000"/>
            <a:ext cx="5181600" cy="426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The number one buyer of goods made in North Carolina is Canada.</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Who</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 Buying North Carolina</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 Goods</a:t>
            </a:r>
          </a:p>
          <a:p>
            <a:r>
              <a:rPr lang="en-US" dirty="0">
                <a:latin typeface="Arial" charset="0"/>
                <a:ea typeface="ヒラギノ角ゴ Pro W3" charset="0"/>
                <a:cs typeface="ヒラギノ角ゴ Pro W3" charset="0"/>
              </a:rPr>
              <a:t>Feb 26, 2013</a:t>
            </a:r>
          </a:p>
          <a:p>
            <a:r>
              <a:rPr lang="en-US" dirty="0">
                <a:latin typeface="Arial" charset="0"/>
                <a:ea typeface="ヒラギノ角ゴ Pro W3" charset="0"/>
                <a:cs typeface="ヒラギノ角ゴ Pro W3" charset="0"/>
              </a:rPr>
              <a:t>Triangle Business Journal</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www.bizjournals.com</a:t>
            </a:r>
            <a:r>
              <a:rPr lang="en-US" dirty="0">
                <a:latin typeface="Arial" charset="0"/>
                <a:ea typeface="ヒラギノ角ゴ Pro W3" charset="0"/>
                <a:cs typeface="ヒラギノ角ゴ Pro W3" charset="0"/>
              </a:rPr>
              <a:t>/triangle/news/2013/02/26/slideshow-</a:t>
            </a:r>
            <a:r>
              <a:rPr lang="en-US" dirty="0" err="1">
                <a:latin typeface="Arial" charset="0"/>
                <a:ea typeface="ヒラギノ角ゴ Pro W3" charset="0"/>
                <a:cs typeface="ヒラギノ角ゴ Pro W3" charset="0"/>
              </a:rPr>
              <a:t>whos</a:t>
            </a:r>
            <a:r>
              <a:rPr lang="en-US" dirty="0">
                <a:latin typeface="Arial" charset="0"/>
                <a:ea typeface="ヒラギノ角ゴ Pro W3" charset="0"/>
                <a:cs typeface="ヒラギノ角ゴ Pro W3" charset="0"/>
              </a:rPr>
              <a:t>-buying-</a:t>
            </a:r>
            <a:r>
              <a:rPr lang="en-US" dirty="0" err="1">
                <a:latin typeface="Arial" charset="0"/>
                <a:ea typeface="ヒラギノ角ゴ Pro W3" charset="0"/>
                <a:cs typeface="ヒラギノ角ゴ Pro W3" charset="0"/>
              </a:rPr>
              <a:t>north.html</a:t>
            </a:r>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p:txBody>
      </p:sp>
      <p:sp>
        <p:nvSpPr>
          <p:cNvPr id="328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7411EA93-D50A-E048-8758-EAE9C33BEAFA}" type="slidenum">
              <a:rPr lang="en-US" sz="1200"/>
              <a:pPr/>
              <a:t>159</a:t>
            </a:fld>
            <a:endParaRPr 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Tennessee Data for Associate</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Degree</a:t>
            </a:r>
          </a:p>
          <a:p>
            <a:endParaRPr lang="en-US" dirty="0">
              <a:latin typeface="Arial" charset="0"/>
              <a:ea typeface="ヒラギノ角ゴ Pro W3" charset="0"/>
              <a:cs typeface="ヒラギノ角ゴ Pro W3" charset="0"/>
            </a:endParaRPr>
          </a:p>
          <a:p>
            <a:endParaRPr lang="en-US" dirty="0" smtClean="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www.air.org</a:t>
            </a:r>
            <a:r>
              <a:rPr lang="en-US" dirty="0">
                <a:latin typeface="Arial" charset="0"/>
                <a:ea typeface="ヒラギノ角ゴ Pro W3" charset="0"/>
                <a:cs typeface="ヒラギノ角ゴ Pro W3" charset="0"/>
              </a:rPr>
              <a:t>/reports-products/</a:t>
            </a:r>
            <a:r>
              <a:rPr lang="en-US" dirty="0" err="1">
                <a:latin typeface="Arial" charset="0"/>
                <a:ea typeface="ヒラギノ角ゴ Pro W3" charset="0"/>
                <a:cs typeface="ヒラギノ角ゴ Pro W3" charset="0"/>
              </a:rPr>
              <a:t>index.cfm?fa</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viewContent&amp;content_id</a:t>
            </a:r>
            <a:r>
              <a:rPr lang="en-US" dirty="0">
                <a:latin typeface="Arial" charset="0"/>
                <a:ea typeface="ヒラギノ角ゴ Pro W3" charset="0"/>
                <a:cs typeface="ヒラギノ角ゴ Pro W3" charset="0"/>
              </a:rPr>
              <a:t>=2061</a:t>
            </a:r>
          </a:p>
          <a:p>
            <a:r>
              <a:rPr lang="en-US" b="1" dirty="0">
                <a:latin typeface="Arial" charset="0"/>
                <a:ea typeface="ヒラギノ角ゴ Pro W3" charset="0"/>
                <a:cs typeface="ヒラギノ角ゴ Pro W3" charset="0"/>
              </a:rPr>
              <a:t>The Earning Power of Graduates from Tennessee's Colleges and Universities</a:t>
            </a:r>
          </a:p>
          <a:p>
            <a:r>
              <a:rPr lang="en-US" b="1" dirty="0">
                <a:latin typeface="Arial" charset="0"/>
                <a:ea typeface="ヒラギノ角ゴ Pro W3" charset="0"/>
                <a:cs typeface="ヒラギノ角ゴ Pro W3" charset="0"/>
              </a:rPr>
              <a:t>How Are Graduates from Different Degree Programs Doing in the Labor Market?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www.air.org</a:t>
            </a:r>
            <a:r>
              <a:rPr lang="en-US" dirty="0">
                <a:latin typeface="Arial" charset="0"/>
                <a:ea typeface="ヒラギノ角ゴ Pro W3" charset="0"/>
                <a:cs typeface="ヒラギノ角ゴ Pro W3" charset="0"/>
              </a:rPr>
              <a:t>/files/Earning_Power_TN_Graduates_Sept12.pdf</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www.collegemeasures.org</a:t>
            </a:r>
            <a:r>
              <a:rPr lang="en-US" dirty="0">
                <a:latin typeface="Arial" charset="0"/>
                <a:ea typeface="ヒラギノ角ゴ Pro W3" charset="0"/>
                <a:cs typeface="ヒラギノ角ゴ Pro W3" charset="0"/>
              </a:rPr>
              <a:t>/</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www.collegemeasures.org</a:t>
            </a:r>
            <a:r>
              <a:rPr lang="en-US" dirty="0">
                <a:latin typeface="Arial" charset="0"/>
                <a:ea typeface="ヒラギノ角ゴ Pro W3" charset="0"/>
                <a:cs typeface="ヒラギノ角ゴ Pro W3" charset="0"/>
              </a:rPr>
              <a:t>/post/2012/09/Big-Gaps-in-Earnings-for-Tennessee-College-Grads--Study-Shows-Wage-Disparities-Between-Degree-Programs-and-Schools.aspx</a:t>
            </a:r>
          </a:p>
          <a:p>
            <a:endParaRPr lang="en-US" dirty="0">
              <a:latin typeface="Arial" charset="0"/>
              <a:ea typeface="ヒラギノ角ゴ Pro W3" charset="0"/>
              <a:cs typeface="ヒラギノ角ゴ Pro W3" charset="0"/>
            </a:endParaRP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1240C71-0EE2-1D4C-BC2C-EE27DA9F3F1B}" type="slidenum">
              <a:rPr lang="en-US" sz="1200"/>
              <a:pPr/>
              <a:t>16</a:t>
            </a:fld>
            <a:endParaRPr lang="en-US" sz="1200"/>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lide Image Placeholder 1"/>
          <p:cNvSpPr>
            <a:spLocks noGrp="1" noRot="1" noChangeAspect="1" noTextEdit="1"/>
          </p:cNvSpPr>
          <p:nvPr>
            <p:ph type="sldImg"/>
          </p:nvPr>
        </p:nvSpPr>
        <p:spPr>
          <a:ln/>
        </p:spPr>
      </p:sp>
      <p:sp>
        <p:nvSpPr>
          <p:cNvPr id="330755" name="Notes Placeholder 2"/>
          <p:cNvSpPr>
            <a:spLocks noGrp="1"/>
          </p:cNvSpPr>
          <p:nvPr>
            <p:ph type="body" idx="1"/>
          </p:nvPr>
        </p:nvSpPr>
        <p:spPr>
          <a:xfrm>
            <a:off x="914400" y="4495800"/>
            <a:ext cx="5181600" cy="4343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And number two is China, buying two and a half billion dollars worth of stuff from us each year.</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And we need skilled people to make that stuff.</a:t>
            </a:r>
          </a:p>
          <a:p>
            <a:endParaRPr lang="en-US" sz="1400" dirty="0">
              <a:latin typeface="Arial" charset="0"/>
              <a:ea typeface="ヒラギノ角ゴ Pro W3" charset="0"/>
              <a:cs typeface="ヒラギノ角ゴ Pro W3" charset="0"/>
            </a:endParaRP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Who</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 Buying North Carolina</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 Goods</a:t>
            </a:r>
          </a:p>
          <a:p>
            <a:r>
              <a:rPr lang="en-US" dirty="0">
                <a:latin typeface="Arial" charset="0"/>
                <a:ea typeface="ヒラギノ角ゴ Pro W3" charset="0"/>
                <a:cs typeface="ヒラギノ角ゴ Pro W3" charset="0"/>
              </a:rPr>
              <a:t>Feb 26, 2013</a:t>
            </a:r>
          </a:p>
          <a:p>
            <a:r>
              <a:rPr lang="en-US" dirty="0">
                <a:latin typeface="Arial" charset="0"/>
                <a:ea typeface="ヒラギノ角ゴ Pro W3" charset="0"/>
                <a:cs typeface="ヒラギノ角ゴ Pro W3" charset="0"/>
              </a:rPr>
              <a:t>Triangle Business Journal</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www.bizjournals.com</a:t>
            </a:r>
            <a:r>
              <a:rPr lang="en-US" dirty="0">
                <a:latin typeface="Arial" charset="0"/>
                <a:ea typeface="ヒラギノ角ゴ Pro W3" charset="0"/>
                <a:cs typeface="ヒラギノ角ゴ Pro W3" charset="0"/>
              </a:rPr>
              <a:t>/triangle/news/2013/02/26/slideshow-</a:t>
            </a:r>
            <a:r>
              <a:rPr lang="en-US" dirty="0" err="1">
                <a:latin typeface="Arial" charset="0"/>
                <a:ea typeface="ヒラギノ角ゴ Pro W3" charset="0"/>
                <a:cs typeface="ヒラギノ角ゴ Pro W3" charset="0"/>
              </a:rPr>
              <a:t>whos</a:t>
            </a:r>
            <a:r>
              <a:rPr lang="en-US" dirty="0">
                <a:latin typeface="Arial" charset="0"/>
                <a:ea typeface="ヒラギノ角ゴ Pro W3" charset="0"/>
                <a:cs typeface="ヒラギノ角ゴ Pro W3" charset="0"/>
              </a:rPr>
              <a:t>-buying-</a:t>
            </a:r>
            <a:r>
              <a:rPr lang="en-US" dirty="0" err="1">
                <a:latin typeface="Arial" charset="0"/>
                <a:ea typeface="ヒラギノ角ゴ Pro W3" charset="0"/>
                <a:cs typeface="ヒラギノ角ゴ Pro W3" charset="0"/>
              </a:rPr>
              <a:t>north.html</a:t>
            </a:r>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p:txBody>
      </p:sp>
      <p:sp>
        <p:nvSpPr>
          <p:cNvPr id="330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8523566B-66EA-304C-BC74-F77FF52209D5}" type="slidenum">
              <a:rPr lang="en-US" sz="1200"/>
              <a:pPr/>
              <a:t>160</a:t>
            </a:fld>
            <a:endParaRPr lang="en-US" sz="1200"/>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Slide Image Placeholder 1"/>
          <p:cNvSpPr>
            <a:spLocks noGrp="1" noRot="1" noChangeAspect="1" noTextEdit="1"/>
          </p:cNvSpPr>
          <p:nvPr>
            <p:ph type="sldImg"/>
          </p:nvPr>
        </p:nvSpPr>
        <p:spPr>
          <a:ln/>
        </p:spPr>
      </p:sp>
      <p:sp>
        <p:nvSpPr>
          <p:cNvPr id="332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Let</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look at the jobs in this country that support our exports.  </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US Department of Commerce</a:t>
            </a:r>
          </a:p>
          <a:p>
            <a:r>
              <a:rPr lang="en-US" dirty="0">
                <a:latin typeface="Arial" charset="0"/>
                <a:ea typeface="ヒラギノ角ゴ Pro W3" charset="0"/>
                <a:cs typeface="ヒラギノ角ゴ Pro W3" charset="0"/>
              </a:rPr>
              <a:t>International Trade Administration</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Manufacturing and Services Economics Briefs:  Jobs Supported by Exports, 1993-2011</a:t>
            </a:r>
          </a:p>
          <a:p>
            <a:r>
              <a:rPr lang="en-US" dirty="0">
                <a:latin typeface="Arial" charset="0"/>
                <a:ea typeface="ヒラギノ角ゴ Pro W3" charset="0"/>
                <a:cs typeface="ヒラギノ角ゴ Pro W3" charset="0"/>
              </a:rPr>
              <a:t>released - October 2012</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www.trade.gov</a:t>
            </a:r>
            <a:r>
              <a:rPr lang="en-US" dirty="0">
                <a:latin typeface="Arial" charset="0"/>
                <a:ea typeface="ヒラギノ角ゴ Pro W3" charset="0"/>
                <a:cs typeface="ヒラギノ角ゴ Pro W3" charset="0"/>
              </a:rPr>
              <a:t>/mas/</a:t>
            </a:r>
            <a:r>
              <a:rPr lang="en-US" dirty="0" err="1">
                <a:latin typeface="Arial" charset="0"/>
                <a:ea typeface="ヒラギノ角ゴ Pro W3" charset="0"/>
                <a:cs typeface="ヒラギノ角ゴ Pro W3" charset="0"/>
              </a:rPr>
              <a:t>ian</a:t>
            </a:r>
            <a:r>
              <a:rPr lang="en-US" dirty="0">
                <a:latin typeface="Arial" charset="0"/>
                <a:ea typeface="ヒラギノ角ゴ Pro W3" charset="0"/>
                <a:cs typeface="ヒラギノ角ゴ Pro W3" charset="0"/>
              </a:rPr>
              <a:t>/build/groups/public/@</a:t>
            </a:r>
            <a:r>
              <a:rPr lang="en-US" dirty="0" err="1">
                <a:latin typeface="Arial" charset="0"/>
                <a:ea typeface="ヒラギノ角ゴ Pro W3" charset="0"/>
                <a:cs typeface="ヒラギノ角ゴ Pro W3" charset="0"/>
              </a:rPr>
              <a:t>tg_ian</a:t>
            </a:r>
            <a:r>
              <a:rPr lang="en-US" dirty="0">
                <a:latin typeface="Arial" charset="0"/>
                <a:ea typeface="ヒラギノ角ゴ Pro W3" charset="0"/>
                <a:cs typeface="ヒラギノ角ゴ Pro W3" charset="0"/>
              </a:rPr>
              <a:t>/documents/</a:t>
            </a:r>
            <a:r>
              <a:rPr lang="en-US" dirty="0" err="1">
                <a:latin typeface="Arial" charset="0"/>
                <a:ea typeface="ヒラギノ角ゴ Pro W3" charset="0"/>
                <a:cs typeface="ヒラギノ角ゴ Pro W3" charset="0"/>
              </a:rPr>
              <a:t>webcontent</a:t>
            </a:r>
            <a:r>
              <a:rPr lang="en-US" dirty="0">
                <a:latin typeface="Arial" charset="0"/>
                <a:ea typeface="ヒラギノ角ゴ Pro W3" charset="0"/>
                <a:cs typeface="ヒラギノ角ゴ Pro W3" charset="0"/>
              </a:rPr>
              <a:t>/tg_ian_003978.pdf</a:t>
            </a:r>
          </a:p>
        </p:txBody>
      </p:sp>
      <p:sp>
        <p:nvSpPr>
          <p:cNvPr id="332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346DED08-836B-FA47-AB8B-CB846691EB22}" type="slidenum">
              <a:rPr lang="en-US" sz="1200"/>
              <a:pPr/>
              <a:t>161</a:t>
            </a:fld>
            <a:endParaRPr lang="en-US" sz="1200"/>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Slide Image Placeholder 1"/>
          <p:cNvSpPr>
            <a:spLocks noGrp="1" noRot="1" noChangeAspect="1" noTextEdit="1"/>
          </p:cNvSpPr>
          <p:nvPr>
            <p:ph type="sldImg"/>
          </p:nvPr>
        </p:nvSpPr>
        <p:spPr>
          <a:ln/>
        </p:spPr>
      </p:sp>
      <p:sp>
        <p:nvSpPr>
          <p:cNvPr id="334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One-fourth of all manufacturing in this country is exported to other countries.</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One-fourth of all agriculture in this country is exported to other countries.</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"Jobs supported by exports increased to 9.7 million in 2011, up 0.6 million from 2010 and</a:t>
            </a:r>
          </a:p>
          <a:p>
            <a:r>
              <a:rPr lang="en-US" dirty="0">
                <a:latin typeface="Arial" charset="0"/>
                <a:ea typeface="ヒラギノ角ゴ Pro W3" charset="0"/>
                <a:cs typeface="ヒラギノ角ゴ Pro W3" charset="0"/>
              </a:rPr>
              <a:t>1.2 million from 2009. Indeed, in the years since 1993, only 2008 saw a larger number: 9.8</a:t>
            </a:r>
          </a:p>
          <a:p>
            <a:r>
              <a:rPr lang="en-US" dirty="0">
                <a:latin typeface="Arial" charset="0"/>
                <a:ea typeface="ヒラギノ角ゴ Pro W3" charset="0"/>
                <a:cs typeface="ヒラギノ角ゴ Pro W3" charset="0"/>
              </a:rPr>
              <a:t>million jobs supported by exports."</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"Moreover, manufacturing jobs supported by exports accounted for 25</a:t>
            </a:r>
          </a:p>
          <a:p>
            <a:r>
              <a:rPr lang="en-US" dirty="0">
                <a:latin typeface="Arial" charset="0"/>
                <a:ea typeface="ヒラギノ角ゴ Pro W3" charset="0"/>
                <a:cs typeface="ヒラギノ角ゴ Pro W3" charset="0"/>
              </a:rPr>
              <a:t>percent of all jobs in the manufacturing sector. Of total manufacturing jobs, the share supported</a:t>
            </a:r>
          </a:p>
          <a:p>
            <a:r>
              <a:rPr lang="en-US" dirty="0">
                <a:latin typeface="Arial" charset="0"/>
                <a:ea typeface="ヒラギノ角ゴ Pro W3" charset="0"/>
                <a:cs typeface="ヒラギノ角ゴ Pro W3" charset="0"/>
              </a:rPr>
              <a:t>by exports has been increasing over the years."</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US Department of Commerce</a:t>
            </a:r>
          </a:p>
          <a:p>
            <a:r>
              <a:rPr lang="en-US" dirty="0">
                <a:latin typeface="Arial" charset="0"/>
                <a:ea typeface="ヒラギノ角ゴ Pro W3" charset="0"/>
                <a:cs typeface="ヒラギノ角ゴ Pro W3" charset="0"/>
              </a:rPr>
              <a:t>International Trade Administration</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Manufacturing and Services Economics Briefs:  Jobs Supported by Exports, 1993-2011</a:t>
            </a:r>
          </a:p>
          <a:p>
            <a:r>
              <a:rPr lang="en-US" dirty="0">
                <a:latin typeface="Arial" charset="0"/>
                <a:ea typeface="ヒラギノ角ゴ Pro W3" charset="0"/>
                <a:cs typeface="ヒラギノ角ゴ Pro W3" charset="0"/>
              </a:rPr>
              <a:t>released - October 2012</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www.trade.gov</a:t>
            </a:r>
            <a:r>
              <a:rPr lang="en-US" dirty="0">
                <a:latin typeface="Arial" charset="0"/>
                <a:ea typeface="ヒラギノ角ゴ Pro W3" charset="0"/>
                <a:cs typeface="ヒラギノ角ゴ Pro W3" charset="0"/>
              </a:rPr>
              <a:t>/mas/</a:t>
            </a:r>
            <a:r>
              <a:rPr lang="en-US" dirty="0" err="1">
                <a:latin typeface="Arial" charset="0"/>
                <a:ea typeface="ヒラギノ角ゴ Pro W3" charset="0"/>
                <a:cs typeface="ヒラギノ角ゴ Pro W3" charset="0"/>
              </a:rPr>
              <a:t>ian</a:t>
            </a:r>
            <a:r>
              <a:rPr lang="en-US" dirty="0">
                <a:latin typeface="Arial" charset="0"/>
                <a:ea typeface="ヒラギノ角ゴ Pro W3" charset="0"/>
                <a:cs typeface="ヒラギノ角ゴ Pro W3" charset="0"/>
              </a:rPr>
              <a:t>/build/groups/public/@</a:t>
            </a:r>
            <a:r>
              <a:rPr lang="en-US" dirty="0" err="1">
                <a:latin typeface="Arial" charset="0"/>
                <a:ea typeface="ヒラギノ角ゴ Pro W3" charset="0"/>
                <a:cs typeface="ヒラギノ角ゴ Pro W3" charset="0"/>
              </a:rPr>
              <a:t>tg_ian</a:t>
            </a:r>
            <a:r>
              <a:rPr lang="en-US" dirty="0">
                <a:latin typeface="Arial" charset="0"/>
                <a:ea typeface="ヒラギノ角ゴ Pro W3" charset="0"/>
                <a:cs typeface="ヒラギノ角ゴ Pro W3" charset="0"/>
              </a:rPr>
              <a:t>/documents/</a:t>
            </a:r>
            <a:r>
              <a:rPr lang="en-US" dirty="0" err="1">
                <a:latin typeface="Arial" charset="0"/>
                <a:ea typeface="ヒラギノ角ゴ Pro W3" charset="0"/>
                <a:cs typeface="ヒラギノ角ゴ Pro W3" charset="0"/>
              </a:rPr>
              <a:t>webcontent</a:t>
            </a:r>
            <a:r>
              <a:rPr lang="en-US" dirty="0">
                <a:latin typeface="Arial" charset="0"/>
                <a:ea typeface="ヒラギノ角ゴ Pro W3" charset="0"/>
                <a:cs typeface="ヒラギノ角ゴ Pro W3" charset="0"/>
              </a:rPr>
              <a:t>/tg_ian_003978.pdf</a:t>
            </a:r>
          </a:p>
        </p:txBody>
      </p:sp>
      <p:sp>
        <p:nvSpPr>
          <p:cNvPr id="334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81C7139B-205D-5545-967A-F9EFA75C91C4}" type="slidenum">
              <a:rPr lang="en-US" sz="1200"/>
              <a:pPr/>
              <a:t>162</a:t>
            </a:fld>
            <a:endParaRPr lang="en-US" sz="1200"/>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Slide Image Placeholder 1"/>
          <p:cNvSpPr>
            <a:spLocks noGrp="1" noRot="1" noChangeAspect="1" noTextEdit="1"/>
          </p:cNvSpPr>
          <p:nvPr>
            <p:ph type="sldImg"/>
          </p:nvPr>
        </p:nvSpPr>
        <p:spPr>
          <a:ln/>
        </p:spPr>
      </p:sp>
      <p:sp>
        <p:nvSpPr>
          <p:cNvPr id="336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Workers in export-intensive </a:t>
            </a:r>
            <a:r>
              <a:rPr lang="en-US" sz="1400" u="sng" dirty="0">
                <a:latin typeface="Arial" charset="0"/>
                <a:ea typeface="ヒラギノ角ゴ Pro W3" charset="0"/>
                <a:cs typeface="ヒラギノ角ゴ Pro W3" charset="0"/>
              </a:rPr>
              <a:t>manufacturing </a:t>
            </a:r>
            <a:r>
              <a:rPr lang="en-US" sz="1400" dirty="0">
                <a:latin typeface="Arial" charset="0"/>
                <a:ea typeface="ヒラギノ角ゴ Pro W3" charset="0"/>
                <a:cs typeface="ヒラギノ角ゴ Pro W3" charset="0"/>
              </a:rPr>
              <a:t>industries earn 18 percent more, on average, than comparable workers in other manufacturing industries. </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Workers in export-intensive </a:t>
            </a:r>
            <a:r>
              <a:rPr lang="en-US" sz="1400" u="sng" dirty="0">
                <a:latin typeface="Arial" charset="0"/>
                <a:ea typeface="ヒラギノ角ゴ Pro W3" charset="0"/>
                <a:cs typeface="ヒラギノ角ゴ Pro W3" charset="0"/>
              </a:rPr>
              <a:t>services </a:t>
            </a:r>
            <a:r>
              <a:rPr lang="en-US" sz="1400" dirty="0">
                <a:latin typeface="Arial" charset="0"/>
                <a:ea typeface="ヒラギノ角ゴ Pro W3" charset="0"/>
                <a:cs typeface="ヒラギノ角ゴ Pro W3" charset="0"/>
              </a:rPr>
              <a:t>industries earn 15 to 20 percent more than comparable workers in other services industries."</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"Riker (2010) estimates that workers in export-intensive manufacturing industries earn 18</a:t>
            </a:r>
          </a:p>
          <a:p>
            <a:r>
              <a:rPr lang="en-US" dirty="0">
                <a:latin typeface="Arial" charset="0"/>
                <a:ea typeface="ヒラギノ角ゴ Pro W3" charset="0"/>
                <a:cs typeface="ヒラギノ角ゴ Pro W3" charset="0"/>
              </a:rPr>
              <a:t>percent more, on average, than comparable workers in other manufacturing industries. Similarly,</a:t>
            </a:r>
          </a:p>
          <a:p>
            <a:r>
              <a:rPr lang="en-US" dirty="0">
                <a:latin typeface="Arial" charset="0"/>
                <a:ea typeface="ヒラギノ角ゴ Pro W3" charset="0"/>
                <a:cs typeface="ヒラギノ角ゴ Pro W3" charset="0"/>
              </a:rPr>
              <a:t>Riker and </a:t>
            </a:r>
            <a:r>
              <a:rPr lang="en-US" dirty="0" err="1">
                <a:latin typeface="Arial" charset="0"/>
                <a:ea typeface="ヒラギノ角ゴ Pro W3" charset="0"/>
                <a:cs typeface="ヒラギノ角ゴ Pro W3" charset="0"/>
              </a:rPr>
              <a:t>Thurner</a:t>
            </a:r>
            <a:r>
              <a:rPr lang="en-US" dirty="0">
                <a:latin typeface="Arial" charset="0"/>
                <a:ea typeface="ヒラギノ角ゴ Pro W3" charset="0"/>
                <a:cs typeface="ヒラギノ角ゴ Pro W3" charset="0"/>
              </a:rPr>
              <a:t> (2011b) estimate that workers in export-intensive services industries earn 15</a:t>
            </a:r>
          </a:p>
          <a:p>
            <a:r>
              <a:rPr lang="en-US" dirty="0">
                <a:latin typeface="Arial" charset="0"/>
                <a:ea typeface="ヒラギノ角ゴ Pro W3" charset="0"/>
                <a:cs typeface="ヒラギノ角ゴ Pro W3" charset="0"/>
              </a:rPr>
              <a:t>to 20 percent more than comparable workers in other services industries."</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US Department of Commerce</a:t>
            </a:r>
          </a:p>
          <a:p>
            <a:r>
              <a:rPr lang="en-US" dirty="0">
                <a:latin typeface="Arial" charset="0"/>
                <a:ea typeface="ヒラギノ角ゴ Pro W3" charset="0"/>
                <a:cs typeface="ヒラギノ角ゴ Pro W3" charset="0"/>
              </a:rPr>
              <a:t>International Trade Administration</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Manufacturing and Services Economics Briefs:  Jobs Supported by Exports, 1993-2011</a:t>
            </a:r>
          </a:p>
          <a:p>
            <a:r>
              <a:rPr lang="en-US" dirty="0">
                <a:latin typeface="Arial" charset="0"/>
                <a:ea typeface="ヒラギノ角ゴ Pro W3" charset="0"/>
                <a:cs typeface="ヒラギノ角ゴ Pro W3" charset="0"/>
              </a:rPr>
              <a:t>released - October 2012</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www.trade.gov</a:t>
            </a:r>
            <a:r>
              <a:rPr lang="en-US" dirty="0">
                <a:latin typeface="Arial" charset="0"/>
                <a:ea typeface="ヒラギノ角ゴ Pro W3" charset="0"/>
                <a:cs typeface="ヒラギノ角ゴ Pro W3" charset="0"/>
              </a:rPr>
              <a:t>/mas/</a:t>
            </a:r>
            <a:r>
              <a:rPr lang="en-US" dirty="0" err="1">
                <a:latin typeface="Arial" charset="0"/>
                <a:ea typeface="ヒラギノ角ゴ Pro W3" charset="0"/>
                <a:cs typeface="ヒラギノ角ゴ Pro W3" charset="0"/>
              </a:rPr>
              <a:t>ian</a:t>
            </a:r>
            <a:r>
              <a:rPr lang="en-US" dirty="0">
                <a:latin typeface="Arial" charset="0"/>
                <a:ea typeface="ヒラギノ角ゴ Pro W3" charset="0"/>
                <a:cs typeface="ヒラギノ角ゴ Pro W3" charset="0"/>
              </a:rPr>
              <a:t>/build/groups/public/@</a:t>
            </a:r>
            <a:r>
              <a:rPr lang="en-US" dirty="0" err="1">
                <a:latin typeface="Arial" charset="0"/>
                <a:ea typeface="ヒラギノ角ゴ Pro W3" charset="0"/>
                <a:cs typeface="ヒラギノ角ゴ Pro W3" charset="0"/>
              </a:rPr>
              <a:t>tg_ian</a:t>
            </a:r>
            <a:r>
              <a:rPr lang="en-US" dirty="0">
                <a:latin typeface="Arial" charset="0"/>
                <a:ea typeface="ヒラギノ角ゴ Pro W3" charset="0"/>
                <a:cs typeface="ヒラギノ角ゴ Pro W3" charset="0"/>
              </a:rPr>
              <a:t>/documents/</a:t>
            </a:r>
            <a:r>
              <a:rPr lang="en-US" dirty="0" err="1">
                <a:latin typeface="Arial" charset="0"/>
                <a:ea typeface="ヒラギノ角ゴ Pro W3" charset="0"/>
                <a:cs typeface="ヒラギノ角ゴ Pro W3" charset="0"/>
              </a:rPr>
              <a:t>webcontent</a:t>
            </a:r>
            <a:r>
              <a:rPr lang="en-US" dirty="0">
                <a:latin typeface="Arial" charset="0"/>
                <a:ea typeface="ヒラギノ角ゴ Pro W3" charset="0"/>
                <a:cs typeface="ヒラギノ角ゴ Pro W3" charset="0"/>
              </a:rPr>
              <a:t>/tg_ian_003978.pdf</a:t>
            </a:r>
          </a:p>
        </p:txBody>
      </p:sp>
      <p:sp>
        <p:nvSpPr>
          <p:cNvPr id="336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38B35D0E-FE0B-EA40-B978-5281E2D1BCA0}" type="slidenum">
              <a:rPr lang="en-US" sz="1200"/>
              <a:pPr/>
              <a:t>163</a:t>
            </a:fld>
            <a:endParaRPr lang="en-US" sz="1200"/>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Image Placeholder 1"/>
          <p:cNvSpPr>
            <a:spLocks noGrp="1" noRot="1" noChangeAspect="1" noTextEdit="1"/>
          </p:cNvSpPr>
          <p:nvPr>
            <p:ph type="sldImg"/>
          </p:nvPr>
        </p:nvSpPr>
        <p:spPr>
          <a:ln/>
        </p:spPr>
      </p:sp>
      <p:sp>
        <p:nvSpPr>
          <p:cNvPr id="338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Here are the industries that are exporting from our country.</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Our exports are going up, which means that there are good jobs to be had in manufacturing in this country.</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In 2011, exports accounted for almost 14 percent of our gross domestic product, compared to almost 10</a:t>
            </a:r>
          </a:p>
          <a:p>
            <a:r>
              <a:rPr lang="en-US" sz="1400" dirty="0">
                <a:latin typeface="Arial" charset="0"/>
                <a:ea typeface="ヒラギノ角ゴ Pro W3" charset="0"/>
                <a:cs typeface="ヒラギノ角ゴ Pro W3" charset="0"/>
              </a:rPr>
              <a:t>percent in 1993.  </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Our manufacturing production is not only increasing, but we are exporting more to other countries. </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Don</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t let the politicians fool you into thinking that the economy is in the toilet.</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"U.S. exports reached all-time highs in 2011, both in dollars ($2.1 trillion) and as a share</a:t>
            </a:r>
          </a:p>
          <a:p>
            <a:r>
              <a:rPr lang="en-US" dirty="0">
                <a:latin typeface="Arial" charset="0"/>
                <a:ea typeface="ヒラギノ角ゴ Pro W3" charset="0"/>
                <a:cs typeface="ヒラギノ角ゴ Pro W3" charset="0"/>
              </a:rPr>
              <a:t>of the U.S. economy (13.9 percent)."</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"In 2011, exports accounted for 13.9 percent of GDP, compared to 9.8</a:t>
            </a:r>
          </a:p>
          <a:p>
            <a:r>
              <a:rPr lang="en-US" dirty="0">
                <a:latin typeface="Arial" charset="0"/>
                <a:ea typeface="ヒラギノ角ゴ Pro W3" charset="0"/>
                <a:cs typeface="ヒラギノ角ゴ Pro W3" charset="0"/>
              </a:rPr>
              <a:t>percent in 1993."</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US Department of Commerce</a:t>
            </a:r>
          </a:p>
          <a:p>
            <a:r>
              <a:rPr lang="en-US" dirty="0">
                <a:latin typeface="Arial" charset="0"/>
                <a:ea typeface="ヒラギノ角ゴ Pro W3" charset="0"/>
                <a:cs typeface="ヒラギノ角ゴ Pro W3" charset="0"/>
              </a:rPr>
              <a:t>International Trade Administration</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Manufacturing and Services Economics Briefs:  Jobs Supported by Exports, 1993-2011</a:t>
            </a:r>
          </a:p>
          <a:p>
            <a:r>
              <a:rPr lang="en-US" dirty="0">
                <a:latin typeface="Arial" charset="0"/>
                <a:ea typeface="ヒラギノ角ゴ Pro W3" charset="0"/>
                <a:cs typeface="ヒラギノ角ゴ Pro W3" charset="0"/>
              </a:rPr>
              <a:t>released - October 2012</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www.trade.gov</a:t>
            </a:r>
            <a:r>
              <a:rPr lang="en-US" dirty="0">
                <a:latin typeface="Arial" charset="0"/>
                <a:ea typeface="ヒラギノ角ゴ Pro W3" charset="0"/>
                <a:cs typeface="ヒラギノ角ゴ Pro W3" charset="0"/>
              </a:rPr>
              <a:t>/mas/</a:t>
            </a:r>
            <a:r>
              <a:rPr lang="en-US" dirty="0" err="1">
                <a:latin typeface="Arial" charset="0"/>
                <a:ea typeface="ヒラギノ角ゴ Pro W3" charset="0"/>
                <a:cs typeface="ヒラギノ角ゴ Pro W3" charset="0"/>
              </a:rPr>
              <a:t>ian</a:t>
            </a:r>
            <a:r>
              <a:rPr lang="en-US" dirty="0">
                <a:latin typeface="Arial" charset="0"/>
                <a:ea typeface="ヒラギノ角ゴ Pro W3" charset="0"/>
                <a:cs typeface="ヒラギノ角ゴ Pro W3" charset="0"/>
              </a:rPr>
              <a:t>/build/groups/public/@</a:t>
            </a:r>
            <a:r>
              <a:rPr lang="en-US" dirty="0" err="1">
                <a:latin typeface="Arial" charset="0"/>
                <a:ea typeface="ヒラギノ角ゴ Pro W3" charset="0"/>
                <a:cs typeface="ヒラギノ角ゴ Pro W3" charset="0"/>
              </a:rPr>
              <a:t>tg_ian</a:t>
            </a:r>
            <a:r>
              <a:rPr lang="en-US" dirty="0">
                <a:latin typeface="Arial" charset="0"/>
                <a:ea typeface="ヒラギノ角ゴ Pro W3" charset="0"/>
                <a:cs typeface="ヒラギノ角ゴ Pro W3" charset="0"/>
              </a:rPr>
              <a:t>/documents/</a:t>
            </a:r>
            <a:r>
              <a:rPr lang="en-US" dirty="0" err="1">
                <a:latin typeface="Arial" charset="0"/>
                <a:ea typeface="ヒラギノ角ゴ Pro W3" charset="0"/>
                <a:cs typeface="ヒラギノ角ゴ Pro W3" charset="0"/>
              </a:rPr>
              <a:t>webcontent</a:t>
            </a:r>
            <a:r>
              <a:rPr lang="en-US" dirty="0">
                <a:latin typeface="Arial" charset="0"/>
                <a:ea typeface="ヒラギノ角ゴ Pro W3" charset="0"/>
                <a:cs typeface="ヒラギノ角ゴ Pro W3" charset="0"/>
              </a:rPr>
              <a:t>/tg_ian_003978.pdf</a:t>
            </a:r>
          </a:p>
        </p:txBody>
      </p:sp>
      <p:sp>
        <p:nvSpPr>
          <p:cNvPr id="338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D6D5057-74FF-384A-A6F8-96DF95D8FC66}" type="slidenum">
              <a:rPr lang="en-US" sz="1200"/>
              <a:pPr/>
              <a:t>164</a:t>
            </a:fld>
            <a:endParaRPr lang="en-US" sz="1200"/>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Rot="1" noChangeAspect="1" noChangeArrowheads="1" noTextEdit="1"/>
          </p:cNvSpPr>
          <p:nvPr>
            <p:ph type="sldImg"/>
          </p:nvPr>
        </p:nvSpPr>
        <p:spPr>
          <a:ln/>
        </p:spPr>
      </p:sp>
      <p:sp>
        <p:nvSpPr>
          <p:cNvPr id="340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As American manufacturing is making its comeback, we find that the old Manufacturing jobs that required a strong back and no education are </a:t>
            </a:r>
            <a:r>
              <a:rPr lang="en-US" sz="1400" u="sng" dirty="0">
                <a:latin typeface="Arial" charset="0"/>
                <a:ea typeface="ヒラギノ角ゴ Pro W3" charset="0"/>
                <a:cs typeface="ヒラギノ角ゴ Pro W3" charset="0"/>
              </a:rPr>
              <a:t>not </a:t>
            </a:r>
            <a:r>
              <a:rPr lang="en-US" sz="1400" dirty="0">
                <a:latin typeface="Arial" charset="0"/>
                <a:ea typeface="ヒラギノ角ゴ Pro W3" charset="0"/>
                <a:cs typeface="ヒラギノ角ゴ Pro W3" charset="0"/>
              </a:rPr>
              <a:t>coming back.</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www.washingtonpost.com</a:t>
            </a:r>
            <a:r>
              <a:rPr lang="en-US" dirty="0">
                <a:latin typeface="Arial" charset="0"/>
                <a:ea typeface="ヒラギノ角ゴ Pro W3" charset="0"/>
                <a:cs typeface="ヒラギノ角ゴ Pro W3" charset="0"/>
              </a:rPr>
              <a:t>/blogs/</a:t>
            </a:r>
            <a:r>
              <a:rPr lang="en-US" dirty="0" err="1">
                <a:latin typeface="Arial" charset="0"/>
                <a:ea typeface="ヒラギノ角ゴ Pro W3" charset="0"/>
                <a:cs typeface="ヒラギノ角ゴ Pro W3" charset="0"/>
              </a:rPr>
              <a:t>wonkblog</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wp</a:t>
            </a:r>
            <a:r>
              <a:rPr lang="en-US" dirty="0">
                <a:latin typeface="Arial" charset="0"/>
                <a:ea typeface="ヒラギノ角ゴ Pro W3" charset="0"/>
                <a:cs typeface="ヒラギノ角ゴ Pro W3" charset="0"/>
              </a:rPr>
              <a:t>/2012/11/19/</a:t>
            </a:r>
            <a:r>
              <a:rPr lang="en-US" dirty="0" err="1">
                <a:latin typeface="Arial" charset="0"/>
                <a:ea typeface="ヒラギノ角ゴ Pro W3" charset="0"/>
                <a:cs typeface="ヒラギノ角ゴ Pro W3" charset="0"/>
              </a:rPr>
              <a:t>american</a:t>
            </a:r>
            <a:r>
              <a:rPr lang="en-US" dirty="0">
                <a:latin typeface="Arial" charset="0"/>
                <a:ea typeface="ヒラギノ角ゴ Pro W3" charset="0"/>
                <a:cs typeface="ヒラギノ角ゴ Pro W3" charset="0"/>
              </a:rPr>
              <a:t>-manufacturing-is-coming-back-manufacturing-jobs-</a:t>
            </a:r>
            <a:r>
              <a:rPr lang="en-US" dirty="0" err="1">
                <a:latin typeface="Arial" charset="0"/>
                <a:ea typeface="ヒラギノ角ゴ Pro W3" charset="0"/>
                <a:cs typeface="ヒラギノ角ゴ Pro W3" charset="0"/>
              </a:rPr>
              <a:t>arent</a:t>
            </a:r>
            <a:r>
              <a:rPr lang="en-US" dirty="0">
                <a:latin typeface="Arial" charset="0"/>
                <a:ea typeface="ヒラギノ角ゴ Pro W3" charset="0"/>
                <a:cs typeface="ヒラギノ角ゴ Pro W3" charset="0"/>
              </a:rPr>
              <a:t>/</a:t>
            </a:r>
          </a:p>
        </p:txBody>
      </p:sp>
      <p:sp>
        <p:nvSpPr>
          <p:cNvPr id="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4B96D33-354C-C240-AC98-F6CFF67AFDCB}" type="slidenum">
              <a:rPr lang="en-US" sz="1200"/>
              <a:pPr algn="r"/>
              <a:t>165</a:t>
            </a:fld>
            <a:endParaRPr lang="en-US" sz="1200"/>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p:cNvSpPr>
            <a:spLocks noGrp="1" noRot="1" noChangeAspect="1" noTextEdit="1"/>
          </p:cNvSpPr>
          <p:nvPr>
            <p:ph type="sldImg"/>
          </p:nvPr>
        </p:nvSpPr>
        <p:spPr>
          <a:ln/>
        </p:spPr>
      </p:sp>
      <p:sp>
        <p:nvSpPr>
          <p:cNvPr id="343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Does it matter?</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Too many parents have bought into the notion that university degrees are the guarantee for their child</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future.</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The blue-collar jobs of tomorrow are </a:t>
            </a:r>
            <a:r>
              <a:rPr lang="en-US" sz="1400" u="sng" dirty="0">
                <a:latin typeface="Arial" charset="0"/>
                <a:ea typeface="ヒラギノ角ゴ Pro W3" charset="0"/>
                <a:cs typeface="ヒラギノ角ゴ Pro W3" charset="0"/>
              </a:rPr>
              <a:t>not </a:t>
            </a:r>
            <a:r>
              <a:rPr lang="en-US" sz="1400" dirty="0">
                <a:latin typeface="Arial" charset="0"/>
                <a:ea typeface="ヒラギノ角ゴ Pro W3" charset="0"/>
                <a:cs typeface="ヒラギノ角ゴ Pro W3" charset="0"/>
              </a:rPr>
              <a:t>like the blue collar jobs of yesterday. </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Enjoying the work you do should be important.</a:t>
            </a:r>
          </a:p>
        </p:txBody>
      </p:sp>
      <p:sp>
        <p:nvSpPr>
          <p:cNvPr id="343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FB44D23-68FE-9F4B-98E3-247D2C314C10}" type="slidenum">
              <a:rPr lang="en-US" sz="1200"/>
              <a:pPr/>
              <a:t>166</a:t>
            </a:fld>
            <a:endParaRPr lang="en-US" sz="1200"/>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lide Image Placeholder 1"/>
          <p:cNvSpPr>
            <a:spLocks noGrp="1" noRot="1" noChangeAspect="1" noTextEdit="1"/>
          </p:cNvSpPr>
          <p:nvPr>
            <p:ph type="sldImg"/>
          </p:nvPr>
        </p:nvSpPr>
        <p:spPr>
          <a:ln/>
        </p:spPr>
      </p:sp>
      <p:sp>
        <p:nvSpPr>
          <p:cNvPr id="345091" name="Notes Placeholder 2"/>
          <p:cNvSpPr>
            <a:spLocks noGrp="1"/>
          </p:cNvSpPr>
          <p:nvPr>
            <p:ph type="body" idx="1"/>
          </p:nvPr>
        </p:nvSpPr>
        <p:spPr>
          <a:xfrm>
            <a:off x="381000" y="4343400"/>
            <a:ext cx="6172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charset="0"/>
                <a:ea typeface="ヒラギノ角ゴ Pro W3" charset="0"/>
                <a:cs typeface="ヒラギノ角ゴ Pro W3" charset="0"/>
              </a:rPr>
              <a:t>,,,</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It</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a different world.</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Many moms want to wave their child</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university sheepskin high in the air at the country club and </a:t>
            </a:r>
          </a:p>
          <a:p>
            <a:r>
              <a:rPr lang="en-US" sz="1400" dirty="0">
                <a:latin typeface="Arial" charset="0"/>
                <a:ea typeface="ヒラギノ角ゴ Pro W3" charset="0"/>
                <a:cs typeface="ヒラギノ角ゴ Pro W3" charset="0"/>
              </a:rPr>
              <a:t>would not see eye to eye with the mom on the right.</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www.kingfeatures.com</a:t>
            </a:r>
            <a:r>
              <a:rPr lang="en-US" dirty="0">
                <a:latin typeface="Arial" charset="0"/>
                <a:ea typeface="ヒラギノ角ゴ Pro W3" charset="0"/>
                <a:cs typeface="ヒラギノ角ゴ Pro W3" charset="0"/>
              </a:rPr>
              <a:t>/features/</a:t>
            </a:r>
            <a:r>
              <a:rPr lang="en-US" dirty="0" err="1">
                <a:latin typeface="Arial" charset="0"/>
                <a:ea typeface="ヒラギノ角ゴ Pro W3" charset="0"/>
                <a:cs typeface="ヒラギノ角ゴ Pro W3" charset="0"/>
              </a:rPr>
              <a:t>edcar</a:t>
            </a:r>
            <a:r>
              <a:rPr lang="en-US" dirty="0">
                <a:latin typeface="Arial" charset="0"/>
                <a:ea typeface="ヒラギノ角ゴ Pro W3" charset="0"/>
                <a:cs typeface="ヒラギノ角ゴ Pro W3" charset="0"/>
              </a:rPr>
              <a:t>/smith/</a:t>
            </a:r>
            <a:r>
              <a:rPr lang="en-US" dirty="0" err="1">
                <a:latin typeface="Arial" charset="0"/>
                <a:ea typeface="ヒラギノ角ゴ Pro W3" charset="0"/>
                <a:cs typeface="ヒラギノ角ゴ Pro W3" charset="0"/>
              </a:rPr>
              <a:t>bio.htm</a:t>
            </a:r>
            <a:endParaRPr lang="en-US" dirty="0">
              <a:latin typeface="Arial" charset="0"/>
              <a:ea typeface="ヒラギノ角ゴ Pro W3" charset="0"/>
              <a:cs typeface="ヒラギノ角ゴ Pro W3" charset="0"/>
            </a:endParaRPr>
          </a:p>
        </p:txBody>
      </p:sp>
      <p:sp>
        <p:nvSpPr>
          <p:cNvPr id="345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24DE5C7B-E00C-8D49-8DB9-3ABEF2B21DCC}" type="slidenum">
              <a:rPr lang="en-US" sz="1200"/>
              <a:pPr/>
              <a:t>167</a:t>
            </a:fld>
            <a:endParaRPr lang="en-US" sz="1200"/>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Slide Image Placeholder 1"/>
          <p:cNvSpPr>
            <a:spLocks noGrp="1" noRot="1" noChangeAspect="1" noTextEdit="1"/>
          </p:cNvSpPr>
          <p:nvPr>
            <p:ph type="sldImg"/>
          </p:nvPr>
        </p:nvSpPr>
        <p:spPr>
          <a:ln/>
        </p:spPr>
      </p:sp>
      <p:sp>
        <p:nvSpPr>
          <p:cNvPr id="347139" name="Notes Placeholder 2"/>
          <p:cNvSpPr>
            <a:spLocks noGrp="1"/>
          </p:cNvSpPr>
          <p:nvPr>
            <p:ph type="body" idx="1"/>
          </p:nvPr>
        </p:nvSpPr>
        <p:spPr>
          <a:xfrm>
            <a:off x="914400" y="4343400"/>
            <a:ext cx="4800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-&gt;</a:t>
            </a:r>
          </a:p>
          <a:p>
            <a:r>
              <a:rPr lang="en-US" sz="1400" dirty="0">
                <a:latin typeface="Arial" charset="0"/>
                <a:ea typeface="ヒラギノ角ゴ Pro W3" charset="0"/>
                <a:cs typeface="ヒラギノ角ゴ Pro W3" charset="0"/>
              </a:rPr>
              <a:t>Let</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look at some new ideas.</a:t>
            </a:r>
          </a:p>
        </p:txBody>
      </p:sp>
      <p:sp>
        <p:nvSpPr>
          <p:cNvPr id="347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82EB4CB-386E-1B40-857F-08C8F83E98F6}" type="slidenum">
              <a:rPr lang="en-US" sz="1200"/>
              <a:pPr/>
              <a:t>168</a:t>
            </a:fld>
            <a:endParaRPr lang="en-US" sz="1200"/>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8B3083D-F0E9-3848-B788-397CB0840C72}" type="slidenum">
              <a:rPr lang="en-US" sz="1200"/>
              <a:pPr/>
              <a:t>169</a:t>
            </a:fld>
            <a:endParaRPr lang="en-US" sz="1200"/>
          </a:p>
        </p:txBody>
      </p:sp>
      <p:sp>
        <p:nvSpPr>
          <p:cNvPr id="349187" name="Rectangle 2"/>
          <p:cNvSpPr>
            <a:spLocks noGrp="1" noRot="1" noChangeAspect="1" noChangeArrowheads="1" noTextEdit="1"/>
          </p:cNvSpPr>
          <p:nvPr>
            <p:ph type="sldImg"/>
          </p:nvPr>
        </p:nvSpPr>
        <p:spPr>
          <a:ln/>
        </p:spPr>
      </p:sp>
      <p:sp>
        <p:nvSpPr>
          <p:cNvPr id="349188" name="Rectangle 3"/>
          <p:cNvSpPr>
            <a:spLocks noGrp="1" noChangeArrowheads="1"/>
          </p:cNvSpPr>
          <p:nvPr>
            <p:ph type="body" idx="1"/>
          </p:nvPr>
        </p:nvSpPr>
        <p:spPr>
          <a:xfrm>
            <a:off x="685800" y="4343400"/>
            <a:ext cx="52578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dirty="0">
                <a:latin typeface="Arial" charset="0"/>
                <a:ea typeface="ヒラギノ角ゴ Pro W3" charset="0"/>
                <a:cs typeface="ヒラギノ角ゴ Pro W3" charset="0"/>
              </a:rPr>
              <a:t>Sometimes we have to think </a:t>
            </a:r>
            <a:r>
              <a:rPr lang="en-US" sz="1400" u="sng" dirty="0">
                <a:latin typeface="Arial" charset="0"/>
                <a:ea typeface="ヒラギノ角ゴ Pro W3" charset="0"/>
                <a:cs typeface="ヒラギノ角ゴ Pro W3" charset="0"/>
              </a:rPr>
              <a:t>outside</a:t>
            </a:r>
            <a:r>
              <a:rPr lang="en-US" sz="1400" dirty="0">
                <a:latin typeface="Arial" charset="0"/>
                <a:ea typeface="ヒラギノ角ゴ Pro W3" charset="0"/>
                <a:cs typeface="ヒラギノ角ゴ Pro W3" charset="0"/>
              </a:rPr>
              <a:t> the box.</a:t>
            </a:r>
          </a:p>
          <a:p>
            <a:pPr eaLnBrk="1" hangingPunct="1"/>
            <a:endParaRPr lang="en-US" sz="1400" dirty="0">
              <a:latin typeface="Arial" charset="0"/>
              <a:ea typeface="ヒラギノ角ゴ Pro W3" charset="0"/>
              <a:cs typeface="ヒラギノ角ゴ Pro W3" charset="0"/>
            </a:endParaRPr>
          </a:p>
          <a:p>
            <a:pPr eaLnBrk="1" hangingPunct="1"/>
            <a:r>
              <a:rPr lang="en-US" sz="1400" dirty="0">
                <a:latin typeface="Arial" charset="0"/>
                <a:ea typeface="ヒラギノ角ゴ Pro W3" charset="0"/>
                <a:cs typeface="ヒラギノ角ゴ Pro W3" charset="0"/>
              </a:rPr>
              <a:t>This is not just for our </a:t>
            </a:r>
            <a:r>
              <a:rPr lang="en-US" sz="1400" u="sng" dirty="0">
                <a:latin typeface="Arial" charset="0"/>
                <a:ea typeface="ヒラギノ角ゴ Pro W3" charset="0"/>
                <a:cs typeface="ヒラギノ角ゴ Pro W3" charset="0"/>
              </a:rPr>
              <a:t>kids</a:t>
            </a:r>
            <a:r>
              <a:rPr lang="en-US" sz="1400" dirty="0">
                <a:latin typeface="Arial" charset="0"/>
                <a:ea typeface="ヒラギノ角ゴ Pro W3" charset="0"/>
                <a:cs typeface="ヒラギノ角ゴ Pro W3" charset="0"/>
              </a:rPr>
              <a:t>, but it</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for </a:t>
            </a:r>
            <a:r>
              <a:rPr lang="en-US" sz="1400" u="sng" dirty="0">
                <a:latin typeface="Arial" charset="0"/>
                <a:ea typeface="ヒラギノ角ゴ Pro W3" charset="0"/>
                <a:cs typeface="ヒラギノ角ゴ Pro W3" charset="0"/>
              </a:rPr>
              <a:t>us</a:t>
            </a:r>
            <a:r>
              <a:rPr lang="en-US" sz="1400" dirty="0">
                <a:latin typeface="Arial" charset="0"/>
                <a:ea typeface="ヒラギノ角ゴ Pro W3" charset="0"/>
                <a:cs typeface="ヒラギノ角ゴ Pro W3" charset="0"/>
              </a:rPr>
              <a:t> as well.</a:t>
            </a:r>
          </a:p>
          <a:p>
            <a:pPr eaLnBrk="1" hangingPunct="1"/>
            <a:endParaRPr lang="en-US" dirty="0">
              <a:latin typeface="Arial" charset="0"/>
              <a:ea typeface="ヒラギノ角ゴ Pro W3" charset="0"/>
              <a:cs typeface="ヒラギノ角ゴ Pro W3" charset="0"/>
            </a:endParaRPr>
          </a:p>
          <a:p>
            <a:pPr eaLnBrk="1" hangingPunct="1"/>
            <a:endParaRPr lang="en-US" dirty="0">
              <a:latin typeface="Arial" charset="0"/>
              <a:ea typeface="ヒラギノ角ゴ Pro W3" charset="0"/>
              <a:cs typeface="ヒラギノ角ゴ Pro W3" charset="0"/>
            </a:endParaRPr>
          </a:p>
          <a:p>
            <a:pPr eaLnBrk="1" hangingPunct="1"/>
            <a:endParaRPr lang="en-US" dirty="0">
              <a:latin typeface="Arial" charset="0"/>
              <a:ea typeface="ヒラギノ角ゴ Pro W3" charset="0"/>
              <a:cs typeface="ヒラギノ角ゴ Pro W3" charset="0"/>
            </a:endParaRPr>
          </a:p>
          <a:p>
            <a:pPr eaLnBrk="1" hangingPunct="1"/>
            <a:endParaRPr lang="en-US" dirty="0">
              <a:latin typeface="Arial" charset="0"/>
              <a:ea typeface="ヒラギノ角ゴ Pro W3" charset="0"/>
              <a:cs typeface="ヒラギノ角ゴ Pro W3" charset="0"/>
            </a:endParaRPr>
          </a:p>
          <a:p>
            <a:pPr eaLnBrk="1" hangingPunct="1"/>
            <a:r>
              <a:rPr lang="en-US" dirty="0">
                <a:latin typeface="Arial" charset="0"/>
                <a:ea typeface="ヒラギノ角ゴ Pro W3" charset="0"/>
                <a:cs typeface="ヒラギノ角ゴ Pro W3" charset="0"/>
              </a:rPr>
              <a:t>====</a:t>
            </a:r>
          </a:p>
          <a:p>
            <a:pPr eaLnBrk="1" hangingPunct="1"/>
            <a:r>
              <a:rPr lang="en-US" dirty="0">
                <a:latin typeface="Arial" charset="0"/>
                <a:ea typeface="ヒラギノ角ゴ Pro W3" charset="0"/>
                <a:cs typeface="ヒラギノ角ゴ Pro W3" charset="0"/>
              </a:rPr>
              <a:t>http://cdn.elev8.com/files/2010/07/think-outside-the-</a:t>
            </a:r>
            <a:r>
              <a:rPr lang="en-US" dirty="0" err="1">
                <a:latin typeface="Arial" charset="0"/>
                <a:ea typeface="ヒラギノ角ゴ Pro W3" charset="0"/>
                <a:cs typeface="ヒラギノ角ゴ Pro W3" charset="0"/>
              </a:rPr>
              <a:t>box.jpg</a:t>
            </a:r>
            <a:endParaRPr lang="en-US" dirty="0">
              <a:latin typeface="Arial" charset="0"/>
              <a:ea typeface="ヒラギノ角ゴ Pro W3" charset="0"/>
              <a:cs typeface="ヒラギノ角ゴ Pro W3" charset="0"/>
            </a:endParaRPr>
          </a:p>
          <a:p>
            <a:pPr eaLnBrk="1" hangingPunct="1"/>
            <a:endParaRPr lang="en-US" dirty="0">
              <a:latin typeface="Arial" charset="0"/>
              <a:ea typeface="ヒラギノ角ゴ Pro W3" charset="0"/>
              <a:cs typeface="ヒラギノ角ゴ Pro W3" charset="0"/>
            </a:endParaRPr>
          </a:p>
          <a:p>
            <a:pPr eaLnBrk="1" hangingPunct="1"/>
            <a:endParaRPr lang="en-US" dirty="0">
              <a:latin typeface="Arial" charset="0"/>
              <a:ea typeface="ヒラギノ角ゴ Pro W3" charset="0"/>
              <a:cs typeface="ヒラギノ角ゴ Pro W3"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In most cases the Associate Degrees earn more then the certificate </a:t>
            </a:r>
            <a:r>
              <a:rPr lang="en-US" sz="1400" dirty="0" smtClean="0">
                <a:latin typeface="Arial" charset="0"/>
                <a:ea typeface="ヒラギノ角ゴ Pro W3" charset="0"/>
                <a:cs typeface="ヒラギノ角ゴ Pro W3" charset="0"/>
              </a:rPr>
              <a:t>programs, but not always.</a:t>
            </a:r>
            <a:endParaRPr lang="en-US" sz="1400" dirty="0">
              <a:latin typeface="Arial" charset="0"/>
              <a:ea typeface="ヒラギノ角ゴ Pro W3" charset="0"/>
              <a:cs typeface="ヒラギノ角ゴ Pro W3" charset="0"/>
            </a:endParaRPr>
          </a:p>
          <a:p>
            <a:endParaRPr lang="en-US" dirty="0" smtClean="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smtClean="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r>
              <a:rPr lang="en-US" dirty="0" smtClean="0">
                <a:latin typeface="Arial" charset="0"/>
                <a:ea typeface="ヒラギノ角ゴ Pro W3" charset="0"/>
                <a:cs typeface="ヒラギノ角ゴ Pro W3" charset="0"/>
              </a:rPr>
              <a:t>=</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www.air.org</a:t>
            </a:r>
            <a:r>
              <a:rPr lang="en-US" dirty="0">
                <a:latin typeface="Arial" charset="0"/>
                <a:ea typeface="ヒラギノ角ゴ Pro W3" charset="0"/>
                <a:cs typeface="ヒラギノ角ゴ Pro W3" charset="0"/>
              </a:rPr>
              <a:t>/reports-products/</a:t>
            </a:r>
            <a:r>
              <a:rPr lang="en-US" dirty="0" err="1">
                <a:latin typeface="Arial" charset="0"/>
                <a:ea typeface="ヒラギノ角ゴ Pro W3" charset="0"/>
                <a:cs typeface="ヒラギノ角ゴ Pro W3" charset="0"/>
              </a:rPr>
              <a:t>index.cfm?fa</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viewContent&amp;content_id</a:t>
            </a:r>
            <a:r>
              <a:rPr lang="en-US" dirty="0">
                <a:latin typeface="Arial" charset="0"/>
                <a:ea typeface="ヒラギノ角ゴ Pro W3" charset="0"/>
                <a:cs typeface="ヒラギノ角ゴ Pro W3" charset="0"/>
              </a:rPr>
              <a:t>=2061</a:t>
            </a:r>
          </a:p>
          <a:p>
            <a:r>
              <a:rPr lang="en-US" b="1" dirty="0">
                <a:latin typeface="Arial" charset="0"/>
                <a:ea typeface="ヒラギノ角ゴ Pro W3" charset="0"/>
                <a:cs typeface="ヒラギノ角ゴ Pro W3" charset="0"/>
              </a:rPr>
              <a:t>The Earning Power of Graduates from Tennessee's Colleges and Universities</a:t>
            </a:r>
          </a:p>
          <a:p>
            <a:r>
              <a:rPr lang="en-US" b="1" dirty="0">
                <a:latin typeface="Arial" charset="0"/>
                <a:ea typeface="ヒラギノ角ゴ Pro W3" charset="0"/>
                <a:cs typeface="ヒラギノ角ゴ Pro W3" charset="0"/>
              </a:rPr>
              <a:t>How Are Graduates from Different Degree Programs Doing in the Labor Market?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www.air.org</a:t>
            </a:r>
            <a:r>
              <a:rPr lang="en-US" dirty="0">
                <a:latin typeface="Arial" charset="0"/>
                <a:ea typeface="ヒラギノ角ゴ Pro W3" charset="0"/>
                <a:cs typeface="ヒラギノ角ゴ Pro W3" charset="0"/>
              </a:rPr>
              <a:t>/files/Earning_Power_TN_Graduates_Sept12.pdf</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www.collegemeasures.org</a:t>
            </a:r>
            <a:r>
              <a:rPr lang="en-US" dirty="0">
                <a:latin typeface="Arial" charset="0"/>
                <a:ea typeface="ヒラギノ角ゴ Pro W3" charset="0"/>
                <a:cs typeface="ヒラギノ角ゴ Pro W3" charset="0"/>
              </a:rPr>
              <a:t>/</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www.collegemeasures.org</a:t>
            </a:r>
            <a:r>
              <a:rPr lang="en-US" dirty="0">
                <a:latin typeface="Arial" charset="0"/>
                <a:ea typeface="ヒラギノ角ゴ Pro W3" charset="0"/>
                <a:cs typeface="ヒラギノ角ゴ Pro W3" charset="0"/>
              </a:rPr>
              <a:t>/post/2012/09/Big-Gaps-in-Earnings-for-Tennessee-College-Grads--Study-Shows-Wage-Disparities-Between-Degree-Programs-and-Schools.aspx</a:t>
            </a:r>
          </a:p>
          <a:p>
            <a:endParaRPr lang="en-US" dirty="0">
              <a:latin typeface="Arial" charset="0"/>
              <a:ea typeface="ヒラギノ角ゴ Pro W3" charset="0"/>
              <a:cs typeface="ヒラギノ角ゴ Pro W3" charset="0"/>
            </a:endParaRPr>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A882E16-57C8-CD43-BC00-3796F7E029D0}" type="slidenum">
              <a:rPr lang="en-US" sz="1200"/>
              <a:pPr/>
              <a:t>17</a:t>
            </a:fld>
            <a:endParaRPr lang="en-US" sz="1200"/>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noRot="1" noChangeAspect="1" noChangeArrowheads="1" noTextEdit="1"/>
          </p:cNvSpPr>
          <p:nvPr>
            <p:ph type="sldImg"/>
          </p:nvPr>
        </p:nvSpPr>
        <p:spPr>
          <a:solidFill>
            <a:srgbClr val="FFFFFF"/>
          </a:solidFill>
          <a:ln/>
        </p:spPr>
      </p:sp>
      <p:sp>
        <p:nvSpPr>
          <p:cNvPr id="351235" name="Rectangle 3"/>
          <p:cNvSpPr>
            <a:spLocks noGrp="1" noChangeArrowheads="1"/>
          </p:cNvSpPr>
          <p:nvPr>
            <p:ph type="body" idx="1"/>
          </p:nvPr>
        </p:nvSpPr>
        <p:spPr>
          <a:solidFill>
            <a:srgbClr val="FFFFFF"/>
          </a:solidFill>
          <a:ln>
            <a:solidFill>
              <a:srgbClr val="000000"/>
            </a:solidFill>
          </a:ln>
        </p:spPr>
        <p:txBody>
          <a:bodyPr/>
          <a:lstStyle/>
          <a:p>
            <a:r>
              <a:rPr lang="en-US" sz="1400" dirty="0">
                <a:latin typeface="Arial" charset="0"/>
                <a:ea typeface="ヒラギノ角ゴ Pro W3" charset="0"/>
                <a:cs typeface="ヒラギノ角ゴ Pro W3" charset="0"/>
              </a:rPr>
              <a:t>We are coming to the end of the era of smart phones.  Yes, you heard that right.</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I</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m guessing that many in this room have not even embraced the concept of smart phones and are now ready to through their hands in the air and accept defeat.</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Technology is changing fast, which is leading to big changes in the job market.</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www.businessinsider.com</a:t>
            </a:r>
            <a:r>
              <a:rPr lang="en-US" dirty="0">
                <a:latin typeface="Arial" charset="0"/>
                <a:ea typeface="ヒラギノ角ゴ Pro W3" charset="0"/>
                <a:cs typeface="ヒラギノ角ゴ Pro W3" charset="0"/>
              </a:rPr>
              <a:t>/the-end-of-the-smartphone-era-is-coming-2012-11</a:t>
            </a:r>
          </a:p>
        </p:txBody>
      </p:sp>
      <p:sp>
        <p:nvSpPr>
          <p:cNvPr id="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4B96D33-354C-C240-AC98-F6CFF67AFDCB}" type="slidenum">
              <a:rPr lang="en-US" sz="1200"/>
              <a:pPr algn="r"/>
              <a:t>170</a:t>
            </a:fld>
            <a:endParaRPr lang="en-US" sz="1200"/>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Rot="1" noChangeAspect="1" noChangeArrowheads="1" noTextEdit="1"/>
          </p:cNvSpPr>
          <p:nvPr>
            <p:ph type="sldImg"/>
          </p:nvPr>
        </p:nvSpPr>
        <p:spPr>
          <a:solidFill>
            <a:srgbClr val="FFFFFF"/>
          </a:solidFill>
          <a:ln/>
        </p:spPr>
      </p:sp>
      <p:sp>
        <p:nvSpPr>
          <p:cNvPr id="353283" name="Rectangle 3"/>
          <p:cNvSpPr>
            <a:spLocks noGrp="1" noChangeArrowheads="1"/>
          </p:cNvSpPr>
          <p:nvPr>
            <p:ph type="body" idx="1"/>
          </p:nvPr>
        </p:nvSpPr>
        <p:spPr>
          <a:solidFill>
            <a:srgbClr val="FFFFFF"/>
          </a:solidFill>
          <a:ln>
            <a:solidFill>
              <a:srgbClr val="000000"/>
            </a:solidFill>
          </a:ln>
        </p:spPr>
        <p:txBody>
          <a:bodyPr/>
          <a:lstStyle/>
          <a:p>
            <a:r>
              <a:rPr lang="en-US" sz="1400" dirty="0">
                <a:latin typeface="Arial" charset="0"/>
                <a:ea typeface="ヒラギノ角ゴ Pro W3" charset="0"/>
                <a:cs typeface="ヒラギノ角ゴ Pro W3" charset="0"/>
              </a:rPr>
              <a:t>HMDs are now in the works to replace the smart phone.</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HMDs are head-mounted displays that will create a truly hands-free connection to the world.</a:t>
            </a:r>
          </a:p>
          <a:p>
            <a:endParaRPr lang="en-US" sz="1400"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Apple</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 patent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www.freepatentsonline.com</a:t>
            </a:r>
            <a:r>
              <a:rPr lang="en-US" dirty="0">
                <a:latin typeface="Arial" charset="0"/>
                <a:ea typeface="ヒラギノ角ゴ Pro W3" charset="0"/>
                <a:cs typeface="ヒラギノ角ゴ Pro W3" charset="0"/>
              </a:rPr>
              <a:t>/8212859.pdf</a:t>
            </a:r>
          </a:p>
        </p:txBody>
      </p:sp>
      <p:sp>
        <p:nvSpPr>
          <p:cNvPr id="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4B96D33-354C-C240-AC98-F6CFF67AFDCB}" type="slidenum">
              <a:rPr lang="en-US" sz="1200"/>
              <a:pPr algn="r"/>
              <a:t>171</a:t>
            </a:fld>
            <a:endParaRPr lang="en-US" sz="1200"/>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p:cNvSpPr>
            <a:spLocks noGrp="1" noRot="1" noChangeAspect="1" noChangeArrowheads="1" noTextEdit="1"/>
          </p:cNvSpPr>
          <p:nvPr>
            <p:ph type="sldImg"/>
          </p:nvPr>
        </p:nvSpPr>
        <p:spPr>
          <a:solidFill>
            <a:srgbClr val="FFFFFF"/>
          </a:solidFill>
          <a:ln/>
        </p:spPr>
      </p:sp>
      <p:sp>
        <p:nvSpPr>
          <p:cNvPr id="355331" name="Rectangle 3"/>
          <p:cNvSpPr>
            <a:spLocks noGrp="1" noChangeArrowheads="1"/>
          </p:cNvSpPr>
          <p:nvPr>
            <p:ph type="body" idx="1"/>
          </p:nvPr>
        </p:nvSpPr>
        <p:spPr>
          <a:solidFill>
            <a:srgbClr val="FFFFFF"/>
          </a:solidFill>
          <a:ln>
            <a:solidFill>
              <a:srgbClr val="000000"/>
            </a:solidFill>
          </a:ln>
        </p:spPr>
        <p:txBody>
          <a:bodyPr/>
          <a:lstStyle/>
          <a:p>
            <a:r>
              <a:rPr lang="en-US" sz="1400" dirty="0">
                <a:latin typeface="Arial" charset="0"/>
                <a:ea typeface="ヒラギノ角ゴ Pro W3" charset="0"/>
                <a:cs typeface="ヒラギノ角ゴ Pro W3" charset="0"/>
              </a:rPr>
              <a:t>Here are the prototypes from the 1980s and 90s.</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Would anyone want to walk around with one of these?</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They certainly don</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t make you look cool, like a smart phone does now.</a:t>
            </a:r>
          </a:p>
          <a:p>
            <a:endParaRPr lang="en-US" sz="1400"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upload.wikimedia.org</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wikipedia</a:t>
            </a:r>
            <a:r>
              <a:rPr lang="en-US" dirty="0">
                <a:latin typeface="Arial" charset="0"/>
                <a:ea typeface="ヒラギノ角ゴ Pro W3" charset="0"/>
                <a:cs typeface="ヒラギノ角ゴ Pro W3" charset="0"/>
              </a:rPr>
              <a:t>/commons/3/3f/</a:t>
            </a:r>
            <a:r>
              <a:rPr lang="en-US" dirty="0" err="1">
                <a:latin typeface="Arial" charset="0"/>
                <a:ea typeface="ヒラギノ角ゴ Pro W3" charset="0"/>
                <a:cs typeface="ヒラギノ角ゴ Pro W3" charset="0"/>
              </a:rPr>
              <a:t>Wearcompevolution.jpg</a:t>
            </a:r>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p:txBody>
      </p:sp>
      <p:sp>
        <p:nvSpPr>
          <p:cNvPr id="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4B96D33-354C-C240-AC98-F6CFF67AFDCB}" type="slidenum">
              <a:rPr lang="en-US" sz="1200"/>
              <a:pPr algn="r"/>
              <a:t>172</a:t>
            </a:fld>
            <a:endParaRPr lang="en-US" sz="1200"/>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p:cNvSpPr>
            <a:spLocks noGrp="1" noRot="1" noChangeAspect="1" noChangeArrowheads="1" noTextEdit="1"/>
          </p:cNvSpPr>
          <p:nvPr>
            <p:ph type="sldImg"/>
          </p:nvPr>
        </p:nvSpPr>
        <p:spPr>
          <a:solidFill>
            <a:srgbClr val="FFFFFF"/>
          </a:solidFill>
          <a:ln/>
        </p:spPr>
      </p:sp>
      <p:sp>
        <p:nvSpPr>
          <p:cNvPr id="357379" name="Rectangle 3"/>
          <p:cNvSpPr>
            <a:spLocks noGrp="1" noChangeArrowheads="1"/>
          </p:cNvSpPr>
          <p:nvPr>
            <p:ph type="body" idx="1"/>
          </p:nvPr>
        </p:nvSpPr>
        <p:spPr>
          <a:solidFill>
            <a:srgbClr val="FFFFFF"/>
          </a:solidFill>
          <a:ln>
            <a:solidFill>
              <a:srgbClr val="000000"/>
            </a:solidFill>
          </a:ln>
        </p:spPr>
        <p:txBody>
          <a:bodyPr/>
          <a:lstStyle/>
          <a:p>
            <a:r>
              <a:rPr lang="en-US" sz="1400" dirty="0">
                <a:latin typeface="Arial" charset="0"/>
                <a:ea typeface="ヒラギノ角ゴ Pro W3" charset="0"/>
                <a:cs typeface="ヒラギノ角ゴ Pro W3" charset="0"/>
              </a:rPr>
              <a:t>But if the smart phone replacement can make me look this good, then sign me up!</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Basically, the glasses can show text that lets you know a phone call is coming through . </a:t>
            </a:r>
          </a:p>
          <a:p>
            <a:r>
              <a:rPr lang="en-US" sz="1400" dirty="0">
                <a:latin typeface="Arial" charset="0"/>
                <a:ea typeface="ヒラギノ角ゴ Pro W3" charset="0"/>
                <a:cs typeface="ヒラギノ角ゴ Pro W3" charset="0"/>
              </a:rPr>
              <a:t>You can also read text on your glasses. </a:t>
            </a:r>
          </a:p>
          <a:p>
            <a:r>
              <a:rPr lang="en-US" sz="1400" dirty="0">
                <a:latin typeface="Arial" charset="0"/>
                <a:ea typeface="ヒラギノ角ゴ Pro W3" charset="0"/>
                <a:cs typeface="ヒラギノ角ゴ Pro W3" charset="0"/>
              </a:rPr>
              <a:t>You then talk to to send text messages. No more fumbling with your thumbs.</a:t>
            </a:r>
          </a:p>
          <a:p>
            <a:endParaRPr lang="en-US" sz="1400" dirty="0">
              <a:latin typeface="Arial" charset="0"/>
              <a:ea typeface="ヒラギノ角ゴ Pro W3" charset="0"/>
              <a:cs typeface="ヒラギノ角ゴ Pro W3" charset="0"/>
            </a:endParaRP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There are three big players in the market right now.</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This is the prototype of Google glasses.  </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www.businessinsider.com</a:t>
            </a:r>
            <a:r>
              <a:rPr lang="en-US" dirty="0">
                <a:latin typeface="Arial" charset="0"/>
                <a:ea typeface="ヒラギノ角ゴ Pro W3" charset="0"/>
                <a:cs typeface="ヒラギノ角ゴ Pro W3" charset="0"/>
              </a:rPr>
              <a:t>/the-end-of-the-smartphone-era-is-coming-2012-11</a:t>
            </a:r>
          </a:p>
          <a:p>
            <a:endParaRPr lang="en-US" dirty="0">
              <a:latin typeface="Arial" charset="0"/>
              <a:ea typeface="ヒラギノ角ゴ Pro W3" charset="0"/>
              <a:cs typeface="ヒラギノ角ゴ Pro W3" charset="0"/>
            </a:endParaRPr>
          </a:p>
        </p:txBody>
      </p:sp>
      <p:sp>
        <p:nvSpPr>
          <p:cNvPr id="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4B96D33-354C-C240-AC98-F6CFF67AFDCB}" type="slidenum">
              <a:rPr lang="en-US" sz="1200"/>
              <a:pPr algn="r"/>
              <a:t>173</a:t>
            </a:fld>
            <a:endParaRPr lang="en-US" sz="1200"/>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Rot="1" noChangeAspect="1" noChangeArrowheads="1" noTextEdit="1"/>
          </p:cNvSpPr>
          <p:nvPr>
            <p:ph type="sldImg"/>
          </p:nvPr>
        </p:nvSpPr>
        <p:spPr>
          <a:solidFill>
            <a:srgbClr val="FFFFFF"/>
          </a:solidFill>
          <a:ln/>
        </p:spPr>
      </p:sp>
      <p:sp>
        <p:nvSpPr>
          <p:cNvPr id="359427" name="Rectangle 3"/>
          <p:cNvSpPr>
            <a:spLocks noGrp="1" noChangeArrowheads="1"/>
          </p:cNvSpPr>
          <p:nvPr>
            <p:ph type="body" idx="1"/>
          </p:nvPr>
        </p:nvSpPr>
        <p:spPr>
          <a:solidFill>
            <a:srgbClr val="FFFFFF"/>
          </a:solidFill>
          <a:ln>
            <a:solidFill>
              <a:srgbClr val="000000"/>
            </a:solidFill>
          </a:ln>
        </p:spPr>
        <p:txBody>
          <a:bodyPr/>
          <a:lstStyle/>
          <a:p>
            <a:r>
              <a:rPr lang="en-US" sz="1400" dirty="0">
                <a:latin typeface="Arial" charset="0"/>
                <a:ea typeface="ヒラギノ角ゴ Pro W3" charset="0"/>
                <a:cs typeface="ヒラギノ角ゴ Pro W3" charset="0"/>
              </a:rPr>
              <a:t>Here is Apple</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patent application for their version of what will probably be called </a:t>
            </a:r>
            <a:r>
              <a:rPr lang="en-US" sz="1400" dirty="0" err="1">
                <a:latin typeface="Arial" charset="0"/>
                <a:ea typeface="ヒラギノ角ゴ Pro W3" charset="0"/>
                <a:cs typeface="ヒラギノ角ゴ Pro W3" charset="0"/>
              </a:rPr>
              <a:t>iGlasses</a:t>
            </a:r>
            <a:r>
              <a:rPr lang="en-US" sz="1400" dirty="0">
                <a:latin typeface="Arial" charset="0"/>
                <a:ea typeface="ヒラギノ角ゴ Pro W3" charset="0"/>
                <a:cs typeface="ヒラギノ角ゴ Pro W3" charset="0"/>
              </a:rPr>
              <a:t>.</a:t>
            </a:r>
          </a:p>
          <a:p>
            <a:endParaRPr lang="en-US" sz="1400"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www.ibtimes.com</a:t>
            </a:r>
            <a:r>
              <a:rPr lang="en-US" dirty="0">
                <a:latin typeface="Arial" charset="0"/>
                <a:ea typeface="ヒラギノ角ゴ Pro W3" charset="0"/>
                <a:cs typeface="ヒラギノ角ゴ Pro W3" charset="0"/>
              </a:rPr>
              <a:t>/apple-iglasses-coming-soon-new-patent-reveals-rival-googles-project-glass-721486</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actual patent  http://</a:t>
            </a:r>
            <a:r>
              <a:rPr lang="en-US" dirty="0" err="1">
                <a:latin typeface="Arial" charset="0"/>
                <a:ea typeface="ヒラギノ角ゴ Pro W3" charset="0"/>
                <a:cs typeface="ヒラギノ角ゴ Pro W3" charset="0"/>
              </a:rPr>
              <a:t>www.freepatentsonline.com</a:t>
            </a:r>
            <a:r>
              <a:rPr lang="en-US" dirty="0">
                <a:latin typeface="Arial" charset="0"/>
                <a:ea typeface="ヒラギノ角ゴ Pro W3" charset="0"/>
                <a:cs typeface="ヒラギノ角ゴ Pro W3" charset="0"/>
              </a:rPr>
              <a:t>/8212859.pdf</a:t>
            </a:r>
          </a:p>
        </p:txBody>
      </p:sp>
      <p:sp>
        <p:nvSpPr>
          <p:cNvPr id="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4B96D33-354C-C240-AC98-F6CFF67AFDCB}" type="slidenum">
              <a:rPr lang="en-US" sz="1200"/>
              <a:pPr algn="r"/>
              <a:t>174</a:t>
            </a:fld>
            <a:endParaRPr lang="en-US" sz="1200"/>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2"/>
          <p:cNvSpPr>
            <a:spLocks noGrp="1" noRot="1" noChangeAspect="1" noChangeArrowheads="1" noTextEdit="1"/>
          </p:cNvSpPr>
          <p:nvPr>
            <p:ph type="sldImg"/>
          </p:nvPr>
        </p:nvSpPr>
        <p:spPr>
          <a:solidFill>
            <a:srgbClr val="FFFFFF"/>
          </a:solidFill>
          <a:ln/>
        </p:spPr>
      </p:sp>
      <p:sp>
        <p:nvSpPr>
          <p:cNvPr id="361475" name="Rectangle 3"/>
          <p:cNvSpPr>
            <a:spLocks noGrp="1" noChangeArrowheads="1"/>
          </p:cNvSpPr>
          <p:nvPr>
            <p:ph type="body" idx="1"/>
          </p:nvPr>
        </p:nvSpPr>
        <p:spPr>
          <a:solidFill>
            <a:srgbClr val="FFFFFF"/>
          </a:solidFill>
          <a:ln>
            <a:solidFill>
              <a:srgbClr val="000000"/>
            </a:solidFill>
          </a:ln>
        </p:spPr>
        <p:txBody>
          <a:bodyPr/>
          <a:lstStyle/>
          <a:p>
            <a:r>
              <a:rPr lang="en-US" sz="1400" dirty="0">
                <a:latin typeface="Arial" charset="0"/>
                <a:ea typeface="ヒラギノ角ゴ Pro W3" charset="0"/>
                <a:cs typeface="ヒラギノ角ゴ Pro W3" charset="0"/>
              </a:rPr>
              <a:t>This is a drawing from Microsoft</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patent </a:t>
            </a:r>
            <a:r>
              <a:rPr lang="en-US" sz="1400" dirty="0" smtClean="0">
                <a:latin typeface="Arial" charset="0"/>
                <a:ea typeface="ヒラギノ角ゴ Pro W3" charset="0"/>
                <a:cs typeface="ヒラギノ角ゴ Pro W3" charset="0"/>
              </a:rPr>
              <a:t>application</a:t>
            </a:r>
            <a:r>
              <a:rPr lang="en-US" sz="1400" baseline="0" dirty="0" smtClean="0">
                <a:latin typeface="Arial" charset="0"/>
                <a:ea typeface="ヒラギノ角ゴ Pro W3" charset="0"/>
                <a:cs typeface="ヒラギノ角ゴ Pro W3" charset="0"/>
              </a:rPr>
              <a:t> for a similar device.</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Yes, the smart phone</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days are numbered!</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Which of our students will be doing the final design for these?  Who will write the software?</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Which of our students will be thinking up the replacement to the </a:t>
            </a:r>
            <a:r>
              <a:rPr lang="en-US" sz="1400" dirty="0" err="1">
                <a:latin typeface="Arial" charset="0"/>
                <a:ea typeface="ヒラギノ角ゴ Pro W3" charset="0"/>
                <a:cs typeface="ヒラギノ角ゴ Pro W3" charset="0"/>
              </a:rPr>
              <a:t>iGlasses</a:t>
            </a:r>
            <a:r>
              <a:rPr lang="en-US" sz="1400" dirty="0">
                <a:latin typeface="Arial" charset="0"/>
                <a:ea typeface="ヒラギノ角ゴ Pro W3" charset="0"/>
                <a:cs typeface="ヒラギノ角ゴ Pro W3" charset="0"/>
              </a:rPr>
              <a:t>?</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Who has a headache from just thinking about this?</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www.unwiredview.com</a:t>
            </a:r>
            <a:r>
              <a:rPr lang="en-US" dirty="0">
                <a:latin typeface="Arial" charset="0"/>
                <a:ea typeface="ヒラギノ角ゴ Pro W3" charset="0"/>
                <a:cs typeface="ヒラギノ角ゴ Pro W3" charset="0"/>
              </a:rPr>
              <a:t>/2012/11/22/microsoft-has-its-own-project-glass-augmented-reality-glasseswearable-computer-combo/</a:t>
            </a:r>
          </a:p>
          <a:p>
            <a:endParaRPr lang="en-US" dirty="0">
              <a:latin typeface="Arial" charset="0"/>
              <a:ea typeface="ヒラギノ角ゴ Pro W3" charset="0"/>
              <a:cs typeface="ヒラギノ角ゴ Pro W3" charset="0"/>
            </a:endParaRPr>
          </a:p>
        </p:txBody>
      </p:sp>
      <p:sp>
        <p:nvSpPr>
          <p:cNvPr id="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4B96D33-354C-C240-AC98-F6CFF67AFDCB}" type="slidenum">
              <a:rPr lang="en-US" sz="1200"/>
              <a:pPr algn="r"/>
              <a:t>175</a:t>
            </a:fld>
            <a:endParaRPr lang="en-US" sz="1200"/>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a:ln/>
        </p:spPr>
      </p:sp>
      <p:sp>
        <p:nvSpPr>
          <p:cNvPr id="363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Here is what is next.</a:t>
            </a:r>
          </a:p>
          <a:p>
            <a:endParaRPr lang="en-US" sz="1400" dirty="0">
              <a:latin typeface="Arial" charset="0"/>
              <a:ea typeface="ヒラギノ角ゴ Pro W3" charset="0"/>
              <a:cs typeface="ヒラギノ角ゴ Pro W3" charset="0"/>
            </a:endParaRP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In case you don</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t read The Journal of Neural Engineering, here</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the news: scientists have created a brain implant that restores lost memory function and strengthens recall. </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And they are working on eliminating the computer mouse and keyboard with a brain implant that will allow us to just </a:t>
            </a:r>
            <a:r>
              <a:rPr lang="en-US" sz="1400" u="sng" dirty="0">
                <a:latin typeface="Arial" charset="0"/>
                <a:ea typeface="ヒラギノ角ゴ Pro W3" charset="0"/>
                <a:cs typeface="ヒラギノ角ゴ Pro W3" charset="0"/>
              </a:rPr>
              <a:t>think </a:t>
            </a:r>
            <a:r>
              <a:rPr lang="en-US" sz="1400" dirty="0">
                <a:latin typeface="Arial" charset="0"/>
                <a:ea typeface="ヒラギノ角ゴ Pro W3" charset="0"/>
                <a:cs typeface="ヒラギノ角ゴ Pro W3" charset="0"/>
              </a:rPr>
              <a:t>a connection to our data in the cloud.</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Are we preparing our students for this?</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onpoint.wbur.org</a:t>
            </a:r>
            <a:r>
              <a:rPr lang="en-US" dirty="0">
                <a:latin typeface="Arial" charset="0"/>
                <a:ea typeface="ヒラギノ角ゴ Pro W3" charset="0"/>
                <a:cs typeface="ヒラギノ角ゴ Pro W3" charset="0"/>
              </a:rPr>
              <a:t>/2011/06/21/bionic-brains</a:t>
            </a:r>
          </a:p>
        </p:txBody>
      </p:sp>
      <p:sp>
        <p:nvSpPr>
          <p:cNvPr id="363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7F2FA805-39A9-784D-A708-1E3E0B492159}" type="slidenum">
              <a:rPr lang="en-US" sz="1200"/>
              <a:pPr/>
              <a:t>176</a:t>
            </a:fld>
            <a:endParaRPr lang="en-US" sz="1200"/>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Here are some more high-tech products designed to make life better.</a:t>
            </a:r>
          </a:p>
          <a:p>
            <a:endParaRPr lang="en-US" sz="1400" dirty="0">
              <a:latin typeface="Arial" charset="0"/>
              <a:ea typeface="ヒラギノ角ゴ Pro W3" charset="0"/>
              <a:cs typeface="ヒラギノ角ゴ Pro W3" charset="0"/>
            </a:endParaRP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In this case, you create a three-dimensional object on your computer and e-mail the design to this company.  </a:t>
            </a:r>
          </a:p>
          <a:p>
            <a:r>
              <a:rPr lang="en-US" sz="1400" dirty="0">
                <a:latin typeface="Arial" charset="0"/>
                <a:ea typeface="ヒラギノ角ゴ Pro W3" charset="0"/>
                <a:cs typeface="ヒラギノ角ゴ Pro W3" charset="0"/>
              </a:rPr>
              <a:t>They reproduce it in chocolate, and send it to you.</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Yes, that is a dress made from chocolate.</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www.dailymail.co.uk</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sciencetech</a:t>
            </a:r>
            <a:r>
              <a:rPr lang="en-US" dirty="0">
                <a:latin typeface="Arial" charset="0"/>
                <a:ea typeface="ヒラギノ角ゴ Pro W3" charset="0"/>
                <a:cs typeface="ヒラギノ角ゴ Pro W3" charset="0"/>
              </a:rPr>
              <a:t>/article-2010978/That-looks-tasty-The-website-let-design-</a:t>
            </a:r>
            <a:r>
              <a:rPr lang="en-US" dirty="0" err="1">
                <a:latin typeface="Arial" charset="0"/>
                <a:ea typeface="ヒラギノ角ゴ Pro W3" charset="0"/>
                <a:cs typeface="ヒラギノ角ゴ Pro W3" charset="0"/>
              </a:rPr>
              <a:t>chocolate.html</a:t>
            </a:r>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864B6D87-8AD7-0E40-A220-F32C2AE2FBF7}" type="slidenum">
              <a:rPr lang="en-US" sz="1200"/>
              <a:pPr/>
              <a:t>177</a:t>
            </a:fld>
            <a:endParaRPr lang="en-US" sz="1200"/>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Some people don</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t like wearing a motorcycle helmet.  Or wearing a helmet while bicycling or skateboarding. It</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not cool at all.</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Someone thought way outside the box and created the head protection that you see here.</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Look closely at the fabric around the neck.</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www.hovding.com</a:t>
            </a:r>
            <a:r>
              <a:rPr lang="en-US" dirty="0">
                <a:latin typeface="Arial" charset="0"/>
                <a:ea typeface="ヒラギノ角ゴ Pro W3" charset="0"/>
                <a:cs typeface="ヒラギノ角ゴ Pro W3" charset="0"/>
              </a:rPr>
              <a:t>/</a:t>
            </a:r>
          </a:p>
        </p:txBody>
      </p:sp>
      <p:sp>
        <p:nvSpPr>
          <p:cNvPr id="367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2F662E79-461D-A64A-BC98-189DAF3D84D5}" type="slidenum">
              <a:rPr lang="en-US" sz="1200"/>
              <a:pPr/>
              <a:t>178</a:t>
            </a:fld>
            <a:endParaRPr lang="en-US" sz="1200"/>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a:ln/>
        </p:spPr>
      </p:sp>
      <p:sp>
        <p:nvSpPr>
          <p:cNvPr id="369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It</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an airbag helmet for cyclists.  Similar to the airbags that you have in your car and hope that you never have to use.</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It even has a </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black box,</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 like they have on airplanes that will record the last 10 seconds of data.  </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The company even recycles the used airbag helmets and gives the rider a discount on a new one.</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Are we teaching our kids to collaborate with others to solve real problems like this?</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www.hovding.com</a:t>
            </a:r>
            <a:r>
              <a:rPr lang="en-US" dirty="0">
                <a:latin typeface="Arial" charset="0"/>
                <a:ea typeface="ヒラギノ角ゴ Pro W3" charset="0"/>
                <a:cs typeface="ヒラギノ角ゴ Pro W3" charset="0"/>
              </a:rPr>
              <a:t>/</a:t>
            </a:r>
          </a:p>
        </p:txBody>
      </p:sp>
      <p:sp>
        <p:nvSpPr>
          <p:cNvPr id="369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03ED9962-76BA-D746-B922-55DAEFC7A6AC}" type="slidenum">
              <a:rPr lang="en-US" sz="1200"/>
              <a:pPr/>
              <a:t>179</a:t>
            </a:fld>
            <a:endParaRPr 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And here is the Virginia Data.</a:t>
            </a:r>
          </a:p>
          <a:p>
            <a:endParaRPr lang="en-US" dirty="0" smtClean="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www.air.org</a:t>
            </a:r>
            <a:r>
              <a:rPr lang="en-US" dirty="0">
                <a:latin typeface="Arial" charset="0"/>
                <a:ea typeface="ヒラギノ角ゴ Pro W3" charset="0"/>
                <a:cs typeface="ヒラギノ角ゴ Pro W3" charset="0"/>
              </a:rPr>
              <a:t>/files/Virginia_EMS_Report1.pdf</a:t>
            </a:r>
          </a:p>
          <a:p>
            <a:endParaRPr lang="en-US" dirty="0">
              <a:latin typeface="Arial" charset="0"/>
              <a:ea typeface="ヒラギノ角ゴ Pro W3" charset="0"/>
              <a:cs typeface="ヒラギノ角ゴ Pro W3" charset="0"/>
            </a:endParaRPr>
          </a:p>
          <a:p>
            <a:r>
              <a:rPr lang="en-US" dirty="0">
                <a:latin typeface="Calibri" charset="0"/>
                <a:ea typeface="ヒラギノ角ゴ Pro W3" charset="0"/>
                <a:cs typeface="ヒラギノ角ゴ Pro W3" charset="0"/>
              </a:rPr>
              <a:t>The Earning Power of Recent Graduates From Virginia</a:t>
            </a:r>
            <a:r>
              <a:rPr lang="ja-JP" altLang="en-US" dirty="0">
                <a:latin typeface="Calibri" charset="0"/>
                <a:ea typeface="ヒラギノ角ゴ Pro W3" charset="0"/>
                <a:cs typeface="ヒラギノ角ゴ Pro W3" charset="0"/>
              </a:rPr>
              <a:t>’</a:t>
            </a:r>
            <a:r>
              <a:rPr lang="en-US" dirty="0">
                <a:latin typeface="Calibri" charset="0"/>
                <a:ea typeface="ヒラギノ角ゴ Pro W3" charset="0"/>
                <a:cs typeface="ヒラギノ角ゴ Pro W3" charset="0"/>
              </a:rPr>
              <a:t>s Colleges and Universities:</a:t>
            </a:r>
          </a:p>
          <a:p>
            <a:r>
              <a:rPr lang="en-US" dirty="0">
                <a:latin typeface="Calibri" charset="0"/>
                <a:ea typeface="ヒラギノ角ゴ Pro W3" charset="0"/>
                <a:cs typeface="ヒラギノ角ゴ Pro W3" charset="0"/>
              </a:rPr>
              <a:t>How are graduates from different degree programs doing in the labor market?</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Among the findings in this report: </a:t>
            </a:r>
          </a:p>
          <a:p>
            <a:r>
              <a:rPr lang="en-US" dirty="0">
                <a:latin typeface="Arial" charset="0"/>
                <a:ea typeface="ヒラギノ角ゴ Pro W3" charset="0"/>
                <a:cs typeface="ヒラギノ角ゴ Pro W3" charset="0"/>
              </a:rPr>
              <a:t>• Substantial variation exists in the early-career earnings of students from different programs and different degree levels across the Commonwealth. Graduates of occupational/technical associate</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 degree programs, with an average salary of just under $40,000, out-earned not just </a:t>
            </a:r>
            <a:r>
              <a:rPr lang="en-US" dirty="0" err="1">
                <a:latin typeface="Arial" charset="0"/>
                <a:ea typeface="ヒラギノ角ゴ Pro W3" charset="0"/>
                <a:cs typeface="ヒラギノ角ゴ Pro W3" charset="0"/>
              </a:rPr>
              <a:t>nonoccupational</a:t>
            </a:r>
            <a:r>
              <a:rPr lang="en-US" dirty="0">
                <a:latin typeface="Arial" charset="0"/>
                <a:ea typeface="ヒラギノ角ゴ Pro W3" charset="0"/>
                <a:cs typeface="ヒラギノ角ゴ Pro W3" charset="0"/>
              </a:rPr>
              <a:t> associate</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 degree graduates (by about $6,000) but even bachelor</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 degree graduates by almost $2,500 statewide. </a:t>
            </a:r>
          </a:p>
          <a:p>
            <a:r>
              <a:rPr lang="en-US" dirty="0">
                <a:latin typeface="Arial" charset="0"/>
                <a:ea typeface="ヒラギノ角ゴ Pro W3" charset="0"/>
                <a:cs typeface="ヒラギノ角ゴ Pro W3" charset="0"/>
              </a:rPr>
              <a:t>• At the bachelor</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 degree level, the highest earning graduates came from two career-oriented programs at the University of Richmond, where graduates in information sciences and in human resources management averaged more than $69,000 per year. Meanwhile, graduates from sixteen programs across the Commonwealth earned on average less than $24,000. Most of these are traditional liberal arts programs, such as Philosophy or fine arts related. </a:t>
            </a:r>
          </a:p>
          <a:p>
            <a:r>
              <a:rPr lang="en-US" dirty="0">
                <a:latin typeface="Arial" charset="0"/>
                <a:ea typeface="ヒラギノ角ゴ Pro W3" charset="0"/>
                <a:cs typeface="ヒラギノ角ゴ Pro W3" charset="0"/>
              </a:rPr>
              <a:t>• Across Virginia, setting aside nursing, graduates with degrees in business-related programs (including finance, accounting, and economics) earned more than other graduates. But students from different business programs could earn quite different amounts. For example, graduates from University of Richmond</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 business administration program earned between $2,500 and $19,000 more than graduates in the same program from other universities across Virginia. </a:t>
            </a:r>
          </a:p>
          <a:p>
            <a:r>
              <a:rPr lang="en-US" dirty="0">
                <a:latin typeface="Arial" charset="0"/>
                <a:ea typeface="ヒラギノ角ゴ Pro W3" charset="0"/>
                <a:cs typeface="ヒラギノ角ゴ Pro W3" charset="0"/>
              </a:rPr>
              <a:t>• Although differences in other popular bachelor</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 degree majors were not as wide, recent graduates from Emory and Henry College</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 psychology program earned around $22,000, whereas psychology graduates from University of Virginia and George Mason University averaged more than $32,000. </a:t>
            </a:r>
          </a:p>
          <a:p>
            <a:r>
              <a:rPr lang="en-US" dirty="0">
                <a:latin typeface="Arial" charset="0"/>
                <a:ea typeface="ヒラギノ角ゴ Pro W3" charset="0"/>
                <a:cs typeface="ヒラギノ角ゴ Pro W3" charset="0"/>
              </a:rPr>
              <a:t>• Among many of Virginia</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 community colleges, earnings of graduates with a technical associate</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 degree could exceed $10,000 more than those with a bachelor</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 credit–oriented associate</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 degree; in three community colleges (John Tyler, </a:t>
            </a:r>
            <a:r>
              <a:rPr lang="en-US" dirty="0" err="1">
                <a:latin typeface="Arial" charset="0"/>
                <a:ea typeface="ヒラギノ角ゴ Pro W3" charset="0"/>
                <a:cs typeface="ヒラギノ角ゴ Pro W3" charset="0"/>
              </a:rPr>
              <a:t>Germanna</a:t>
            </a:r>
            <a:r>
              <a:rPr lang="en-US" dirty="0">
                <a:latin typeface="Arial" charset="0"/>
                <a:ea typeface="ヒラギノ角ゴ Pro W3" charset="0"/>
                <a:cs typeface="ヒラギノ角ゴ Pro W3" charset="0"/>
              </a:rPr>
              <a:t>, and Lord Fairfax), the difference was greater than $12,000. </a:t>
            </a:r>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CB4C30D-7C7A-5645-B1F0-33F052395F33}" type="slidenum">
              <a:rPr lang="en-US" sz="1200"/>
              <a:pPr/>
              <a:t>18</a:t>
            </a:fld>
            <a:endParaRPr lang="en-US" sz="1200"/>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7497D8D2-19A3-A440-BAB3-950C328D70B2}" type="slidenum">
              <a:rPr lang="en-US" sz="1200"/>
              <a:pPr/>
              <a:t>180</a:t>
            </a:fld>
            <a:endParaRPr lang="en-US" sz="1200"/>
          </a:p>
        </p:txBody>
      </p:sp>
      <p:sp>
        <p:nvSpPr>
          <p:cNvPr id="371715" name="Rectangle 2"/>
          <p:cNvSpPr>
            <a:spLocks noGrp="1" noRot="1" noChangeAspect="1" noChangeArrowheads="1" noTextEdit="1"/>
          </p:cNvSpPr>
          <p:nvPr>
            <p:ph type="sldImg"/>
          </p:nvPr>
        </p:nvSpPr>
        <p:spPr>
          <a:ln/>
        </p:spPr>
      </p:sp>
      <p:sp>
        <p:nvSpPr>
          <p:cNvPr id="371716" name="Rectangle 3"/>
          <p:cNvSpPr>
            <a:spLocks noGrp="1" noChangeArrowheads="1"/>
          </p:cNvSpPr>
          <p:nvPr>
            <p:ph type="body" idx="1"/>
          </p:nvPr>
        </p:nvSpPr>
        <p:spPr>
          <a:xfrm>
            <a:off x="609600" y="4343400"/>
            <a:ext cx="5791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dirty="0">
                <a:latin typeface="Arial" charset="0"/>
                <a:ea typeface="ヒラギノ角ゴ Pro W3" charset="0"/>
                <a:cs typeface="ヒラギノ角ゴ Pro W3" charset="0"/>
              </a:rPr>
              <a:t>Have you heard of the problem of storm water </a:t>
            </a:r>
            <a:r>
              <a:rPr lang="en-US" sz="1400" u="sng" dirty="0">
                <a:latin typeface="Arial" charset="0"/>
                <a:ea typeface="ヒラギノ角ゴ Pro W3" charset="0"/>
                <a:cs typeface="ヒラギノ角ゴ Pro W3" charset="0"/>
              </a:rPr>
              <a:t>runoff</a:t>
            </a:r>
            <a:r>
              <a:rPr lang="en-US" sz="1400" dirty="0">
                <a:latin typeface="Arial" charset="0"/>
                <a:ea typeface="ヒラギノ角ゴ Pro W3" charset="0"/>
                <a:cs typeface="ヒラギノ角ゴ Pro W3" charset="0"/>
              </a:rPr>
              <a:t>?</a:t>
            </a:r>
          </a:p>
          <a:p>
            <a:pPr eaLnBrk="1" hangingPunct="1"/>
            <a:endParaRPr lang="en-US" sz="1400" dirty="0">
              <a:latin typeface="Arial" charset="0"/>
              <a:ea typeface="ヒラギノ角ゴ Pro W3" charset="0"/>
              <a:cs typeface="ヒラギノ角ゴ Pro W3" charset="0"/>
            </a:endParaRPr>
          </a:p>
          <a:p>
            <a:pPr eaLnBrk="1" hangingPunct="1"/>
            <a:r>
              <a:rPr lang="en-US" sz="1400" dirty="0">
                <a:latin typeface="Arial" charset="0"/>
                <a:ea typeface="ヒラギノ角ゴ Pro W3" charset="0"/>
                <a:cs typeface="ヒラギノ角ゴ Pro W3" charset="0"/>
              </a:rPr>
              <a:t>You probably have a line-item on your water bill in order to </a:t>
            </a:r>
            <a:r>
              <a:rPr lang="en-US" sz="1400" u="sng" dirty="0">
                <a:latin typeface="Arial" charset="0"/>
                <a:ea typeface="ヒラギノ角ゴ Pro W3" charset="0"/>
                <a:cs typeface="ヒラギノ角ゴ Pro W3" charset="0"/>
              </a:rPr>
              <a:t>pay</a:t>
            </a:r>
            <a:r>
              <a:rPr lang="en-US" sz="1400" dirty="0">
                <a:latin typeface="Arial" charset="0"/>
                <a:ea typeface="ヒラギノ角ゴ Pro W3" charset="0"/>
                <a:cs typeface="ヒラギノ角ゴ Pro W3" charset="0"/>
              </a:rPr>
              <a:t> for it.</a:t>
            </a:r>
          </a:p>
          <a:p>
            <a:pPr eaLnBrk="1" hangingPunct="1"/>
            <a:endParaRPr lang="en-US" sz="1400" dirty="0">
              <a:latin typeface="Arial" charset="0"/>
              <a:ea typeface="ヒラギノ角ゴ Pro W3" charset="0"/>
              <a:cs typeface="ヒラギノ角ゴ Pro W3" charset="0"/>
            </a:endParaRPr>
          </a:p>
          <a:p>
            <a:pPr eaLnBrk="1" hangingPunct="1"/>
            <a:r>
              <a:rPr lang="en-US" sz="1400" dirty="0">
                <a:latin typeface="Arial" charset="0"/>
                <a:ea typeface="ヒラギノ角ゴ Pro W3" charset="0"/>
                <a:cs typeface="ヒラギノ角ゴ Pro W3" charset="0"/>
              </a:rPr>
              <a:t>Basically, water runs off hard surfaces like houses, roads, and parking lots causing floods when it rains. If the water could instead soak </a:t>
            </a:r>
            <a:r>
              <a:rPr lang="en-US" sz="1400" u="sng" dirty="0">
                <a:latin typeface="Arial" charset="0"/>
                <a:ea typeface="ヒラギノ角ゴ Pro W3" charset="0"/>
                <a:cs typeface="ヒラギノ角ゴ Pro W3" charset="0"/>
              </a:rPr>
              <a:t>into</a:t>
            </a:r>
            <a:r>
              <a:rPr lang="en-US" sz="1400" dirty="0">
                <a:latin typeface="Arial" charset="0"/>
                <a:ea typeface="ヒラギノ角ゴ Pro W3" charset="0"/>
                <a:cs typeface="ヒラギノ角ゴ Pro W3" charset="0"/>
              </a:rPr>
              <a:t> the ground, it </a:t>
            </a:r>
            <a:r>
              <a:rPr lang="en-US" sz="1400" dirty="0" err="1">
                <a:latin typeface="Arial" charset="0"/>
                <a:ea typeface="ヒラギノ角ゴ Pro W3" charset="0"/>
                <a:cs typeface="ヒラギノ角ゴ Pro W3" charset="0"/>
              </a:rPr>
              <a:t>wouldn</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t run off and cause problems.</a:t>
            </a:r>
          </a:p>
          <a:p>
            <a:pPr eaLnBrk="1" hangingPunct="1"/>
            <a:endParaRPr lang="en-US" sz="1400" dirty="0">
              <a:latin typeface="Arial" charset="0"/>
              <a:ea typeface="ヒラギノ角ゴ Pro W3" charset="0"/>
              <a:cs typeface="ヒラギノ角ゴ Pro W3" charset="0"/>
            </a:endParaRPr>
          </a:p>
          <a:p>
            <a:pPr eaLnBrk="1" hangingPunct="1"/>
            <a:r>
              <a:rPr lang="en-US" sz="1400" dirty="0">
                <a:latin typeface="Arial" charset="0"/>
                <a:ea typeface="ヒラギノ角ゴ Pro W3" charset="0"/>
                <a:cs typeface="ヒラギノ角ゴ Pro W3" charset="0"/>
              </a:rPr>
              <a:t>Here is a concrete-like substance made from discarded plastic bottles that lets the rain sink through, thus eliminating the storm water runoff.</a:t>
            </a:r>
          </a:p>
          <a:p>
            <a:pPr eaLnBrk="1" hangingPunct="1"/>
            <a:endParaRPr lang="en-US" sz="1400" dirty="0">
              <a:latin typeface="Arial" charset="0"/>
              <a:ea typeface="ヒラギノ角ゴ Pro W3" charset="0"/>
              <a:cs typeface="ヒラギノ角ゴ Pro W3" charset="0"/>
            </a:endParaRPr>
          </a:p>
          <a:p>
            <a:pPr eaLnBrk="1" hangingPunct="1"/>
            <a:r>
              <a:rPr lang="en-US" sz="1400" dirty="0">
                <a:latin typeface="Arial" charset="0"/>
                <a:ea typeface="ヒラギノ角ゴ Pro W3" charset="0"/>
                <a:cs typeface="ヒラギノ角ゴ Pro W3" charset="0"/>
              </a:rPr>
              <a:t>Which of your students are thinking up creative solutions to world problems like this?</a:t>
            </a:r>
          </a:p>
          <a:p>
            <a:pPr eaLnBrk="1" hangingPunct="1"/>
            <a:endParaRPr lang="en-US" dirty="0">
              <a:latin typeface="Arial" charset="0"/>
              <a:ea typeface="ヒラギノ角ゴ Pro W3" charset="0"/>
              <a:cs typeface="ヒラギノ角ゴ Pro W3" charset="0"/>
            </a:endParaRPr>
          </a:p>
          <a:p>
            <a:pPr eaLnBrk="1" hangingPunct="1"/>
            <a:r>
              <a:rPr lang="en-US" dirty="0">
                <a:latin typeface="Arial" charset="0"/>
                <a:ea typeface="ヒラギノ角ゴ Pro W3" charset="0"/>
                <a:cs typeface="ヒラギノ角ゴ Pro W3" charset="0"/>
              </a:rPr>
              <a:t>====</a:t>
            </a:r>
          </a:p>
          <a:p>
            <a:pPr eaLnBrk="1" hangingPunct="1"/>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www.gizmag.com</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palstisoil</a:t>
            </a:r>
            <a:r>
              <a:rPr lang="en-US" dirty="0">
                <a:latin typeface="Arial" charset="0"/>
                <a:ea typeface="ヒラギノ角ゴ Pro W3" charset="0"/>
                <a:cs typeface="ヒラギノ角ゴ Pro W3" charset="0"/>
              </a:rPr>
              <a:t>-pervious-concrete-made-from-bottles/17000/</a:t>
            </a:r>
          </a:p>
          <a:p>
            <a:pPr eaLnBrk="1" hangingPunct="1"/>
            <a:endParaRPr lang="en-US" dirty="0">
              <a:latin typeface="Arial" charset="0"/>
              <a:ea typeface="ヒラギノ角ゴ Pro W3" charset="0"/>
              <a:cs typeface="ヒラギノ角ゴ Pro W3" charset="0"/>
            </a:endParaRPr>
          </a:p>
          <a:p>
            <a:pPr eaLnBrk="1" hangingPunct="1"/>
            <a:r>
              <a:rPr lang="en-US" dirty="0">
                <a:latin typeface="Arial" charset="0"/>
                <a:ea typeface="ヒラギノ角ゴ Pro W3" charset="0"/>
                <a:cs typeface="ヒラギノ角ゴ Pro W3" charset="0"/>
              </a:rPr>
              <a:t>In order to make </a:t>
            </a:r>
            <a:r>
              <a:rPr lang="en-US" dirty="0" err="1">
                <a:latin typeface="Arial" charset="0"/>
                <a:ea typeface="ヒラギノ角ゴ Pro W3" charset="0"/>
                <a:cs typeface="ヒラギノ角ゴ Pro W3" charset="0"/>
              </a:rPr>
              <a:t>Plastisoil</a:t>
            </a:r>
            <a:r>
              <a:rPr lang="en-US" dirty="0">
                <a:latin typeface="Arial" charset="0"/>
                <a:ea typeface="ヒラギノ角ゴ Pro W3" charset="0"/>
                <a:cs typeface="ヒラギノ角ゴ Pro W3" charset="0"/>
              </a:rPr>
              <a:t>, discarded polyethylene terephthalate (PET) plastic bottles are pulverized and mixed with soil, and then </a:t>
            </a:r>
            <a:r>
              <a:rPr lang="en-US" i="1" dirty="0">
                <a:latin typeface="Arial" charset="0"/>
                <a:ea typeface="ヒラギノ角ゴ Pro W3" charset="0"/>
                <a:cs typeface="ヒラギノ角ゴ Pro W3" charset="0"/>
              </a:rPr>
              <a:t>that </a:t>
            </a:r>
            <a:r>
              <a:rPr lang="en-US" dirty="0">
                <a:latin typeface="Arial" charset="0"/>
                <a:ea typeface="ヒラギノ角ゴ Pro W3" charset="0"/>
                <a:cs typeface="ヒラギノ角ゴ Pro W3" charset="0"/>
              </a:rPr>
              <a:t>mixture is blended with a coarse aggregate and heated. The result is a hard yet non-watertight substance, similar to pervious concrete or porous asphalt.</a:t>
            </a: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a:xfrm>
            <a:off x="1143000" y="685800"/>
            <a:ext cx="2336800" cy="1752600"/>
          </a:xfrm>
          <a:ln/>
        </p:spPr>
      </p:sp>
      <p:sp>
        <p:nvSpPr>
          <p:cNvPr id="373763" name="Notes Placeholder 2"/>
          <p:cNvSpPr>
            <a:spLocks noGrp="1"/>
          </p:cNvSpPr>
          <p:nvPr>
            <p:ph type="body" idx="1"/>
          </p:nvPr>
        </p:nvSpPr>
        <p:spPr>
          <a:xfrm>
            <a:off x="914400" y="2667000"/>
            <a:ext cx="5029200" cy="5791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Soul </a:t>
            </a:r>
            <a:r>
              <a:rPr lang="en-US" sz="1400" dirty="0" err="1">
                <a:latin typeface="Arial" charset="0"/>
                <a:ea typeface="ヒラギノ角ゴ Pro W3" charset="0"/>
                <a:cs typeface="ヒラギノ角ゴ Pro W3" charset="0"/>
              </a:rPr>
              <a:t>Stix</a:t>
            </a:r>
            <a:r>
              <a:rPr lang="en-US" sz="1400" dirty="0">
                <a:latin typeface="Arial" charset="0"/>
                <a:ea typeface="ヒラギノ角ゴ Pro W3" charset="0"/>
                <a:cs typeface="ヒラギノ角ゴ Pro W3" charset="0"/>
              </a:rPr>
              <a:t> Surfboards had a problem like many other companies about what to do with it</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waste material when they cut a new surfboard from a block of polyurethane foam.  </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It creates flakes like snowflakes that are hard enough just to capture out of the air, much less dispose of.</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What they found is that this special </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saw dust</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 is very good at sopping up chemicals, like spilled oil in the ocean.  Yes -- what was once a waste product is now helping to clean up oil spills.</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You know the saying – </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One man</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trash is another man</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treasure.</a:t>
            </a:r>
            <a:r>
              <a:rPr lang="ja-JP" altLang="en-US" sz="1400" dirty="0">
                <a:latin typeface="Arial" charset="0"/>
                <a:ea typeface="ヒラギノ角ゴ Pro W3" charset="0"/>
                <a:cs typeface="ヒラギノ角ゴ Pro W3" charset="0"/>
              </a:rPr>
              <a:t>”</a:t>
            </a:r>
            <a:endParaRPr lang="en-US" sz="1400" dirty="0">
              <a:latin typeface="Arial" charset="0"/>
              <a:ea typeface="ヒラギノ角ゴ Pro W3" charset="0"/>
              <a:cs typeface="ヒラギノ角ゴ Pro W3" charset="0"/>
            </a:endParaRP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Are we teaching kids to recycle?   and then to go one step further to look for new things to recycle?</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 In my house, the recycle bin has more in it than the garbage bin. </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 Can we ever get to the point where </a:t>
            </a:r>
            <a:r>
              <a:rPr lang="en-US" sz="1400" u="sng" dirty="0">
                <a:latin typeface="Arial" charset="0"/>
                <a:ea typeface="ヒラギノ角ゴ Pro W3" charset="0"/>
                <a:cs typeface="ヒラギノ角ゴ Pro W3" charset="0"/>
              </a:rPr>
              <a:t>everything  </a:t>
            </a:r>
            <a:r>
              <a:rPr lang="en-US" sz="1400" dirty="0">
                <a:latin typeface="Arial" charset="0"/>
                <a:ea typeface="ヒラギノ角ゴ Pro W3" charset="0"/>
                <a:cs typeface="ヒラギノ角ゴ Pro W3" charset="0"/>
              </a:rPr>
              <a:t>is recyclable and </a:t>
            </a:r>
            <a:r>
              <a:rPr lang="en-US" sz="1400" u="sng" dirty="0">
                <a:latin typeface="Arial" charset="0"/>
                <a:ea typeface="ヒラギノ角ゴ Pro W3" charset="0"/>
                <a:cs typeface="ヒラギノ角ゴ Pro W3" charset="0"/>
              </a:rPr>
              <a:t>nothing </a:t>
            </a:r>
            <a:r>
              <a:rPr lang="en-US" sz="1400" dirty="0">
                <a:latin typeface="Arial" charset="0"/>
                <a:ea typeface="ヒラギノ角ゴ Pro W3" charset="0"/>
                <a:cs typeface="ヒラギノ角ゴ Pro W3" charset="0"/>
              </a:rPr>
              <a:t>goes to the landfill?</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www.forbes.com</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forbes</a:t>
            </a:r>
            <a:r>
              <a:rPr lang="en-US" dirty="0">
                <a:latin typeface="Arial" charset="0"/>
                <a:ea typeface="ヒラギノ角ゴ Pro W3" charset="0"/>
                <a:cs typeface="ヒラギノ角ゴ Pro W3" charset="0"/>
              </a:rPr>
              <a:t>/2011/1024/entrepreneurs-green-technology-surfboards-monarch-todd-woody.html</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Photo</a:t>
            </a:r>
          </a:p>
          <a:p>
            <a:r>
              <a:rPr lang="en-US" dirty="0">
                <a:latin typeface="Arial" charset="0"/>
                <a:ea typeface="ヒラギノ角ゴ Pro W3" charset="0"/>
                <a:cs typeface="ヒラギノ角ゴ Pro W3" charset="0"/>
              </a:rPr>
              <a:t>http://www.degree33surfboards.com/blog/surf-education/sell-surfboard-craigslist/</a:t>
            </a:r>
          </a:p>
          <a:p>
            <a:endParaRPr lang="en-US" dirty="0">
              <a:latin typeface="Arial" charset="0"/>
              <a:ea typeface="ヒラギノ角ゴ Pro W3" charset="0"/>
              <a:cs typeface="ヒラギノ角ゴ Pro W3" charset="0"/>
            </a:endParaRPr>
          </a:p>
        </p:txBody>
      </p:sp>
      <p:sp>
        <p:nvSpPr>
          <p:cNvPr id="373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1FD40D5-466E-CF4B-B407-5A332A78FF96}" type="slidenum">
              <a:rPr lang="en-US" sz="1200"/>
              <a:pPr/>
              <a:t>181</a:t>
            </a:fld>
            <a:endParaRPr lang="en-US" sz="1200"/>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a:ln/>
        </p:spPr>
      </p:sp>
      <p:sp>
        <p:nvSpPr>
          <p:cNvPr id="375811" name="Notes Placeholder 2"/>
          <p:cNvSpPr>
            <a:spLocks noGrp="1"/>
          </p:cNvSpPr>
          <p:nvPr>
            <p:ph type="body" idx="1"/>
          </p:nvPr>
        </p:nvSpPr>
        <p:spPr>
          <a:xfrm>
            <a:off x="914400" y="4267200"/>
            <a:ext cx="5181600"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You know how mosquitos can spread malaria and other diseases?</a:t>
            </a:r>
          </a:p>
          <a:p>
            <a:r>
              <a:rPr lang="en-US" sz="1400" dirty="0">
                <a:latin typeface="Arial" charset="0"/>
                <a:ea typeface="ヒラギノ角ゴ Pro W3" charset="0"/>
                <a:cs typeface="ヒラギノ角ゴ Pro W3" charset="0"/>
              </a:rPr>
              <a:t>Here is a company comprised of kids under the age of 18 who are going to get the mosquitos to </a:t>
            </a:r>
            <a:r>
              <a:rPr lang="en-US" sz="1400" u="sng" dirty="0">
                <a:latin typeface="Arial" charset="0"/>
                <a:ea typeface="ヒラギノ角ゴ Pro W3" charset="0"/>
                <a:cs typeface="ヒラギノ角ゴ Pro W3" charset="0"/>
              </a:rPr>
              <a:t>instead </a:t>
            </a:r>
            <a:r>
              <a:rPr lang="en-US" sz="1400" dirty="0">
                <a:latin typeface="Arial" charset="0"/>
                <a:ea typeface="ヒラギノ角ゴ Pro W3" charset="0"/>
                <a:cs typeface="ヒラギノ角ゴ Pro W3" charset="0"/>
              </a:rPr>
              <a:t>carry </a:t>
            </a:r>
            <a:r>
              <a:rPr lang="en-US" sz="1400" u="sng" dirty="0">
                <a:latin typeface="Arial" charset="0"/>
                <a:ea typeface="ヒラギノ角ゴ Pro W3" charset="0"/>
                <a:cs typeface="ヒラギノ角ゴ Pro W3" charset="0"/>
              </a:rPr>
              <a:t>vaccines</a:t>
            </a:r>
            <a:r>
              <a:rPr lang="en-US" sz="1400" dirty="0">
                <a:latin typeface="Arial" charset="0"/>
                <a:ea typeface="ヒラギノ角ゴ Pro W3" charset="0"/>
                <a:cs typeface="ヒラギノ角ゴ Pro W3" charset="0"/>
              </a:rPr>
              <a:t>.</a:t>
            </a:r>
          </a:p>
          <a:p>
            <a:r>
              <a:rPr lang="en-US" sz="1400" dirty="0">
                <a:latin typeface="Arial" charset="0"/>
                <a:ea typeface="ヒラギノ角ゴ Pro W3" charset="0"/>
                <a:cs typeface="ヒラギノ角ゴ Pro W3" charset="0"/>
              </a:rPr>
              <a:t>Imagine being able to vaccinate an entire village without a single syringe?</a:t>
            </a:r>
          </a:p>
          <a:p>
            <a:r>
              <a:rPr lang="en-US" sz="1400" dirty="0">
                <a:latin typeface="Arial" charset="0"/>
                <a:ea typeface="ヒラギノ角ゴ Pro W3" charset="0"/>
                <a:cs typeface="ヒラギノ角ゴ Pro W3" charset="0"/>
              </a:rPr>
              <a:t>Their first goal is to combat the West Nile Virus</a:t>
            </a:r>
            <a:r>
              <a:rPr lang="en-US" sz="1400" dirty="0" smtClean="0">
                <a:latin typeface="Arial" charset="0"/>
                <a:ea typeface="ヒラギノ角ゴ Pro W3" charset="0"/>
                <a:cs typeface="ヒラギノ角ゴ Pro W3" charset="0"/>
              </a:rPr>
              <a:t>.</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Who</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got kids like this in their school, and what are we doing to help them learn.</a:t>
            </a:r>
          </a:p>
          <a:p>
            <a:r>
              <a:rPr lang="en-US" sz="1400" dirty="0">
                <a:latin typeface="Arial" charset="0"/>
                <a:ea typeface="ヒラギノ角ゴ Pro W3" charset="0"/>
                <a:cs typeface="ヒラギノ角ゴ Pro W3" charset="0"/>
              </a:rPr>
              <a:t>Sometimes we just have to point them to the lab and then </a:t>
            </a:r>
            <a:r>
              <a:rPr lang="en-US" sz="1400" u="sng" dirty="0">
                <a:latin typeface="Arial" charset="0"/>
                <a:ea typeface="ヒラギノ角ゴ Pro W3" charset="0"/>
                <a:cs typeface="ヒラギノ角ゴ Pro W3" charset="0"/>
              </a:rPr>
              <a:t>get out of their way</a:t>
            </a:r>
            <a:r>
              <a:rPr lang="en-US" sz="1400" dirty="0">
                <a:latin typeface="Arial" charset="0"/>
                <a:ea typeface="ヒラギノ角ゴ Pro W3" charset="0"/>
                <a:cs typeface="ヒラギノ角ゴ Pro W3" charset="0"/>
              </a:rPr>
              <a:t>.</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www.fastcoexist.com</a:t>
            </a:r>
            <a:r>
              <a:rPr lang="en-US" dirty="0">
                <a:latin typeface="Arial" charset="0"/>
                <a:ea typeface="ヒラギノ角ゴ Pro W3" charset="0"/>
                <a:cs typeface="ヒラギノ角ゴ Pro W3" charset="0"/>
              </a:rPr>
              <a:t>/1681305/this-biotechnology-company-run-by-high-schoolers-is-developing-a-flying-syringe#1</a:t>
            </a:r>
          </a:p>
        </p:txBody>
      </p:sp>
      <p:sp>
        <p:nvSpPr>
          <p:cNvPr id="375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DB815A78-6061-7C45-90B1-02294A6A444D}" type="slidenum">
              <a:rPr lang="en-US" sz="1200"/>
              <a:pPr/>
              <a:t>182</a:t>
            </a:fld>
            <a:endParaRPr lang="en-US" sz="1200"/>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Slide Image Placeholder 1"/>
          <p:cNvSpPr>
            <a:spLocks noGrp="1" noRot="1" noChangeAspect="1" noTextEdit="1"/>
          </p:cNvSpPr>
          <p:nvPr>
            <p:ph type="sldImg"/>
          </p:nvPr>
        </p:nvSpPr>
        <p:spPr>
          <a:ln/>
        </p:spPr>
      </p:sp>
      <p:sp>
        <p:nvSpPr>
          <p:cNvPr id="377859" name="Notes Placeholder 2"/>
          <p:cNvSpPr>
            <a:spLocks noGrp="1"/>
          </p:cNvSpPr>
          <p:nvPr>
            <p:ph type="body" idx="1"/>
          </p:nvPr>
        </p:nvSpPr>
        <p:spPr>
          <a:xfrm>
            <a:off x="914400" y="4343400"/>
            <a:ext cx="5181600" cy="4495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Today</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3-D printers can generally only build things out of one type of material—usually a plastic or, in certain expensive industrial versions of the machines, a metal. </a:t>
            </a:r>
            <a:endParaRPr lang="en-US" sz="1400" dirty="0" smtClean="0">
              <a:latin typeface="Arial" charset="0"/>
              <a:ea typeface="ヒラギノ角ゴ Pro W3" charset="0"/>
              <a:cs typeface="ヒラギノ角ゴ Pro W3" charset="0"/>
            </a:endParaRPr>
          </a:p>
          <a:p>
            <a:endParaRPr lang="en-US" sz="1400" dirty="0">
              <a:latin typeface="Arial" charset="0"/>
              <a:ea typeface="ヒラギノ角ゴ Pro W3" charset="0"/>
              <a:cs typeface="ヒラギノ角ゴ Pro W3" charset="0"/>
            </a:endParaRPr>
          </a:p>
          <a:p>
            <a:r>
              <a:rPr lang="en-US" sz="1400" dirty="0" smtClean="0">
                <a:latin typeface="Arial" charset="0"/>
                <a:ea typeface="ヒラギノ角ゴ Pro W3" charset="0"/>
                <a:cs typeface="ヒラギノ角ゴ Pro W3" charset="0"/>
              </a:rPr>
              <a:t>This article discusses the </a:t>
            </a:r>
            <a:r>
              <a:rPr lang="en-US" sz="1400" dirty="0">
                <a:latin typeface="Arial" charset="0"/>
                <a:ea typeface="ヒラギノ角ゴ Pro W3" charset="0"/>
                <a:cs typeface="ヒラギノ角ゴ Pro W3" charset="0"/>
              </a:rPr>
              <a:t>world</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first 3-D printed battery, made from two different electrode </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inks.</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 </a:t>
            </a:r>
            <a:endParaRPr lang="en-US" sz="1400" dirty="0" smtClean="0">
              <a:latin typeface="Arial" charset="0"/>
              <a:ea typeface="ヒラギノ角ゴ Pro W3" charset="0"/>
              <a:cs typeface="ヒラギノ角ゴ Pro W3" charset="0"/>
            </a:endParaRPr>
          </a:p>
          <a:p>
            <a:endParaRPr lang="en-US" sz="1400" dirty="0" smtClean="0">
              <a:latin typeface="Arial" charset="0"/>
              <a:ea typeface="ヒラギノ角ゴ Pro W3" charset="0"/>
              <a:cs typeface="ヒラギノ角ゴ Pro W3" charset="0"/>
            </a:endParaRPr>
          </a:p>
          <a:p>
            <a:r>
              <a:rPr lang="en-US" sz="1400" dirty="0" smtClean="0">
                <a:latin typeface="Arial" charset="0"/>
                <a:ea typeface="ヒラギノ角ゴ Pro W3" charset="0"/>
                <a:cs typeface="ヒラギノ角ゴ Pro W3" charset="0"/>
              </a:rPr>
              <a:t>IF you have a 3D printer, you might be able to just make a new battery for an old device rather than buying one.</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What</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next?</a:t>
            </a:r>
          </a:p>
          <a:p>
            <a:endParaRPr lang="en-US" sz="1400" dirty="0">
              <a:latin typeface="Arial" charset="0"/>
              <a:ea typeface="ヒラギノ角ゴ Pro W3" charset="0"/>
              <a:cs typeface="ヒラギノ角ゴ Pro W3" charset="0"/>
            </a:endParaRPr>
          </a:p>
          <a:p>
            <a:endParaRPr lang="en-US" sz="1400"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www.technologyreview.com</a:t>
            </a:r>
            <a:r>
              <a:rPr lang="en-US" dirty="0">
                <a:latin typeface="Arial" charset="0"/>
                <a:ea typeface="ヒラギノ角ゴ Pro W3" charset="0"/>
                <a:cs typeface="ヒラギノ角ゴ Pro W3" charset="0"/>
              </a:rPr>
              <a:t>/news/516561/a-battery-and-a-bionic-ear-a-hint-of-3-d-printings-promise/</a:t>
            </a:r>
          </a:p>
        </p:txBody>
      </p:sp>
      <p:sp>
        <p:nvSpPr>
          <p:cNvPr id="377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A1267E2-F228-2C4F-A948-A0CF1FBC9679}" type="slidenum">
              <a:rPr lang="en-US" sz="1200"/>
              <a:pPr/>
              <a:t>183</a:t>
            </a:fld>
            <a:endParaRPr lang="en-US" sz="1200"/>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p:cNvSpPr>
            <a:spLocks noGrp="1" noRot="1" noChangeAspect="1" noTextEdit="1"/>
          </p:cNvSpPr>
          <p:nvPr>
            <p:ph type="sldImg"/>
          </p:nvPr>
        </p:nvSpPr>
        <p:spPr>
          <a:ln/>
        </p:spPr>
      </p:sp>
      <p:sp>
        <p:nvSpPr>
          <p:cNvPr id="379907" name="Notes Placeholder 2"/>
          <p:cNvSpPr>
            <a:spLocks noGrp="1"/>
          </p:cNvSpPr>
          <p:nvPr>
            <p:ph type="body" idx="1"/>
          </p:nvPr>
        </p:nvSpPr>
        <p:spPr>
          <a:xfrm>
            <a:off x="914400" y="4495800"/>
            <a:ext cx="5181600" cy="4343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Here is an 11-year old kid who </a:t>
            </a:r>
            <a:r>
              <a:rPr lang="en-US" sz="1400" dirty="0" err="1">
                <a:latin typeface="Arial" charset="0"/>
                <a:ea typeface="ヒラギノ角ゴ Pro W3" charset="0"/>
                <a:cs typeface="ヒラギノ角ゴ Pro W3" charset="0"/>
              </a:rPr>
              <a:t>couldn</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t find the kind of bow tires that he wanted to wear, so he got his grandmother to teach him how to make his own.  </a:t>
            </a:r>
          </a:p>
          <a:p>
            <a:r>
              <a:rPr lang="en-US" sz="1400" dirty="0">
                <a:latin typeface="Arial" charset="0"/>
                <a:ea typeface="ヒラギノ角ゴ Pro W3" charset="0"/>
                <a:cs typeface="ヒラギノ角ゴ Pro W3" charset="0"/>
              </a:rPr>
              <a:t>Now his ties are sold at six stores in multiple states.</a:t>
            </a:r>
          </a:p>
          <a:p>
            <a:r>
              <a:rPr lang="en-US" sz="1400" dirty="0">
                <a:latin typeface="Arial" charset="0"/>
                <a:ea typeface="ヒラギノ角ゴ Pro W3" charset="0"/>
                <a:cs typeface="ヒラギノ角ゴ Pro W3" charset="0"/>
              </a:rPr>
              <a:t>Entrepreneurship.  Are we teaching it?</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upstart.bizjournals.com</a:t>
            </a:r>
            <a:r>
              <a:rPr lang="en-US" dirty="0">
                <a:latin typeface="Arial" charset="0"/>
                <a:ea typeface="ヒラギノ角ゴ Pro W3" charset="0"/>
                <a:cs typeface="ヒラギノ角ゴ Pro W3" charset="0"/>
              </a:rPr>
              <a:t>/entrepreneurs/hot-shots/2013/02/11/</a:t>
            </a:r>
            <a:r>
              <a:rPr lang="en-US" dirty="0" err="1">
                <a:latin typeface="Arial" charset="0"/>
                <a:ea typeface="ヒラギノ角ゴ Pro W3" charset="0"/>
                <a:cs typeface="ヒラギノ角ゴ Pro W3" charset="0"/>
              </a:rPr>
              <a:t>moziah-bridges-of-mos-bows-about-ties.html?ana</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e_du_ubj&amp;s</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article_du&amp;ed</a:t>
            </a:r>
            <a:r>
              <a:rPr lang="en-US" dirty="0">
                <a:latin typeface="Arial" charset="0"/>
                <a:ea typeface="ヒラギノ角ゴ Pro W3" charset="0"/>
                <a:cs typeface="ヒラギノ角ゴ Pro W3" charset="0"/>
              </a:rPr>
              <a:t>=2013-02-12&amp;page=all</a:t>
            </a:r>
          </a:p>
          <a:p>
            <a:r>
              <a:rPr lang="en-US" dirty="0">
                <a:latin typeface="Arial" charset="0"/>
                <a:ea typeface="ヒラギノ角ゴ Pro W3" charset="0"/>
                <a:cs typeface="ヒラギノ角ゴ Pro W3" charset="0"/>
              </a:rPr>
              <a:t>Sartorial 11-year-old rocks the bow tie</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February 11, 2013 </a:t>
            </a:r>
          </a:p>
        </p:txBody>
      </p:sp>
      <p:sp>
        <p:nvSpPr>
          <p:cNvPr id="379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D409E3A-27D9-2B42-865C-3232D560DB09}" type="slidenum">
              <a:rPr lang="en-US" sz="1200"/>
              <a:pPr/>
              <a:t>184</a:t>
            </a:fld>
            <a:endParaRPr lang="en-US" sz="1200"/>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8" name="Slide Image Placeholder 1"/>
          <p:cNvSpPr>
            <a:spLocks noGrp="1" noRot="1" noChangeAspect="1" noTextEdit="1"/>
          </p:cNvSpPr>
          <p:nvPr>
            <p:ph type="sldImg"/>
          </p:nvPr>
        </p:nvSpPr>
        <p:spPr>
          <a:ln/>
        </p:spPr>
      </p:sp>
      <p:sp>
        <p:nvSpPr>
          <p:cNvPr id="638979" name="Notes Placeholder 2"/>
          <p:cNvSpPr>
            <a:spLocks noGrp="1"/>
          </p:cNvSpPr>
          <p:nvPr>
            <p:ph type="body" idx="1"/>
          </p:nvPr>
        </p:nvSpPr>
        <p:spPr>
          <a:xfrm>
            <a:off x="1143000" y="4648200"/>
            <a:ext cx="4419600" cy="3810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smtClean="0">
                <a:latin typeface="Arial" charset="0"/>
                <a:ea typeface="ヒラギノ角ゴ Pro W3" charset="0"/>
                <a:cs typeface="ヒラギノ角ゴ Pro W3" charset="0"/>
              </a:rPr>
              <a:t>An </a:t>
            </a:r>
            <a:r>
              <a:rPr lang="en-US" sz="1400" dirty="0" err="1" smtClean="0">
                <a:latin typeface="Arial" charset="0"/>
                <a:ea typeface="ヒラギノ角ゴ Pro W3" charset="0"/>
                <a:cs typeface="ヒラギノ角ゴ Pro W3" charset="0"/>
              </a:rPr>
              <a:t>Arduino</a:t>
            </a:r>
            <a:r>
              <a:rPr lang="en-US" sz="1400" dirty="0" smtClean="0">
                <a:latin typeface="Arial" charset="0"/>
                <a:ea typeface="ヒラギノ角ゴ Pro W3" charset="0"/>
                <a:cs typeface="ヒラギノ角ゴ Pro W3" charset="0"/>
              </a:rPr>
              <a:t> is a small circuit board with a microprocessor that can be used to</a:t>
            </a:r>
            <a:r>
              <a:rPr lang="en-US" sz="1400" baseline="0" dirty="0" smtClean="0">
                <a:latin typeface="Arial" charset="0"/>
                <a:ea typeface="ヒラギノ角ゴ Pro W3" charset="0"/>
                <a:cs typeface="ヒラギノ角ゴ Pro W3" charset="0"/>
              </a:rPr>
              <a:t> build almost anything.</a:t>
            </a:r>
          </a:p>
          <a:p>
            <a:endParaRPr lang="en-US" sz="1400" baseline="0" dirty="0" smtClean="0">
              <a:latin typeface="Arial" charset="0"/>
              <a:ea typeface="ヒラギノ角ゴ Pro W3" charset="0"/>
              <a:cs typeface="ヒラギノ角ゴ Pro W3" charset="0"/>
            </a:endParaRPr>
          </a:p>
          <a:p>
            <a:r>
              <a:rPr lang="en-US" sz="1400" baseline="0" dirty="0" smtClean="0">
                <a:latin typeface="Arial" charset="0"/>
                <a:ea typeface="ヒラギノ角ゴ Pro W3" charset="0"/>
                <a:cs typeface="ヒラギノ角ゴ Pro W3" charset="0"/>
              </a:rPr>
              <a:t>Here is a 12-year old who has unleashed the potential and is building useful products.</a:t>
            </a:r>
            <a:endParaRPr lang="en-US" sz="1400"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www.popsci.com</a:t>
            </a:r>
            <a:r>
              <a:rPr lang="en-US" dirty="0">
                <a:latin typeface="Arial" charset="0"/>
                <a:ea typeface="ヒラギノ角ゴ Pro W3" charset="0"/>
                <a:cs typeface="ヒラギノ角ゴ Pro W3" charset="0"/>
              </a:rPr>
              <a:t>/technology/article/2013-08/short-circuit</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 12-Year-Old's Quest To Remake Education, One </a:t>
            </a:r>
            <a:r>
              <a:rPr lang="en-US" dirty="0" err="1">
                <a:latin typeface="Arial" charset="0"/>
                <a:ea typeface="ヒラギノ角ゴ Pro W3" charset="0"/>
                <a:cs typeface="ヒラギノ角ゴ Pro W3" charset="0"/>
              </a:rPr>
              <a:t>Arduino</a:t>
            </a:r>
            <a:r>
              <a:rPr lang="en-US" dirty="0">
                <a:latin typeface="Arial" charset="0"/>
                <a:ea typeface="ヒラギノ角ゴ Pro W3" charset="0"/>
                <a:cs typeface="ヒラギノ角ゴ Pro W3" charset="0"/>
              </a:rPr>
              <a:t> At A Time </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p:txBody>
      </p:sp>
      <p:sp>
        <p:nvSpPr>
          <p:cNvPr id="6389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F281316-A848-1F42-B2DE-8C4D0120E3D1}" type="slidenum">
              <a:rPr lang="en-US" sz="1200"/>
              <a:pPr/>
              <a:t>185</a:t>
            </a:fld>
            <a:endParaRPr lang="en-US" sz="1200"/>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Slide Image Placeholder 1"/>
          <p:cNvSpPr>
            <a:spLocks noGrp="1" noRot="1" noChangeAspect="1" noTextEdit="1"/>
          </p:cNvSpPr>
          <p:nvPr>
            <p:ph type="sldImg"/>
          </p:nvPr>
        </p:nvSpPr>
        <p:spPr>
          <a:ln/>
        </p:spPr>
      </p:sp>
      <p:sp>
        <p:nvSpPr>
          <p:cNvPr id="641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smtClean="0">
                <a:latin typeface="Arial" charset="0"/>
                <a:ea typeface="ヒラギノ角ゴ Pro W3" charset="0"/>
                <a:cs typeface="ヒラギノ角ゴ Pro W3" charset="0"/>
              </a:rPr>
              <a:t>Here</a:t>
            </a:r>
            <a:r>
              <a:rPr lang="en-US" sz="1400" baseline="0" dirty="0" smtClean="0">
                <a:latin typeface="Arial" charset="0"/>
                <a:ea typeface="ヒラギノ角ゴ Pro W3" charset="0"/>
                <a:cs typeface="ヒラギノ角ゴ Pro W3" charset="0"/>
              </a:rPr>
              <a:t> is a </a:t>
            </a:r>
            <a:r>
              <a:rPr lang="en-US" sz="1400" baseline="0" dirty="0" err="1" smtClean="0">
                <a:latin typeface="Arial" charset="0"/>
                <a:ea typeface="ヒラギノ角ゴ Pro W3" charset="0"/>
                <a:cs typeface="ヒラギノ角ゴ Pro W3" charset="0"/>
              </a:rPr>
              <a:t>closeup</a:t>
            </a:r>
            <a:r>
              <a:rPr lang="en-US" sz="1400" baseline="0" dirty="0" smtClean="0">
                <a:latin typeface="Arial" charset="0"/>
                <a:ea typeface="ヒラギノ角ゴ Pro W3" charset="0"/>
                <a:cs typeface="ヒラギノ角ゴ Pro W3" charset="0"/>
              </a:rPr>
              <a:t> of this circuit board that costs about $30.</a:t>
            </a:r>
          </a:p>
          <a:p>
            <a:endParaRPr lang="en-US" sz="1400" baseline="0" dirty="0" smtClean="0">
              <a:latin typeface="Arial" charset="0"/>
              <a:ea typeface="ヒラギノ角ゴ Pro W3" charset="0"/>
              <a:cs typeface="ヒラギノ角ゴ Pro W3" charset="0"/>
            </a:endParaRPr>
          </a:p>
          <a:p>
            <a:r>
              <a:rPr lang="en-US" sz="1400" baseline="0" dirty="0" smtClean="0">
                <a:latin typeface="Arial" charset="0"/>
                <a:ea typeface="ヒラギノ角ゴ Pro W3" charset="0"/>
                <a:cs typeface="ヒラギノ角ゴ Pro W3" charset="0"/>
              </a:rPr>
              <a:t>Think of this as an electronic version of the tinker toys or erector sets we grew up with.</a:t>
            </a:r>
            <a:endParaRPr lang="en-US" sz="1400" dirty="0">
              <a:latin typeface="Arial" charset="0"/>
              <a:ea typeface="ヒラギノ角ゴ Pro W3" charset="0"/>
              <a:cs typeface="ヒラギノ角ゴ Pro W3" charset="0"/>
            </a:endParaRPr>
          </a:p>
          <a:p>
            <a:endParaRPr lang="en-US" sz="1400"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www.popsci.com</a:t>
            </a:r>
            <a:r>
              <a:rPr lang="en-US" dirty="0">
                <a:latin typeface="Arial" charset="0"/>
                <a:ea typeface="ヒラギノ角ゴ Pro W3" charset="0"/>
                <a:cs typeface="ヒラギノ角ゴ Pro W3" charset="0"/>
              </a:rPr>
              <a:t>/technology/article/2013-08/short-circuit</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 12-Year-Old's Quest To Remake Education, One </a:t>
            </a:r>
            <a:r>
              <a:rPr lang="en-US" dirty="0" err="1">
                <a:latin typeface="Arial" charset="0"/>
                <a:ea typeface="ヒラギノ角ゴ Pro W3" charset="0"/>
                <a:cs typeface="ヒラギノ角ゴ Pro W3" charset="0"/>
              </a:rPr>
              <a:t>Arduino</a:t>
            </a:r>
            <a:r>
              <a:rPr lang="en-US" dirty="0">
                <a:latin typeface="Arial" charset="0"/>
                <a:ea typeface="ヒラギノ角ゴ Pro W3" charset="0"/>
                <a:cs typeface="ヒラギノ角ゴ Pro W3" charset="0"/>
              </a:rPr>
              <a:t> At A Time </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p:txBody>
      </p:sp>
      <p:sp>
        <p:nvSpPr>
          <p:cNvPr id="6410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D5A62D23-9821-9F44-BBC0-517D490F8D05}" type="slidenum">
              <a:rPr lang="en-US" sz="1200"/>
              <a:pPr/>
              <a:t>186</a:t>
            </a:fld>
            <a:endParaRPr lang="en-US" sz="1200"/>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Slide Image Placeholder 1"/>
          <p:cNvSpPr>
            <a:spLocks noGrp="1" noRot="1" noChangeAspect="1" noTextEdit="1"/>
          </p:cNvSpPr>
          <p:nvPr>
            <p:ph type="sldImg"/>
          </p:nvPr>
        </p:nvSpPr>
        <p:spPr>
          <a:ln/>
        </p:spPr>
      </p:sp>
      <p:sp>
        <p:nvSpPr>
          <p:cNvPr id="645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smtClean="0">
                <a:latin typeface="Arial" charset="0"/>
                <a:ea typeface="ヒラギノ角ゴ Pro W3" charset="0"/>
                <a:cs typeface="ヒラギノ角ゴ Pro W3" charset="0"/>
              </a:rPr>
              <a:t>This</a:t>
            </a:r>
            <a:r>
              <a:rPr lang="en-US" sz="1400" baseline="0" dirty="0" smtClean="0">
                <a:latin typeface="Arial" charset="0"/>
                <a:ea typeface="ヒラギノ角ゴ Pro W3" charset="0"/>
                <a:cs typeface="ヒラギノ角ゴ Pro W3" charset="0"/>
              </a:rPr>
              <a:t> 12-year old girl created a beautiful pendant you can wear around your neck that monitors your heart beat.</a:t>
            </a:r>
            <a:endParaRPr lang="en-US" sz="1400"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www.popsci.com</a:t>
            </a:r>
            <a:r>
              <a:rPr lang="en-US" dirty="0">
                <a:latin typeface="Arial" charset="0"/>
                <a:ea typeface="ヒラギノ角ゴ Pro W3" charset="0"/>
                <a:cs typeface="ヒラギノ角ゴ Pro W3" charset="0"/>
              </a:rPr>
              <a:t>/technology/article/2013-08/short-circuit</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 12-Year-Old's Quest To Remake Education, One </a:t>
            </a:r>
            <a:r>
              <a:rPr lang="en-US" dirty="0" err="1">
                <a:latin typeface="Arial" charset="0"/>
                <a:ea typeface="ヒラギノ角ゴ Pro W3" charset="0"/>
                <a:cs typeface="ヒラギノ角ゴ Pro W3" charset="0"/>
              </a:rPr>
              <a:t>Arduino</a:t>
            </a:r>
            <a:r>
              <a:rPr lang="en-US" dirty="0">
                <a:latin typeface="Arial" charset="0"/>
                <a:ea typeface="ヒラギノ角ゴ Pro W3" charset="0"/>
                <a:cs typeface="ヒラギノ角ゴ Pro W3" charset="0"/>
              </a:rPr>
              <a:t> At A Time </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p:txBody>
      </p:sp>
      <p:sp>
        <p:nvSpPr>
          <p:cNvPr id="645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42BB376-B75D-3E40-815B-3B28D510A182}" type="slidenum">
              <a:rPr lang="en-US" sz="1200"/>
              <a:pPr/>
              <a:t>187</a:t>
            </a:fld>
            <a:endParaRPr lang="en-US" sz="1200"/>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4" name="Slide Image Placeholder 1"/>
          <p:cNvSpPr>
            <a:spLocks noGrp="1" noRot="1" noChangeAspect="1" noTextEdit="1"/>
          </p:cNvSpPr>
          <p:nvPr>
            <p:ph type="sldImg"/>
          </p:nvPr>
        </p:nvSpPr>
        <p:spPr>
          <a:ln/>
        </p:spPr>
      </p:sp>
      <p:sp>
        <p:nvSpPr>
          <p:cNvPr id="643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smtClean="0">
                <a:latin typeface="Arial" charset="0"/>
                <a:ea typeface="ヒラギノ角ゴ Pro W3" charset="0"/>
                <a:cs typeface="ヒラギノ角ゴ Pro W3" charset="0"/>
              </a:rPr>
              <a:t>What does a typical 12 year old build worth all this technology?  .</a:t>
            </a:r>
            <a:r>
              <a:rPr lang="en-US" sz="1400" baseline="0" dirty="0" smtClean="0">
                <a:latin typeface="Arial" charset="0"/>
                <a:ea typeface="ヒラギノ角ゴ Pro W3" charset="0"/>
                <a:cs typeface="ヒラギノ角ゴ Pro W3" charset="0"/>
              </a:rPr>
              <a:t> . .</a:t>
            </a:r>
            <a:endParaRPr lang="en-US" sz="1400"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www.popsci.com</a:t>
            </a:r>
            <a:r>
              <a:rPr lang="en-US" dirty="0">
                <a:latin typeface="Arial" charset="0"/>
                <a:ea typeface="ヒラギノ角ゴ Pro W3" charset="0"/>
                <a:cs typeface="ヒラギノ角ゴ Pro W3" charset="0"/>
              </a:rPr>
              <a:t>/technology/article/2013-08/short-circuit</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 12-Year-Old's Quest To Remake Education, One </a:t>
            </a:r>
            <a:r>
              <a:rPr lang="en-US" dirty="0" err="1">
                <a:latin typeface="Arial" charset="0"/>
                <a:ea typeface="ヒラギノ角ゴ Pro W3" charset="0"/>
                <a:cs typeface="ヒラギノ角ゴ Pro W3" charset="0"/>
              </a:rPr>
              <a:t>Arduino</a:t>
            </a:r>
            <a:r>
              <a:rPr lang="en-US" dirty="0">
                <a:latin typeface="Arial" charset="0"/>
                <a:ea typeface="ヒラギノ角ゴ Pro W3" charset="0"/>
                <a:cs typeface="ヒラギノ角ゴ Pro W3" charset="0"/>
              </a:rPr>
              <a:t> At A Time </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p:txBody>
      </p:sp>
      <p:sp>
        <p:nvSpPr>
          <p:cNvPr id="6430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0154E01C-FAD8-E64E-8690-0C0C230ECC43}" type="slidenum">
              <a:rPr lang="en-US" sz="1200"/>
              <a:pPr/>
              <a:t>188</a:t>
            </a:fld>
            <a:endParaRPr lang="en-US" sz="1200"/>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Slide Image Placeholder 1"/>
          <p:cNvSpPr>
            <a:spLocks noGrp="1" noRot="1" noChangeAspect="1" noTextEdit="1"/>
          </p:cNvSpPr>
          <p:nvPr>
            <p:ph type="sldImg"/>
          </p:nvPr>
        </p:nvSpPr>
        <p:spPr>
          <a:ln/>
        </p:spPr>
      </p:sp>
      <p:sp>
        <p:nvSpPr>
          <p:cNvPr id="647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smtClean="0">
                <a:latin typeface="Arial" charset="0"/>
                <a:ea typeface="ヒラギノ角ゴ Pro W3" charset="0"/>
                <a:cs typeface="ヒラギノ角ゴ Pro W3" charset="0"/>
              </a:rPr>
              <a:t>A small robot that is built around one of these </a:t>
            </a:r>
            <a:r>
              <a:rPr lang="en-US" sz="1400" dirty="0" err="1" smtClean="0">
                <a:latin typeface="Arial" charset="0"/>
                <a:ea typeface="ヒラギノ角ゴ Pro W3" charset="0"/>
                <a:cs typeface="ヒラギノ角ゴ Pro W3" charset="0"/>
              </a:rPr>
              <a:t>Arduino</a:t>
            </a:r>
            <a:r>
              <a:rPr lang="en-US" sz="1400" dirty="0" smtClean="0">
                <a:latin typeface="Arial" charset="0"/>
                <a:ea typeface="ヒラギノ角ゴ Pro W3" charset="0"/>
                <a:cs typeface="ヒラギノ角ゴ Pro W3" charset="0"/>
              </a:rPr>
              <a:t> circuits</a:t>
            </a:r>
            <a:r>
              <a:rPr lang="en-US" sz="1400" baseline="0" dirty="0" smtClean="0">
                <a:latin typeface="Arial" charset="0"/>
                <a:ea typeface="ヒラギノ角ゴ Pro W3" charset="0"/>
                <a:cs typeface="ヒラギノ角ゴ Pro W3" charset="0"/>
              </a:rPr>
              <a:t> that has a built-in methane detector. </a:t>
            </a:r>
          </a:p>
          <a:p>
            <a:endParaRPr lang="en-US" sz="1400" baseline="0" dirty="0" smtClean="0">
              <a:latin typeface="Arial" charset="0"/>
              <a:ea typeface="ヒラギノ角ゴ Pro W3" charset="0"/>
              <a:cs typeface="ヒラギノ角ゴ Pro W3" charset="0"/>
            </a:endParaRPr>
          </a:p>
          <a:p>
            <a:r>
              <a:rPr lang="en-US" sz="1400" baseline="0" dirty="0" smtClean="0">
                <a:latin typeface="Arial" charset="0"/>
                <a:ea typeface="ヒラギノ角ゴ Pro W3" charset="0"/>
                <a:cs typeface="ヒラギノ角ゴ Pro W3" charset="0"/>
              </a:rPr>
              <a:t> In plain language--- this 12-year old boy has built a self-propelled fart detector.</a:t>
            </a:r>
            <a:endParaRPr lang="en-US" sz="1400"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www.popsci.com</a:t>
            </a:r>
            <a:r>
              <a:rPr lang="en-US" dirty="0">
                <a:latin typeface="Arial" charset="0"/>
                <a:ea typeface="ヒラギノ角ゴ Pro W3" charset="0"/>
                <a:cs typeface="ヒラギノ角ゴ Pro W3" charset="0"/>
              </a:rPr>
              <a:t>/technology/article/2013-08/short-circuit</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 12-Year-Old's Quest To Remake Education, One </a:t>
            </a:r>
            <a:r>
              <a:rPr lang="en-US" dirty="0" err="1">
                <a:latin typeface="Arial" charset="0"/>
                <a:ea typeface="ヒラギノ角ゴ Pro W3" charset="0"/>
                <a:cs typeface="ヒラギノ角ゴ Pro W3" charset="0"/>
              </a:rPr>
              <a:t>Arduino</a:t>
            </a:r>
            <a:r>
              <a:rPr lang="en-US" dirty="0">
                <a:latin typeface="Arial" charset="0"/>
                <a:ea typeface="ヒラギノ角ゴ Pro W3" charset="0"/>
                <a:cs typeface="ヒラギノ角ゴ Pro W3" charset="0"/>
              </a:rPr>
              <a:t> At A Time </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p:txBody>
      </p:sp>
      <p:sp>
        <p:nvSpPr>
          <p:cNvPr id="647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5B6C01F8-718C-C24D-BC3F-D7E4CBCF3B89}" type="slidenum">
              <a:rPr lang="en-US" sz="1200"/>
              <a:pPr/>
              <a:t>189</a:t>
            </a:fld>
            <a:endParaRPr 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smtClean="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smtClean="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smtClean="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www.air.org</a:t>
            </a:r>
            <a:r>
              <a:rPr lang="en-US" dirty="0">
                <a:latin typeface="Arial" charset="0"/>
                <a:ea typeface="ヒラギノ角ゴ Pro W3" charset="0"/>
                <a:cs typeface="ヒラギノ角ゴ Pro W3" charset="0"/>
              </a:rPr>
              <a:t>/files/Virginia_EMS_Report1.pdf</a:t>
            </a:r>
          </a:p>
          <a:p>
            <a:endParaRPr lang="en-US" dirty="0">
              <a:latin typeface="Arial" charset="0"/>
              <a:ea typeface="ヒラギノ角ゴ Pro W3" charset="0"/>
              <a:cs typeface="ヒラギノ角ゴ Pro W3" charset="0"/>
            </a:endParaRPr>
          </a:p>
          <a:p>
            <a:r>
              <a:rPr lang="en-US" dirty="0">
                <a:latin typeface="Calibri" charset="0"/>
                <a:ea typeface="ヒラギノ角ゴ Pro W3" charset="0"/>
                <a:cs typeface="ヒラギノ角ゴ Pro W3" charset="0"/>
              </a:rPr>
              <a:t>The Earning Power of Recent Graduates From Virginia</a:t>
            </a:r>
            <a:r>
              <a:rPr lang="ja-JP" altLang="en-US" dirty="0">
                <a:latin typeface="Calibri" charset="0"/>
                <a:ea typeface="ヒラギノ角ゴ Pro W3" charset="0"/>
                <a:cs typeface="ヒラギノ角ゴ Pro W3" charset="0"/>
              </a:rPr>
              <a:t>’</a:t>
            </a:r>
            <a:r>
              <a:rPr lang="en-US" dirty="0">
                <a:latin typeface="Calibri" charset="0"/>
                <a:ea typeface="ヒラギノ角ゴ Pro W3" charset="0"/>
                <a:cs typeface="ヒラギノ角ゴ Pro W3" charset="0"/>
              </a:rPr>
              <a:t>s Colleges and Universities:</a:t>
            </a:r>
          </a:p>
          <a:p>
            <a:r>
              <a:rPr lang="en-US" dirty="0">
                <a:latin typeface="Calibri" charset="0"/>
                <a:ea typeface="ヒラギノ角ゴ Pro W3" charset="0"/>
                <a:cs typeface="ヒラギノ角ゴ Pro W3" charset="0"/>
              </a:rPr>
              <a:t>How are graduates from different degree programs doing in the labor market?</a:t>
            </a:r>
          </a:p>
          <a:p>
            <a:endParaRPr lang="en-US" dirty="0">
              <a:latin typeface="Arial" charset="0"/>
              <a:ea typeface="ヒラギノ角ゴ Pro W3" charset="0"/>
              <a:cs typeface="ヒラギノ角ゴ Pro W3" charset="0"/>
            </a:endParaRPr>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61A345B-F893-E748-8B97-5779ECBC7ED8}" type="slidenum">
              <a:rPr lang="en-US" sz="1200"/>
              <a:pPr/>
              <a:t>19</a:t>
            </a:fld>
            <a:endParaRPr lang="en-US" sz="1200"/>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Slide Image Placeholder 1"/>
          <p:cNvSpPr>
            <a:spLocks noGrp="1" noRot="1" noChangeAspect="1" noTextEdit="1"/>
          </p:cNvSpPr>
          <p:nvPr>
            <p:ph type="sldImg"/>
          </p:nvPr>
        </p:nvSpPr>
        <p:spPr>
          <a:ln/>
        </p:spPr>
      </p:sp>
      <p:sp>
        <p:nvSpPr>
          <p:cNvPr id="649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smtClean="0">
                <a:latin typeface="Arial" charset="0"/>
                <a:ea typeface="ヒラギノ角ゴ Pro W3" charset="0"/>
                <a:cs typeface="ヒラギノ角ゴ Pro W3" charset="0"/>
              </a:rPr>
              <a:t>Here is the 12-year old teaching a class on a Saturday morning to people that want to learn</a:t>
            </a:r>
            <a:r>
              <a:rPr lang="en-US" sz="1400" baseline="0" dirty="0" smtClean="0">
                <a:latin typeface="Arial" charset="0"/>
                <a:ea typeface="ヒラギノ角ゴ Pro W3" charset="0"/>
                <a:cs typeface="ヒラギノ角ゴ Pro W3" charset="0"/>
              </a:rPr>
              <a:t> how to make and program things with the </a:t>
            </a:r>
            <a:r>
              <a:rPr lang="en-US" sz="1400" dirty="0" err="1" smtClean="0">
                <a:latin typeface="Arial" charset="0"/>
                <a:ea typeface="ヒラギノ角ゴ Pro W3" charset="0"/>
                <a:cs typeface="ヒラギノ角ゴ Pro W3" charset="0"/>
              </a:rPr>
              <a:t>Arduino</a:t>
            </a:r>
            <a:r>
              <a:rPr lang="en-US" sz="1400" dirty="0" smtClean="0">
                <a:latin typeface="Arial" charset="0"/>
                <a:ea typeface="ヒラギノ角ゴ Pro W3" charset="0"/>
                <a:cs typeface="ヒラギノ角ゴ Pro W3" charset="0"/>
              </a:rPr>
              <a:t> microprocessor.</a:t>
            </a:r>
            <a:endParaRPr lang="en-US" sz="1400"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www.popsci.com</a:t>
            </a:r>
            <a:r>
              <a:rPr lang="en-US" dirty="0">
                <a:latin typeface="Arial" charset="0"/>
                <a:ea typeface="ヒラギノ角ゴ Pro W3" charset="0"/>
                <a:cs typeface="ヒラギノ角ゴ Pro W3" charset="0"/>
              </a:rPr>
              <a:t>/technology/article/2013-08/short-circuit</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 12-Year-Old's Quest To Remake Education, One </a:t>
            </a:r>
            <a:r>
              <a:rPr lang="en-US" dirty="0" err="1">
                <a:latin typeface="Arial" charset="0"/>
                <a:ea typeface="ヒラギノ角ゴ Pro W3" charset="0"/>
                <a:cs typeface="ヒラギノ角ゴ Pro W3" charset="0"/>
              </a:rPr>
              <a:t>Arduino</a:t>
            </a:r>
            <a:r>
              <a:rPr lang="en-US" dirty="0">
                <a:latin typeface="Arial" charset="0"/>
                <a:ea typeface="ヒラギノ角ゴ Pro W3" charset="0"/>
                <a:cs typeface="ヒラギノ角ゴ Pro W3" charset="0"/>
              </a:rPr>
              <a:t> At A Time </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p:txBody>
      </p:sp>
      <p:sp>
        <p:nvSpPr>
          <p:cNvPr id="649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1C00DF1-8AFC-E24E-A5F6-2BD2CD00A809}" type="slidenum">
              <a:rPr lang="en-US" sz="1200"/>
              <a:pPr/>
              <a:t>190</a:t>
            </a:fld>
            <a:endParaRPr lang="en-US" sz="1200"/>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Slide Image Placeholder 1"/>
          <p:cNvSpPr>
            <a:spLocks noGrp="1" noRot="1" noChangeAspect="1" noTextEdit="1"/>
          </p:cNvSpPr>
          <p:nvPr>
            <p:ph type="sldImg"/>
          </p:nvPr>
        </p:nvSpPr>
        <p:spPr>
          <a:ln/>
        </p:spPr>
      </p:sp>
      <p:sp>
        <p:nvSpPr>
          <p:cNvPr id="651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smtClean="0">
                <a:latin typeface="Arial" charset="0"/>
                <a:ea typeface="ヒラギノ角ゴ Pro W3" charset="0"/>
                <a:cs typeface="ヒラギノ角ゴ Pro W3" charset="0"/>
              </a:rPr>
              <a:t>And here is a </a:t>
            </a:r>
            <a:r>
              <a:rPr lang="en-US" sz="1400" dirty="0" err="1" smtClean="0">
                <a:latin typeface="Arial" charset="0"/>
                <a:ea typeface="ヒラギノ角ゴ Pro W3" charset="0"/>
                <a:cs typeface="ヒラギノ角ゴ Pro W3" charset="0"/>
              </a:rPr>
              <a:t>cel</a:t>
            </a:r>
            <a:r>
              <a:rPr lang="en-US" sz="1400" dirty="0" smtClean="0">
                <a:latin typeface="Arial" charset="0"/>
                <a:ea typeface="ヒラギノ角ゴ Pro W3" charset="0"/>
                <a:cs typeface="ヒラギノ角ゴ Pro W3" charset="0"/>
              </a:rPr>
              <a:t> phone that you can make using the </a:t>
            </a:r>
            <a:r>
              <a:rPr lang="en-US" sz="1400" dirty="0" err="1" smtClean="0">
                <a:latin typeface="Arial" charset="0"/>
                <a:ea typeface="ヒラギノ角ゴ Pro W3" charset="0"/>
                <a:cs typeface="ヒラギノ角ゴ Pro W3" charset="0"/>
              </a:rPr>
              <a:t>Arduino</a:t>
            </a:r>
            <a:r>
              <a:rPr lang="en-US" sz="1400" dirty="0" smtClean="0">
                <a:latin typeface="Arial" charset="0"/>
                <a:ea typeface="ヒラギノ角ゴ Pro W3" charset="0"/>
                <a:cs typeface="ヒラギノ角ゴ Pro W3" charset="0"/>
              </a:rPr>
              <a:t> microprocessor</a:t>
            </a:r>
            <a:r>
              <a:rPr lang="en-US" sz="1400" baseline="0" dirty="0" smtClean="0">
                <a:latin typeface="Arial" charset="0"/>
                <a:ea typeface="ヒラギノ角ゴ Pro W3" charset="0"/>
                <a:cs typeface="ヒラギノ角ゴ Pro W3" charset="0"/>
              </a:rPr>
              <a:t> and a 3D-printed case.</a:t>
            </a:r>
          </a:p>
          <a:p>
            <a:endParaRPr lang="en-US" sz="1400" baseline="0" dirty="0" smtClean="0">
              <a:latin typeface="Arial" charset="0"/>
              <a:ea typeface="ヒラギノ角ゴ Pro W3" charset="0"/>
              <a:cs typeface="ヒラギノ角ゴ Pro W3" charset="0"/>
            </a:endParaRPr>
          </a:p>
          <a:p>
            <a:r>
              <a:rPr lang="en-US" sz="1400" baseline="0" dirty="0" smtClean="0">
                <a:latin typeface="Arial" charset="0"/>
                <a:ea typeface="ヒラギノ角ゴ Pro W3" charset="0"/>
                <a:cs typeface="ヒラギノ角ゴ Pro W3" charset="0"/>
              </a:rPr>
              <a:t>Are we setting up our students to be this creative?</a:t>
            </a:r>
            <a:endParaRPr lang="en-US" sz="1400" dirty="0">
              <a:latin typeface="Arial" charset="0"/>
              <a:ea typeface="ヒラギノ角ゴ Pro W3" charset="0"/>
              <a:cs typeface="ヒラギノ角ゴ Pro W3" charset="0"/>
            </a:endParaRPr>
          </a:p>
          <a:p>
            <a:endParaRPr lang="en-US" sz="1400"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www.engadget.com</a:t>
            </a:r>
            <a:r>
              <a:rPr lang="en-US" dirty="0">
                <a:latin typeface="Arial" charset="0"/>
                <a:ea typeface="ヒラギノ角ゴ Pro W3" charset="0"/>
                <a:cs typeface="ヒラギノ角ゴ Pro W3" charset="0"/>
              </a:rPr>
              <a:t>/2013/07/22/</a:t>
            </a:r>
            <a:r>
              <a:rPr lang="en-US" dirty="0" err="1">
                <a:latin typeface="Arial" charset="0"/>
                <a:ea typeface="ヒラギノ角ゴ Pro W3" charset="0"/>
                <a:cs typeface="ヒラギノ角ゴ Pro W3" charset="0"/>
              </a:rPr>
              <a:t>arduino-hackaphone</a:t>
            </a:r>
            <a:r>
              <a:rPr lang="en-US" dirty="0">
                <a:latin typeface="Arial" charset="0"/>
                <a:ea typeface="ヒラギノ角ゴ Pro W3" charset="0"/>
                <a:cs typeface="ヒラギノ角ゴ Pro W3" charset="0"/>
              </a:rPr>
              <a:t>/</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This </a:t>
            </a:r>
            <a:r>
              <a:rPr lang="en-US" dirty="0" err="1">
                <a:latin typeface="Arial" charset="0"/>
                <a:ea typeface="ヒラギノ角ゴ Pro W3" charset="0"/>
                <a:cs typeface="ヒラギノ角ゴ Pro W3" charset="0"/>
              </a:rPr>
              <a:t>Arduino</a:t>
            </a:r>
            <a:r>
              <a:rPr lang="en-US" dirty="0">
                <a:latin typeface="Arial" charset="0"/>
                <a:ea typeface="ヒラギノ角ゴ Pro W3" charset="0"/>
                <a:cs typeface="ヒラギノ角ゴ Pro W3" charset="0"/>
              </a:rPr>
              <a:t> </a:t>
            </a:r>
            <a:r>
              <a:rPr lang="en-US" dirty="0" err="1">
                <a:latin typeface="Arial" charset="0"/>
                <a:ea typeface="ヒラギノ角ゴ Pro W3" charset="0"/>
                <a:cs typeface="ヒラギノ角ゴ Pro W3" charset="0"/>
              </a:rPr>
              <a:t>hackaphone</a:t>
            </a:r>
            <a:r>
              <a:rPr lang="en-US" dirty="0">
                <a:latin typeface="Arial" charset="0"/>
                <a:ea typeface="ヒラギノ角ゴ Pro W3" charset="0"/>
                <a:cs typeface="ヒラギノ角ゴ Pro W3" charset="0"/>
              </a:rPr>
              <a:t> was never going to be pretty, but it does the job</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p:txBody>
      </p:sp>
      <p:sp>
        <p:nvSpPr>
          <p:cNvPr id="651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D7E1AD50-DA9C-084E-80F3-78FAFA46A481}" type="slidenum">
              <a:rPr lang="en-US" sz="1200"/>
              <a:pPr/>
              <a:t>191</a:t>
            </a:fld>
            <a:endParaRPr lang="en-US" sz="1200"/>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Grp="1" noRot="1" noChangeAspect="1" noChangeArrowheads="1" noTextEdit="1"/>
          </p:cNvSpPr>
          <p:nvPr>
            <p:ph type="sldImg"/>
          </p:nvPr>
        </p:nvSpPr>
        <p:spPr>
          <a:xfrm>
            <a:off x="990600" y="457200"/>
            <a:ext cx="1447800" cy="1085850"/>
          </a:xfrm>
          <a:ln/>
        </p:spPr>
      </p:sp>
      <p:sp>
        <p:nvSpPr>
          <p:cNvPr id="381955" name="Rectangle 3"/>
          <p:cNvSpPr>
            <a:spLocks noGrp="1" noChangeArrowheads="1"/>
          </p:cNvSpPr>
          <p:nvPr>
            <p:ph type="body" idx="1"/>
          </p:nvPr>
        </p:nvSpPr>
        <p:spPr>
          <a:xfrm>
            <a:off x="914400" y="1676400"/>
            <a:ext cx="5562600" cy="678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We need more diversity of thought.  With more women entering the higher levels of business, we are seeing a shift in the way of doing business.  And I like it</a:t>
            </a:r>
            <a:r>
              <a:rPr lang="en-US" sz="1400" dirty="0" smtClean="0">
                <a:latin typeface="Arial" charset="0"/>
                <a:ea typeface="ヒラギノ角ゴ Pro W3" charset="0"/>
                <a:cs typeface="ヒラギノ角ゴ Pro W3" charset="0"/>
              </a:rPr>
              <a:t>.</a:t>
            </a:r>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The traditional male version of running a business, built upon a platform of competitiveness,  is now evolving</a:t>
            </a:r>
            <a:r>
              <a:rPr lang="en-US" sz="1400" dirty="0" smtClean="0">
                <a:latin typeface="Arial" charset="0"/>
                <a:ea typeface="ヒラギノ角ゴ Pro W3" charset="0"/>
                <a:cs typeface="ヒラギノ角ゴ Pro W3" charset="0"/>
              </a:rPr>
              <a:t>.</a:t>
            </a:r>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Collaboration is the new way of life in the business world</a:t>
            </a:r>
            <a:r>
              <a:rPr lang="en-US" sz="1400" dirty="0" smtClean="0">
                <a:latin typeface="Arial" charset="0"/>
                <a:ea typeface="ヒラギノ角ゴ Pro W3" charset="0"/>
                <a:cs typeface="ヒラギノ角ゴ Pro W3" charset="0"/>
              </a:rPr>
              <a:t>.  Small businesses supporting each other rather than trying to buy out the competition.</a:t>
            </a:r>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So how does this affect what we are doing in the classroom</a:t>
            </a:r>
            <a:r>
              <a:rPr lang="en-US" sz="1400" dirty="0" smtClean="0">
                <a:latin typeface="Arial" charset="0"/>
                <a:ea typeface="ヒラギノ角ゴ Pro W3" charset="0"/>
                <a:cs typeface="ヒラギノ角ゴ Pro W3" charset="0"/>
              </a:rPr>
              <a:t>?</a:t>
            </a:r>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Our education system is set up to encourage students to compete with each other for the best grades, class rank, and the honor of being the valedictorian.  Is this preparing them for the future workplace</a:t>
            </a:r>
            <a:r>
              <a:rPr lang="en-US" sz="1400" dirty="0" smtClean="0">
                <a:latin typeface="Arial" charset="0"/>
                <a:ea typeface="ヒラギノ角ゴ Pro W3" charset="0"/>
                <a:cs typeface="ヒラギノ角ゴ Pro W3" charset="0"/>
              </a:rPr>
              <a:t>?</a:t>
            </a:r>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In schools, we have traditionally called collaboration </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cheating.</a:t>
            </a:r>
            <a:r>
              <a:rPr lang="ja-JP" altLang="en-US" sz="1400" dirty="0" smtClean="0">
                <a:latin typeface="Arial" charset="0"/>
                <a:ea typeface="ヒラギノ角ゴ Pro W3" charset="0"/>
                <a:cs typeface="ヒラギノ角ゴ Pro W3" charset="0"/>
              </a:rPr>
              <a:t>”</a:t>
            </a:r>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Kids are collaborating with each other on their smart phones, but rather then trying to stop it, we should be encouraging it. </a:t>
            </a:r>
          </a:p>
          <a:p>
            <a:r>
              <a:rPr lang="en-US" sz="1400" dirty="0">
                <a:latin typeface="Arial" charset="0"/>
                <a:ea typeface="ヒラギノ角ゴ Pro W3" charset="0"/>
                <a:cs typeface="ヒラギノ角ゴ Pro W3" charset="0"/>
              </a:rPr>
              <a:t>And we should be teaching them the proper way of using technology and the proper way of collaborating that brings about </a:t>
            </a:r>
            <a:r>
              <a:rPr lang="en-US" sz="1400" u="sng" dirty="0">
                <a:latin typeface="Arial" charset="0"/>
                <a:ea typeface="ヒラギノ角ゴ Pro W3" charset="0"/>
                <a:cs typeface="ヒラギノ角ゴ Pro W3" charset="0"/>
              </a:rPr>
              <a:t>synergistic </a:t>
            </a:r>
            <a:r>
              <a:rPr lang="en-US" sz="1400" dirty="0">
                <a:latin typeface="Arial" charset="0"/>
                <a:ea typeface="ヒラギノ角ゴ Pro W3" charset="0"/>
                <a:cs typeface="ヒラギノ角ゴ Pro W3" charset="0"/>
              </a:rPr>
              <a:t>results.  </a:t>
            </a:r>
          </a:p>
          <a:p>
            <a:r>
              <a:rPr lang="en-US" sz="1400" dirty="0">
                <a:latin typeface="Arial" charset="0"/>
                <a:ea typeface="ヒラギノ角ゴ Pro W3" charset="0"/>
                <a:cs typeface="ヒラギノ角ゴ Pro W3" charset="0"/>
              </a:rPr>
              <a:t>We need to change the focus from self-centered learning to group-centered learning.</a:t>
            </a:r>
          </a:p>
          <a:p>
            <a:r>
              <a:rPr lang="en-US" sz="1400" dirty="0">
                <a:latin typeface="Arial" charset="0"/>
                <a:ea typeface="ヒラギノ角ゴ Pro W3" charset="0"/>
                <a:cs typeface="ヒラギノ角ゴ Pro W3" charset="0"/>
              </a:rPr>
              <a:t>From individuals doing great on individualized assessments to students working together to solve a relevant problem</a:t>
            </a:r>
            <a:r>
              <a:rPr lang="en-US" sz="1400" dirty="0" smtClean="0">
                <a:latin typeface="Arial" charset="0"/>
                <a:ea typeface="ヒラギノ角ゴ Pro W3" charset="0"/>
                <a:cs typeface="ヒラギノ角ゴ Pro W3" charset="0"/>
              </a:rPr>
              <a:t>.</a:t>
            </a:r>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We need to change our schools to reflect this change in the work environment</a:t>
            </a:r>
            <a:r>
              <a:rPr lang="en-US" sz="1400" dirty="0" smtClean="0">
                <a:latin typeface="Arial" charset="0"/>
                <a:ea typeface="ヒラギノ角ゴ Pro W3" charset="0"/>
                <a:cs typeface="ヒラギノ角ゴ Pro W3" charset="0"/>
              </a:rPr>
              <a:t>.</a:t>
            </a:r>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This is assuming that one of the purposes of education is to prepare kids for the workplace.</a:t>
            </a:r>
          </a:p>
          <a:p>
            <a:endParaRPr lang="en-US" dirty="0">
              <a:latin typeface="Arial" charset="0"/>
              <a:ea typeface="ヒラギノ角ゴ Pro W3" charset="0"/>
              <a:cs typeface="ヒラギノ角ゴ Pro W3" charset="0"/>
            </a:endParaRPr>
          </a:p>
        </p:txBody>
      </p:sp>
      <p:sp>
        <p:nvSpPr>
          <p:cNvPr id="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4B96D33-354C-C240-AC98-F6CFF67AFDCB}" type="slidenum">
              <a:rPr lang="en-US" sz="1200"/>
              <a:pPr algn="r"/>
              <a:t>192</a:t>
            </a:fld>
            <a:endParaRPr lang="en-US" sz="1200"/>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Slide Image Placeholder 1"/>
          <p:cNvSpPr>
            <a:spLocks noGrp="1" noRot="1" noChangeAspect="1" noTextEdit="1"/>
          </p:cNvSpPr>
          <p:nvPr>
            <p:ph type="sldImg"/>
          </p:nvPr>
        </p:nvSpPr>
        <p:spPr>
          <a:xfrm>
            <a:off x="1143000" y="381000"/>
            <a:ext cx="2438400" cy="1828800"/>
          </a:xfrm>
          <a:ln/>
        </p:spPr>
      </p:sp>
      <p:sp>
        <p:nvSpPr>
          <p:cNvPr id="384003" name="Notes Placeholder 2"/>
          <p:cNvSpPr>
            <a:spLocks noGrp="1"/>
          </p:cNvSpPr>
          <p:nvPr>
            <p:ph type="body" idx="1"/>
          </p:nvPr>
        </p:nvSpPr>
        <p:spPr>
          <a:xfrm>
            <a:off x="914400" y="2286000"/>
            <a:ext cx="5181600" cy="6553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North Carolina Company Tipper Tie made a radical change a few years ago.</a:t>
            </a:r>
          </a:p>
          <a:p>
            <a:r>
              <a:rPr lang="en-US" sz="1400" dirty="0">
                <a:latin typeface="Arial" charset="0"/>
                <a:ea typeface="ヒラギノ角ゴ Pro W3" charset="0"/>
                <a:cs typeface="ヒラギノ角ゴ Pro W3" charset="0"/>
              </a:rPr>
              <a:t>Employees were given the authority to call the shots and make decisions.</a:t>
            </a:r>
          </a:p>
          <a:p>
            <a:r>
              <a:rPr lang="en-US" sz="1400" dirty="0">
                <a:latin typeface="Arial" charset="0"/>
                <a:ea typeface="ヒラギノ角ゴ Pro W3" charset="0"/>
                <a:cs typeface="ヒラギノ角ゴ Pro W3" charset="0"/>
              </a:rPr>
              <a:t>They are even allowed to shoot down the boss</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ideas.</a:t>
            </a:r>
          </a:p>
          <a:p>
            <a:r>
              <a:rPr lang="en-US" sz="1400" dirty="0">
                <a:latin typeface="Arial" charset="0"/>
                <a:ea typeface="ヒラギノ角ゴ Pro W3" charset="0"/>
                <a:cs typeface="ヒラギノ角ゴ Pro W3" charset="0"/>
              </a:rPr>
              <a:t>That change in philosophy created a productivity boost that has saved a day a week in wasted labor.</a:t>
            </a:r>
          </a:p>
          <a:p>
            <a:r>
              <a:rPr lang="en-US" sz="1400" dirty="0">
                <a:latin typeface="Arial" charset="0"/>
                <a:ea typeface="ヒラギノ角ゴ Pro W3" charset="0"/>
                <a:cs typeface="ヒラギノ角ゴ Pro W3" charset="0"/>
              </a:rPr>
              <a:t>They changed the culture of </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Do what I tell you to do and wait for me to tell you what to do next</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 -- to a culture of 140 skilled problem solvers.</a:t>
            </a:r>
          </a:p>
          <a:p>
            <a:r>
              <a:rPr lang="en-US" sz="1400" dirty="0">
                <a:latin typeface="Arial" charset="0"/>
                <a:ea typeface="ヒラギノ角ゴ Pro W3" charset="0"/>
                <a:cs typeface="ヒラギノ角ゴ Pro W3" charset="0"/>
              </a:rPr>
              <a:t>Can we do this in the classroom and expect a boost in productivity?</a:t>
            </a:r>
          </a:p>
          <a:p>
            <a:r>
              <a:rPr lang="en-US" sz="1400" dirty="0">
                <a:latin typeface="Arial" charset="0"/>
                <a:ea typeface="ヒラギノ角ゴ Pro W3" charset="0"/>
                <a:cs typeface="ヒラギノ角ゴ Pro W3" charset="0"/>
              </a:rPr>
              <a:t>Can you change your style of instruction from </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Do what I tell you to do and wait for me to tell you what to do next</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 -- to a classroom of skilled problem solvers.</a:t>
            </a:r>
          </a:p>
          <a:p>
            <a:r>
              <a:rPr lang="en-US" sz="1400" dirty="0">
                <a:latin typeface="Arial" charset="0"/>
                <a:ea typeface="ヒラギノ角ゴ Pro W3" charset="0"/>
                <a:cs typeface="ヒラギノ角ゴ Pro W3" charset="0"/>
              </a:rPr>
              <a:t>If you can do this, you will be truly preparing your students for jobs of the future.</a:t>
            </a:r>
          </a:p>
          <a:p>
            <a:r>
              <a:rPr lang="en-US" sz="1400" dirty="0">
                <a:latin typeface="Arial" charset="0"/>
                <a:ea typeface="ヒラギノ角ゴ Pro W3" charset="0"/>
                <a:cs typeface="ヒラギノ角ゴ Pro W3" charset="0"/>
              </a:rPr>
              <a:t>And they should score better on the standardized tests, because you have now empowered them to take control of their own learning.</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www.newsobserver.com</a:t>
            </a:r>
            <a:r>
              <a:rPr lang="en-US" dirty="0">
                <a:latin typeface="Arial" charset="0"/>
                <a:ea typeface="ヒラギノ角ゴ Pro W3" charset="0"/>
                <a:cs typeface="ヒラギノ角ゴ Pro W3" charset="0"/>
              </a:rPr>
              <a:t>/2013/02/09/2664806/</a:t>
            </a:r>
            <a:r>
              <a:rPr lang="en-US" dirty="0" err="1">
                <a:latin typeface="Arial" charset="0"/>
                <a:ea typeface="ヒラギノ角ゴ Pro W3" charset="0"/>
                <a:cs typeface="ヒラギノ角ゴ Pro W3" charset="0"/>
              </a:rPr>
              <a:t>nc-officials-seek-ways-to-boost.html#storylink</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misearch</a:t>
            </a:r>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Feb 9, 2013</a:t>
            </a:r>
          </a:p>
          <a:p>
            <a:r>
              <a:rPr lang="en-US" dirty="0">
                <a:latin typeface="Arial" charset="0"/>
                <a:ea typeface="ヒラギノ角ゴ Pro W3" charset="0"/>
                <a:cs typeface="ヒラギノ角ゴ Pro W3" charset="0"/>
              </a:rPr>
              <a:t>NC officials seek ways to boost shrinking manufacturing sector</a:t>
            </a:r>
          </a:p>
        </p:txBody>
      </p:sp>
      <p:sp>
        <p:nvSpPr>
          <p:cNvPr id="384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DEE0022C-64F3-DA4A-8B64-D1D6F8E8BAF6}" type="slidenum">
              <a:rPr lang="en-US" sz="1200"/>
              <a:pPr/>
              <a:t>193</a:t>
            </a:fld>
            <a:endParaRPr lang="en-US" sz="1200"/>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Slide Image Placeholder 1"/>
          <p:cNvSpPr>
            <a:spLocks noGrp="1" noRot="1" noChangeAspect="1" noTextEdit="1"/>
          </p:cNvSpPr>
          <p:nvPr>
            <p:ph type="sldImg"/>
          </p:nvPr>
        </p:nvSpPr>
        <p:spPr>
          <a:ln/>
        </p:spPr>
      </p:sp>
      <p:sp>
        <p:nvSpPr>
          <p:cNvPr id="386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I like this quote </a:t>
            </a:r>
          </a:p>
          <a:p>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We must reimagine middle school science and math not as a way to prepare students for high school, but as a place where students </a:t>
            </a:r>
            <a:r>
              <a:rPr lang="en-US" sz="1400" u="sng" dirty="0">
                <a:latin typeface="Arial" charset="0"/>
                <a:ea typeface="ヒラギノ角ゴ Pro W3" charset="0"/>
                <a:cs typeface="ヒラギノ角ゴ Pro W3" charset="0"/>
              </a:rPr>
              <a:t>are</a:t>
            </a:r>
            <a:r>
              <a:rPr lang="en-US" sz="1400" dirty="0">
                <a:latin typeface="Arial" charset="0"/>
                <a:ea typeface="ヒラギノ角ゴ Pro W3" charset="0"/>
                <a:cs typeface="ヒラギノ角ゴ Pro W3" charset="0"/>
              </a:rPr>
              <a:t> inventors, scientists, and mathematicians </a:t>
            </a:r>
            <a:r>
              <a:rPr lang="en-US" sz="1400" u="sng" dirty="0">
                <a:latin typeface="Arial" charset="0"/>
                <a:ea typeface="ヒラギノ角ゴ Pro W3" charset="0"/>
                <a:cs typeface="ヒラギノ角ゴ Pro W3" charset="0"/>
              </a:rPr>
              <a:t>today</a:t>
            </a:r>
            <a:r>
              <a:rPr lang="en-US" sz="1400" dirty="0">
                <a:latin typeface="Arial" charset="0"/>
                <a:ea typeface="ヒラギノ角ゴ Pro W3" charset="0"/>
                <a:cs typeface="ヒラギノ角ゴ Pro W3" charset="0"/>
              </a:rPr>
              <a:t>.</a:t>
            </a:r>
            <a:r>
              <a:rPr lang="ja-JP" altLang="en-US" sz="1400" dirty="0">
                <a:latin typeface="Arial" charset="0"/>
                <a:ea typeface="ヒラギノ角ゴ Pro W3" charset="0"/>
                <a:cs typeface="ヒラギノ角ゴ Pro W3" charset="0"/>
              </a:rPr>
              <a:t>”</a:t>
            </a:r>
            <a:endParaRPr lang="en-US" sz="1400" dirty="0">
              <a:latin typeface="Arial" charset="0"/>
              <a:ea typeface="ヒラギノ角ゴ Pro W3" charset="0"/>
              <a:cs typeface="ヒラギノ角ゴ Pro W3" charset="0"/>
            </a:endParaRPr>
          </a:p>
          <a:p>
            <a:endParaRPr lang="en-US" i="1" dirty="0">
              <a:latin typeface="Arial" charset="0"/>
              <a:ea typeface="ヒラギノ角ゴ Pro W3" charset="0"/>
              <a:cs typeface="ヒラギノ角ゴ Pro W3" charset="0"/>
            </a:endParaRPr>
          </a:p>
          <a:p>
            <a:r>
              <a:rPr lang="en-US" i="1" dirty="0">
                <a:latin typeface="Arial" charset="0"/>
                <a:ea typeface="ヒラギノ角ゴ Pro W3" charset="0"/>
                <a:cs typeface="ヒラギノ角ゴ Pro W3" charset="0"/>
              </a:rPr>
              <a:t>=====</a:t>
            </a:r>
          </a:p>
          <a:p>
            <a:endParaRPr lang="en-US" i="1"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This is an article about the Maker Movement.  It</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 about kids making things.  And we are talking about middle schools here, though this would also be appropriate fro high schools, as well as colleges.</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The cost of three dimensional printers has come down to where schools can have them in the classroom.  If you can design it on the computer, the 3-D printer will make it for you.  </a:t>
            </a:r>
          </a:p>
          <a:p>
            <a:r>
              <a:rPr lang="en-US" dirty="0">
                <a:latin typeface="Arial" charset="0"/>
                <a:ea typeface="ヒラギノ角ゴ Pro W3" charset="0"/>
                <a:cs typeface="ヒラギノ角ゴ Pro W3" charset="0"/>
              </a:rPr>
              <a:t>Curious children like to design and make things.  This gets them ready for the business community where they will be asked to design and make things.  Businesses don</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t </a:t>
            </a:r>
            <a:r>
              <a:rPr lang="en-US" dirty="0" err="1">
                <a:latin typeface="Arial" charset="0"/>
                <a:ea typeface="ヒラギノ角ゴ Pro W3" charset="0"/>
                <a:cs typeface="ヒラギノ角ゴ Pro W3" charset="0"/>
              </a:rPr>
              <a:t>wabnt</a:t>
            </a:r>
            <a:r>
              <a:rPr lang="en-US" dirty="0">
                <a:latin typeface="Arial" charset="0"/>
                <a:ea typeface="ヒラギノ角ゴ Pro W3" charset="0"/>
                <a:cs typeface="ヒラギノ角ゴ Pro W3" charset="0"/>
              </a:rPr>
              <a:t> kids who are only good at taking standardized tests.</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www.middleweb.com</a:t>
            </a:r>
            <a:r>
              <a:rPr lang="en-US" dirty="0">
                <a:latin typeface="Arial" charset="0"/>
                <a:ea typeface="ヒラギノ角ゴ Pro W3" charset="0"/>
                <a:cs typeface="ヒラギノ角ゴ Pro W3" charset="0"/>
              </a:rPr>
              <a:t>/8362/classroom-tinkers-inventors/</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Invent to Learn: Makers in the Classroom</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p:txBody>
      </p:sp>
      <p:sp>
        <p:nvSpPr>
          <p:cNvPr id="3860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7ACEE6C6-CA7C-5B43-B06A-9DFA0034B2CF}" type="slidenum">
              <a:rPr lang="en-US" sz="1200"/>
              <a:pPr/>
              <a:t>194</a:t>
            </a:fld>
            <a:endParaRPr lang="en-US" sz="1200"/>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Slide Image Placeholder 1"/>
          <p:cNvSpPr>
            <a:spLocks noGrp="1" noRot="1" noChangeAspect="1" noTextEdit="1"/>
          </p:cNvSpPr>
          <p:nvPr>
            <p:ph type="sldImg"/>
          </p:nvPr>
        </p:nvSpPr>
        <p:spPr>
          <a:ln/>
        </p:spPr>
      </p:sp>
      <p:sp>
        <p:nvSpPr>
          <p:cNvPr id="388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We</a:t>
            </a:r>
            <a:r>
              <a:rPr lang="ja-JP" altLang="en-US" sz="1400" dirty="0">
                <a:latin typeface="Arial" charset="0"/>
                <a:ea typeface="ヒラギノ角ゴ Pro W3" charset="0"/>
                <a:cs typeface="ヒラギノ角ゴ Pro W3" charset="0"/>
              </a:rPr>
              <a:t>’</a:t>
            </a:r>
            <a:r>
              <a:rPr lang="en-US" sz="1400" dirty="0" err="1">
                <a:latin typeface="Arial" charset="0"/>
                <a:ea typeface="ヒラギノ角ゴ Pro W3" charset="0"/>
                <a:cs typeface="ヒラギノ角ゴ Pro W3" charset="0"/>
              </a:rPr>
              <a:t>ve</a:t>
            </a:r>
            <a:r>
              <a:rPr lang="en-US" sz="1400" dirty="0">
                <a:latin typeface="Arial" charset="0"/>
                <a:ea typeface="ヒラギノ角ゴ Pro W3" charset="0"/>
                <a:cs typeface="ヒラギノ角ゴ Pro W3" charset="0"/>
              </a:rPr>
              <a:t> been doing this for ever in Industrial Arts Education.</a:t>
            </a:r>
          </a:p>
          <a:p>
            <a:r>
              <a:rPr lang="en-US" sz="1400" dirty="0">
                <a:latin typeface="Arial" charset="0"/>
                <a:ea typeface="ヒラギノ角ゴ Pro W3" charset="0"/>
                <a:cs typeface="ヒラギノ角ゴ Pro W3" charset="0"/>
              </a:rPr>
              <a:t>Project based learning has always made sense to me, but before I became a teacher I ran projects in business.  Big projects, small projects, life is full of projects that need to be planned, executed, and reflected upon.</a:t>
            </a:r>
          </a:p>
          <a:p>
            <a:r>
              <a:rPr lang="en-US" sz="1400" dirty="0">
                <a:latin typeface="Arial" charset="0"/>
                <a:ea typeface="ヒラギノ角ゴ Pro W3" charset="0"/>
                <a:cs typeface="ヒラギノ角ゴ Pro W3" charset="0"/>
              </a:rPr>
              <a:t>We need to do what</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right for getting kids ready for college and careers.</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www.usnews.com</a:t>
            </a:r>
            <a:r>
              <a:rPr lang="en-US" dirty="0">
                <a:latin typeface="Arial" charset="0"/>
                <a:ea typeface="ヒラギノ角ゴ Pro W3" charset="0"/>
                <a:cs typeface="ヒラギノ角ゴ Pro W3" charset="0"/>
              </a:rPr>
              <a:t>/education/blogs/high-school-notes/2013/06/24/tips-for-transitioning-to-project-based-learning</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Tips for Transitioning to Project-Based Learning</a:t>
            </a:r>
          </a:p>
          <a:p>
            <a:r>
              <a:rPr lang="en-US" dirty="0">
                <a:latin typeface="Arial" charset="0"/>
                <a:ea typeface="ヒラギノ角ゴ Pro W3" charset="0"/>
                <a:cs typeface="ヒラギノ角ゴ Pro W3" charset="0"/>
              </a:rPr>
              <a:t>June 24, 2013</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The Texas school doesn't use textbooks. It doesn't offer Advanced Placement classes, either. Instead, it relies 100 percent on project-based learning.</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Rather than tacking a group project onto the end of a unit, this approach introduces a project at the beginning and uses it to drive the unit. Students at Manor New Tech complete 65 projects each year, capping each off with a public presentation.</a:t>
            </a:r>
          </a:p>
        </p:txBody>
      </p:sp>
      <p:sp>
        <p:nvSpPr>
          <p:cNvPr id="388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2BE5D55F-159C-B74C-9E50-EF2E791E2D22}" type="slidenum">
              <a:rPr lang="en-US" sz="1200"/>
              <a:pPr/>
              <a:t>195</a:t>
            </a:fld>
            <a:endParaRPr lang="en-US" sz="1200"/>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0F0B6511-6261-CA40-A283-C8B6FAFF8F23}" type="slidenum">
              <a:rPr lang="en-US" sz="1200"/>
              <a:pPr/>
              <a:t>196</a:t>
            </a:fld>
            <a:endParaRPr lang="en-US" sz="1200"/>
          </a:p>
        </p:txBody>
      </p:sp>
      <p:sp>
        <p:nvSpPr>
          <p:cNvPr id="390148" name="Rectangle 2"/>
          <p:cNvSpPr>
            <a:spLocks noGrp="1" noRot="1" noChangeAspect="1" noChangeArrowheads="1" noTextEdit="1"/>
          </p:cNvSpPr>
          <p:nvPr>
            <p:ph type="sldImg"/>
          </p:nvPr>
        </p:nvSpPr>
        <p:spPr>
          <a:solidFill>
            <a:srgbClr val="FFFFFF"/>
          </a:solidFill>
          <a:ln/>
        </p:spPr>
      </p:sp>
      <p:sp>
        <p:nvSpPr>
          <p:cNvPr id="390149" name="Rectangle 3"/>
          <p:cNvSpPr>
            <a:spLocks noGrp="1" noChangeArrowheads="1"/>
          </p:cNvSpPr>
          <p:nvPr>
            <p:ph type="body" idx="1"/>
          </p:nvPr>
        </p:nvSpPr>
        <p:spPr>
          <a:xfrm>
            <a:off x="533400" y="4343400"/>
            <a:ext cx="5410200" cy="41148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Here are some broad skills that will help workers adapt to the changing career landscape:</a:t>
            </a:r>
          </a:p>
          <a:p>
            <a:r>
              <a:rPr lang="en-US" sz="1400" b="1" dirty="0">
                <a:latin typeface="Arial" charset="0"/>
                <a:ea typeface="ヒラギノ角ゴ Pro W3" charset="0"/>
                <a:cs typeface="ヒラギノ角ゴ Pro W3" charset="0"/>
              </a:rPr>
              <a:t>Sense-making is t</a:t>
            </a:r>
            <a:r>
              <a:rPr lang="en-US" sz="1400" dirty="0">
                <a:latin typeface="Arial" charset="0"/>
                <a:ea typeface="ヒラギノ角ゴ Pro W3" charset="0"/>
                <a:cs typeface="ヒラギノ角ゴ Pro W3" charset="0"/>
              </a:rPr>
              <a:t>he ability to determine the deeper meaning or significance of what is being expressed</a:t>
            </a:r>
          </a:p>
          <a:p>
            <a:r>
              <a:rPr lang="en-US" sz="1400" b="1" dirty="0">
                <a:latin typeface="Arial" charset="0"/>
                <a:ea typeface="ヒラギノ角ゴ Pro W3" charset="0"/>
                <a:cs typeface="ヒラギノ角ゴ Pro W3" charset="0"/>
              </a:rPr>
              <a:t>Social intelligence is t</a:t>
            </a:r>
            <a:r>
              <a:rPr lang="en-US" sz="1400" dirty="0">
                <a:latin typeface="Arial" charset="0"/>
                <a:ea typeface="ヒラギノ角ゴ Pro W3" charset="0"/>
                <a:cs typeface="ヒラギノ角ゴ Pro W3" charset="0"/>
              </a:rPr>
              <a:t>he ability to connect to others in a deep and direct way, to sense and stimulate reactions and desired interactions</a:t>
            </a:r>
          </a:p>
          <a:p>
            <a:r>
              <a:rPr lang="en-US" sz="1400" b="1" dirty="0">
                <a:latin typeface="Arial" charset="0"/>
                <a:ea typeface="ヒラギノ角ゴ Pro W3" charset="0"/>
                <a:cs typeface="ヒラギノ角ゴ Pro W3" charset="0"/>
              </a:rPr>
              <a:t>Novel and adaptive thinking is </a:t>
            </a:r>
            <a:r>
              <a:rPr lang="en-US" sz="1400" dirty="0">
                <a:latin typeface="Arial" charset="0"/>
                <a:ea typeface="ヒラギノ角ゴ Pro W3" charset="0"/>
                <a:cs typeface="ヒラギノ角ゴ Pro W3" charset="0"/>
              </a:rPr>
              <a:t>proficiency at thinking and coming up with solutions and responses beyond that which is rote or rule-based</a:t>
            </a:r>
          </a:p>
          <a:p>
            <a:r>
              <a:rPr lang="en-US" sz="1400" b="1" dirty="0">
                <a:latin typeface="Arial" charset="0"/>
                <a:ea typeface="ヒラギノ角ゴ Pro W3" charset="0"/>
                <a:cs typeface="ヒラギノ角ゴ Pro W3" charset="0"/>
              </a:rPr>
              <a:t>Cross-cultural competency is t</a:t>
            </a:r>
            <a:r>
              <a:rPr lang="en-US" sz="1400" dirty="0">
                <a:latin typeface="Arial" charset="0"/>
                <a:ea typeface="ヒラギノ角ゴ Pro W3" charset="0"/>
                <a:cs typeface="ヒラギノ角ゴ Pro W3" charset="0"/>
              </a:rPr>
              <a:t>he ability to operate in different cultural settings</a:t>
            </a:r>
          </a:p>
          <a:p>
            <a:r>
              <a:rPr lang="en-US" sz="1400" b="1" dirty="0">
                <a:latin typeface="Arial" charset="0"/>
                <a:ea typeface="ヒラギノ角ゴ Pro W3" charset="0"/>
                <a:cs typeface="ヒラギノ角ゴ Pro W3" charset="0"/>
              </a:rPr>
              <a:t>Computational thinking is t</a:t>
            </a:r>
            <a:r>
              <a:rPr lang="en-US" sz="1400" dirty="0">
                <a:latin typeface="Arial" charset="0"/>
                <a:ea typeface="ヒラギノ角ゴ Pro W3" charset="0"/>
                <a:cs typeface="ヒラギノ角ゴ Pro W3" charset="0"/>
              </a:rPr>
              <a:t>he ability to translate vast amounts of data into abstract concepts and to understand data-based reasoning</a:t>
            </a:r>
          </a:p>
          <a:p>
            <a:r>
              <a:rPr lang="en-US" sz="1400" b="1" dirty="0">
                <a:latin typeface="Arial" charset="0"/>
                <a:ea typeface="ヒラギノ角ゴ Pro W3" charset="0"/>
                <a:cs typeface="ヒラギノ角ゴ Pro W3" charset="0"/>
              </a:rPr>
              <a:t>New-media literacy is t</a:t>
            </a:r>
            <a:r>
              <a:rPr lang="en-US" sz="1400" dirty="0">
                <a:latin typeface="Arial" charset="0"/>
                <a:ea typeface="ヒラギノ角ゴ Pro W3" charset="0"/>
                <a:cs typeface="ヒラギノ角ゴ Pro W3" charset="0"/>
              </a:rPr>
              <a:t>he ability to critically assess and develop content that uses new media forms and to leverage these media for persuasive communication</a:t>
            </a:r>
          </a:p>
          <a:p>
            <a:r>
              <a:rPr lang="en-US" sz="1400" b="1" dirty="0" err="1">
                <a:latin typeface="Arial" charset="0"/>
                <a:ea typeface="ヒラギノ角ゴ Pro W3" charset="0"/>
                <a:cs typeface="ヒラギノ角ゴ Pro W3" charset="0"/>
              </a:rPr>
              <a:t>Transdisciplinarity</a:t>
            </a:r>
            <a:r>
              <a:rPr lang="en-US" sz="1400" b="1" dirty="0">
                <a:latin typeface="Arial" charset="0"/>
                <a:ea typeface="ヒラギノ角ゴ Pro W3" charset="0"/>
                <a:cs typeface="ヒラギノ角ゴ Pro W3" charset="0"/>
              </a:rPr>
              <a:t> is l</a:t>
            </a:r>
            <a:r>
              <a:rPr lang="en-US" sz="1400" dirty="0">
                <a:latin typeface="Arial" charset="0"/>
                <a:ea typeface="ヒラギノ角ゴ Pro W3" charset="0"/>
                <a:cs typeface="ヒラギノ角ゴ Pro W3" charset="0"/>
              </a:rPr>
              <a:t>iteracy in, and ability to understand concepts across multiple disciplines</a:t>
            </a:r>
          </a:p>
          <a:p>
            <a:r>
              <a:rPr lang="en-US" sz="1400" b="1" dirty="0">
                <a:latin typeface="Arial" charset="0"/>
                <a:ea typeface="ヒラギノ角ゴ Pro W3" charset="0"/>
                <a:cs typeface="ヒラギノ角ゴ Pro W3" charset="0"/>
              </a:rPr>
              <a:t>Design mind-set is the a</a:t>
            </a:r>
            <a:r>
              <a:rPr lang="en-US" sz="1400" dirty="0">
                <a:latin typeface="Arial" charset="0"/>
                <a:ea typeface="ヒラギノ角ゴ Pro W3" charset="0"/>
                <a:cs typeface="ヒラギノ角ゴ Pro W3" charset="0"/>
              </a:rPr>
              <a:t>bility to represent and develop tasks and work processes for desired outcomes</a:t>
            </a:r>
          </a:p>
          <a:p>
            <a:r>
              <a:rPr lang="en-US" sz="1400" b="1" dirty="0">
                <a:latin typeface="Arial" charset="0"/>
                <a:ea typeface="ヒラギノ角ゴ Pro W3" charset="0"/>
                <a:cs typeface="ヒラギノ角ゴ Pro W3" charset="0"/>
              </a:rPr>
              <a:t>Cognitive load management is t</a:t>
            </a:r>
            <a:r>
              <a:rPr lang="en-US" sz="1400" dirty="0">
                <a:latin typeface="Arial" charset="0"/>
                <a:ea typeface="ヒラギノ角ゴ Pro W3" charset="0"/>
                <a:cs typeface="ヒラギノ角ゴ Pro W3" charset="0"/>
              </a:rPr>
              <a:t>he ability to discriminate and filter information for importance and to understand how to maximize cognitive functioning using a variety of tools and techniques,    and</a:t>
            </a:r>
          </a:p>
          <a:p>
            <a:r>
              <a:rPr lang="en-US" sz="1400" b="1" dirty="0">
                <a:latin typeface="Arial" charset="0"/>
                <a:ea typeface="ヒラギノ角ゴ Pro W3" charset="0"/>
                <a:cs typeface="ヒラギノ角ゴ Pro W3" charset="0"/>
              </a:rPr>
              <a:t>Virtual collaboration is t</a:t>
            </a:r>
            <a:r>
              <a:rPr lang="en-US" sz="1400" dirty="0">
                <a:latin typeface="Arial" charset="0"/>
                <a:ea typeface="ヒラギノ角ゴ Pro W3" charset="0"/>
                <a:cs typeface="ヒラギノ角ゴ Pro W3" charset="0"/>
              </a:rPr>
              <a:t>he ability to work productively, drive engagement, and demonstrate presence as a member of a virtual team</a:t>
            </a:r>
          </a:p>
          <a:p>
            <a:r>
              <a:rPr lang="en-US" sz="1400" dirty="0">
                <a:latin typeface="Arial" charset="0"/>
                <a:ea typeface="ヒラギノ角ゴ Pro W3" charset="0"/>
                <a:cs typeface="ヒラギノ角ゴ Pro W3" charset="0"/>
              </a:rPr>
              <a:t>Are we teaching these skills to our students?      If not, then who will?</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solidFill>
                  <a:srgbClr val="FF0000"/>
                </a:solidFill>
                <a:latin typeface="Arial" charset="0"/>
                <a:ea typeface="ヒラギノ角ゴ Pro W3" charset="0"/>
                <a:cs typeface="ヒラギノ角ゴ Pro W3" charset="0"/>
              </a:rPr>
              <a:t>========</a:t>
            </a:r>
          </a:p>
          <a:p>
            <a:r>
              <a:rPr lang="en-US" dirty="0" err="1">
                <a:solidFill>
                  <a:srgbClr val="FF0000"/>
                </a:solidFill>
                <a:latin typeface="Arial" charset="0"/>
                <a:ea typeface="ヒラギノ角ゴ Pro W3" charset="0"/>
                <a:cs typeface="ヒラギノ角ゴ Pro W3" charset="0"/>
              </a:rPr>
              <a:t>GigaOM</a:t>
            </a:r>
            <a:endParaRPr lang="en-US" dirty="0">
              <a:solidFill>
                <a:srgbClr val="FF0000"/>
              </a:solidFill>
              <a:latin typeface="Arial" charset="0"/>
              <a:ea typeface="ヒラギノ角ゴ Pro W3" charset="0"/>
              <a:cs typeface="ヒラギノ角ゴ Pro W3" charset="0"/>
            </a:endParaRPr>
          </a:p>
          <a:p>
            <a:r>
              <a:rPr lang="en-US" dirty="0">
                <a:solidFill>
                  <a:srgbClr val="FF0000"/>
                </a:solidFill>
                <a:latin typeface="Arial" charset="0"/>
                <a:ea typeface="ヒラギノ角ゴ Pro W3" charset="0"/>
                <a:cs typeface="ヒラギノ角ゴ Pro W3" charset="0"/>
              </a:rPr>
              <a:t>Dec. 16, 2011,</a:t>
            </a:r>
          </a:p>
          <a:p>
            <a:r>
              <a:rPr lang="en-US" dirty="0">
                <a:solidFill>
                  <a:srgbClr val="FF0000"/>
                </a:solidFill>
                <a:latin typeface="Arial" charset="0"/>
                <a:ea typeface="ヒラギノ角ゴ Pro W3" charset="0"/>
                <a:cs typeface="ヒラギノ角ゴ Pro W3" charset="0"/>
              </a:rPr>
              <a:t>http://</a:t>
            </a:r>
            <a:r>
              <a:rPr lang="en-US" dirty="0" err="1">
                <a:solidFill>
                  <a:srgbClr val="FF0000"/>
                </a:solidFill>
                <a:latin typeface="Arial" charset="0"/>
                <a:ea typeface="ヒラギノ角ゴ Pro W3" charset="0"/>
                <a:cs typeface="ヒラギノ角ゴ Pro W3" charset="0"/>
              </a:rPr>
              <a:t>gigaom.com</a:t>
            </a:r>
            <a:r>
              <a:rPr lang="en-US" dirty="0">
                <a:solidFill>
                  <a:srgbClr val="FF0000"/>
                </a:solidFill>
                <a:latin typeface="Arial" charset="0"/>
                <a:ea typeface="ヒラギノ角ゴ Pro W3" charset="0"/>
                <a:cs typeface="ヒラギノ角ゴ Pro W3" charset="0"/>
              </a:rPr>
              <a:t>/collaboration/the-10-key-skills-for-the-future-of-work/?</a:t>
            </a:r>
            <a:r>
              <a:rPr lang="en-US" dirty="0" err="1">
                <a:solidFill>
                  <a:srgbClr val="FF0000"/>
                </a:solidFill>
                <a:latin typeface="Arial" charset="0"/>
                <a:ea typeface="ヒラギノ角ゴ Pro W3" charset="0"/>
                <a:cs typeface="ヒラギノ角ゴ Pro W3" charset="0"/>
              </a:rPr>
              <a:t>utm_source</a:t>
            </a:r>
            <a:r>
              <a:rPr lang="en-US" dirty="0">
                <a:solidFill>
                  <a:srgbClr val="FF0000"/>
                </a:solidFill>
                <a:latin typeface="Arial" charset="0"/>
                <a:ea typeface="ヒラギノ角ゴ Pro W3" charset="0"/>
                <a:cs typeface="ヒラギノ角ゴ Pro W3" charset="0"/>
              </a:rPr>
              <a:t>=General%20Users&amp;utm_campaign=9bd9bdcde9-c%3Atec%20d%3A12-17&amp;utm_medium=email</a:t>
            </a:r>
          </a:p>
          <a:p>
            <a:endParaRPr lang="en-US" dirty="0">
              <a:solidFill>
                <a:srgbClr val="FF0000"/>
              </a:solidFill>
              <a:latin typeface="Arial" charset="0"/>
              <a:ea typeface="ヒラギノ角ゴ Pro W3" charset="0"/>
              <a:cs typeface="ヒラギノ角ゴ Pro W3" charset="0"/>
            </a:endParaRPr>
          </a:p>
          <a:p>
            <a:r>
              <a:rPr lang="en-US" dirty="0">
                <a:solidFill>
                  <a:srgbClr val="FF0000"/>
                </a:solidFill>
                <a:latin typeface="Arial" charset="0"/>
                <a:ea typeface="ヒラギノ角ゴ Pro W3" charset="0"/>
                <a:cs typeface="ヒラギノ角ゴ Pro W3" charset="0"/>
              </a:rPr>
              <a:t>What are the jobs of the future? The demographics of an aging population suggests </a:t>
            </a:r>
            <a:r>
              <a:rPr lang="en-US" dirty="0">
                <a:solidFill>
                  <a:srgbClr val="FF0000"/>
                </a:solidFill>
                <a:latin typeface="Arial" charset="0"/>
                <a:ea typeface="ヒラギノ角ゴ Pro W3" charset="0"/>
                <a:cs typeface="ヒラギノ角ゴ Pro W3" charset="0"/>
                <a:hlinkClick r:id="rId3"/>
              </a:rPr>
              <a:t>health care will be big, say some</a:t>
            </a:r>
            <a:r>
              <a:rPr lang="en-US" dirty="0">
                <a:solidFill>
                  <a:srgbClr val="FF0000"/>
                </a:solidFill>
                <a:latin typeface="Arial" charset="0"/>
                <a:ea typeface="ヒラギノ角ゴ Pro W3" charset="0"/>
                <a:cs typeface="ヒラギノ角ゴ Pro W3" charset="0"/>
              </a:rPr>
              <a:t>. </a:t>
            </a:r>
          </a:p>
          <a:p>
            <a:endParaRPr lang="en-US" dirty="0">
              <a:solidFill>
                <a:srgbClr val="FF0000"/>
              </a:solidFill>
              <a:latin typeface="Arial" charset="0"/>
              <a:ea typeface="ヒラギノ角ゴ Pro W3" charset="0"/>
              <a:cs typeface="ヒラギノ角ゴ Pro W3" charset="0"/>
            </a:endParaRPr>
          </a:p>
          <a:p>
            <a:r>
              <a:rPr lang="en-US" dirty="0">
                <a:solidFill>
                  <a:srgbClr val="FF0000"/>
                </a:solidFill>
                <a:latin typeface="Arial" charset="0"/>
                <a:ea typeface="ヒラギノ角ゴ Pro W3" charset="0"/>
                <a:cs typeface="ヒラギノ角ゴ Pro W3" charset="0"/>
                <a:hlinkClick r:id="rId4"/>
              </a:rPr>
              <a:t>Broad skills that will help workers adapt to the changing career landscape</a:t>
            </a:r>
            <a:r>
              <a:rPr lang="en-US" dirty="0">
                <a:solidFill>
                  <a:srgbClr val="FF0000"/>
                </a:solidFill>
                <a:latin typeface="Arial" charset="0"/>
                <a:ea typeface="ヒラギノ角ゴ Pro W3" charset="0"/>
                <a:cs typeface="ヒラギノ角ゴ Pro W3" charset="0"/>
              </a:rPr>
              <a:t>:</a:t>
            </a:r>
          </a:p>
          <a:p>
            <a:endParaRPr lang="en-US" dirty="0">
              <a:solidFill>
                <a:srgbClr val="FF0000"/>
              </a:solidFill>
              <a:latin typeface="Arial" charset="0"/>
              <a:ea typeface="ヒラギノ角ゴ Pro W3" charset="0"/>
              <a:cs typeface="ヒラギノ角ゴ Pro W3" charset="0"/>
            </a:endParaRPr>
          </a:p>
          <a:p>
            <a:r>
              <a:rPr lang="en-US" b="1" dirty="0">
                <a:solidFill>
                  <a:srgbClr val="FF0000"/>
                </a:solidFill>
                <a:latin typeface="Arial" charset="0"/>
                <a:ea typeface="ヒラギノ角ゴ Pro W3" charset="0"/>
                <a:cs typeface="ヒラギノ角ゴ Pro W3" charset="0"/>
              </a:rPr>
              <a:t>Sense-making.</a:t>
            </a:r>
            <a:r>
              <a:rPr lang="en-US" dirty="0">
                <a:solidFill>
                  <a:srgbClr val="FF0000"/>
                </a:solidFill>
                <a:latin typeface="Arial" charset="0"/>
                <a:ea typeface="ヒラギノ角ゴ Pro W3" charset="0"/>
                <a:cs typeface="ヒラギノ角ゴ Pro W3" charset="0"/>
              </a:rPr>
              <a:t> The ability to determine the deeper meaning or significance of what is being expressed</a:t>
            </a:r>
          </a:p>
          <a:p>
            <a:r>
              <a:rPr lang="en-US" b="1" dirty="0">
                <a:solidFill>
                  <a:srgbClr val="FF0000"/>
                </a:solidFill>
                <a:latin typeface="Arial" charset="0"/>
                <a:ea typeface="ヒラギノ角ゴ Pro W3" charset="0"/>
                <a:cs typeface="ヒラギノ角ゴ Pro W3" charset="0"/>
              </a:rPr>
              <a:t>Social intelligence.</a:t>
            </a:r>
            <a:r>
              <a:rPr lang="en-US" dirty="0">
                <a:solidFill>
                  <a:srgbClr val="FF0000"/>
                </a:solidFill>
                <a:latin typeface="Arial" charset="0"/>
                <a:ea typeface="ヒラギノ角ゴ Pro W3" charset="0"/>
                <a:cs typeface="ヒラギノ角ゴ Pro W3" charset="0"/>
              </a:rPr>
              <a:t> The ability to connect to others in a deep and direct way, to sense and stimulate reactions and desired interactions</a:t>
            </a:r>
          </a:p>
          <a:p>
            <a:r>
              <a:rPr lang="en-US" b="1" dirty="0">
                <a:solidFill>
                  <a:srgbClr val="FF0000"/>
                </a:solidFill>
                <a:latin typeface="Arial" charset="0"/>
                <a:ea typeface="ヒラギノ角ゴ Pro W3" charset="0"/>
                <a:cs typeface="ヒラギノ角ゴ Pro W3" charset="0"/>
              </a:rPr>
              <a:t>Novel and adaptive thinking.</a:t>
            </a:r>
            <a:r>
              <a:rPr lang="en-US" dirty="0">
                <a:solidFill>
                  <a:srgbClr val="FF0000"/>
                </a:solidFill>
                <a:latin typeface="Arial" charset="0"/>
                <a:ea typeface="ヒラギノ角ゴ Pro W3" charset="0"/>
                <a:cs typeface="ヒラギノ角ゴ Pro W3" charset="0"/>
              </a:rPr>
              <a:t> Proficiency at thinking and coming up with solutions and responses beyond that which is rote or rule-based</a:t>
            </a:r>
          </a:p>
          <a:p>
            <a:r>
              <a:rPr lang="en-US" b="1" dirty="0">
                <a:solidFill>
                  <a:srgbClr val="FF0000"/>
                </a:solidFill>
                <a:latin typeface="Arial" charset="0"/>
                <a:ea typeface="ヒラギノ角ゴ Pro W3" charset="0"/>
                <a:cs typeface="ヒラギノ角ゴ Pro W3" charset="0"/>
              </a:rPr>
              <a:t>Cross-cultural competency.</a:t>
            </a:r>
            <a:r>
              <a:rPr lang="en-US" dirty="0">
                <a:solidFill>
                  <a:srgbClr val="FF0000"/>
                </a:solidFill>
                <a:latin typeface="Arial" charset="0"/>
                <a:ea typeface="ヒラギノ角ゴ Pro W3" charset="0"/>
                <a:cs typeface="ヒラギノ角ゴ Pro W3" charset="0"/>
              </a:rPr>
              <a:t> The ability to operate in different cultural settings</a:t>
            </a:r>
          </a:p>
          <a:p>
            <a:r>
              <a:rPr lang="en-US" b="1" dirty="0">
                <a:solidFill>
                  <a:srgbClr val="FF0000"/>
                </a:solidFill>
                <a:latin typeface="Arial" charset="0"/>
                <a:ea typeface="ヒラギノ角ゴ Pro W3" charset="0"/>
                <a:cs typeface="ヒラギノ角ゴ Pro W3" charset="0"/>
              </a:rPr>
              <a:t>Computational thinking.</a:t>
            </a:r>
            <a:r>
              <a:rPr lang="en-US" dirty="0">
                <a:solidFill>
                  <a:srgbClr val="FF0000"/>
                </a:solidFill>
                <a:latin typeface="Arial" charset="0"/>
                <a:ea typeface="ヒラギノ角ゴ Pro W3" charset="0"/>
                <a:cs typeface="ヒラギノ角ゴ Pro W3" charset="0"/>
              </a:rPr>
              <a:t> The ability to translate vast amounts of data into abstract concepts and to understand data-based reasoning</a:t>
            </a:r>
          </a:p>
          <a:p>
            <a:r>
              <a:rPr lang="en-US" b="1" dirty="0">
                <a:solidFill>
                  <a:srgbClr val="FF0000"/>
                </a:solidFill>
                <a:latin typeface="Arial" charset="0"/>
                <a:ea typeface="ヒラギノ角ゴ Pro W3" charset="0"/>
                <a:cs typeface="ヒラギノ角ゴ Pro W3" charset="0"/>
              </a:rPr>
              <a:t>New-media literacy.</a:t>
            </a:r>
            <a:r>
              <a:rPr lang="en-US" dirty="0">
                <a:solidFill>
                  <a:srgbClr val="FF0000"/>
                </a:solidFill>
                <a:latin typeface="Arial" charset="0"/>
                <a:ea typeface="ヒラギノ角ゴ Pro W3" charset="0"/>
                <a:cs typeface="ヒラギノ角ゴ Pro W3" charset="0"/>
              </a:rPr>
              <a:t> The ability to critically assess and develop content that uses new media forms and to leverage these media for persuasive communication</a:t>
            </a:r>
          </a:p>
          <a:p>
            <a:r>
              <a:rPr lang="en-US" b="1" dirty="0" err="1">
                <a:solidFill>
                  <a:srgbClr val="FF0000"/>
                </a:solidFill>
                <a:latin typeface="Arial" charset="0"/>
                <a:ea typeface="ヒラギノ角ゴ Pro W3" charset="0"/>
                <a:cs typeface="ヒラギノ角ゴ Pro W3" charset="0"/>
              </a:rPr>
              <a:t>Transdisciplinarity</a:t>
            </a:r>
            <a:r>
              <a:rPr lang="en-US" b="1" dirty="0">
                <a:solidFill>
                  <a:srgbClr val="FF0000"/>
                </a:solidFill>
                <a:latin typeface="Arial" charset="0"/>
                <a:ea typeface="ヒラギノ角ゴ Pro W3" charset="0"/>
                <a:cs typeface="ヒラギノ角ゴ Pro W3" charset="0"/>
              </a:rPr>
              <a:t>.</a:t>
            </a:r>
            <a:r>
              <a:rPr lang="en-US" dirty="0">
                <a:solidFill>
                  <a:srgbClr val="FF0000"/>
                </a:solidFill>
                <a:latin typeface="Arial" charset="0"/>
                <a:ea typeface="ヒラギノ角ゴ Pro W3" charset="0"/>
                <a:cs typeface="ヒラギノ角ゴ Pro W3" charset="0"/>
              </a:rPr>
              <a:t> Literacy in and ability to understand concepts across multiple disciplines</a:t>
            </a:r>
          </a:p>
          <a:p>
            <a:r>
              <a:rPr lang="en-US" b="1" dirty="0">
                <a:solidFill>
                  <a:srgbClr val="FF0000"/>
                </a:solidFill>
                <a:latin typeface="Arial" charset="0"/>
                <a:ea typeface="ヒラギノ角ゴ Pro W3" charset="0"/>
                <a:cs typeface="ヒラギノ角ゴ Pro W3" charset="0"/>
              </a:rPr>
              <a:t>Design mind-set.</a:t>
            </a:r>
            <a:r>
              <a:rPr lang="en-US" dirty="0">
                <a:solidFill>
                  <a:srgbClr val="FF0000"/>
                </a:solidFill>
                <a:latin typeface="Arial" charset="0"/>
                <a:ea typeface="ヒラギノ角ゴ Pro W3" charset="0"/>
                <a:cs typeface="ヒラギノ角ゴ Pro W3" charset="0"/>
              </a:rPr>
              <a:t> Ability to represent and develop tasks and work processes for desired outcomes</a:t>
            </a:r>
          </a:p>
          <a:p>
            <a:r>
              <a:rPr lang="en-US" b="1" dirty="0">
                <a:solidFill>
                  <a:srgbClr val="FF0000"/>
                </a:solidFill>
                <a:latin typeface="Arial" charset="0"/>
                <a:ea typeface="ヒラギノ角ゴ Pro W3" charset="0"/>
                <a:cs typeface="ヒラギノ角ゴ Pro W3" charset="0"/>
              </a:rPr>
              <a:t>Cognitive load management.</a:t>
            </a:r>
            <a:r>
              <a:rPr lang="en-US" dirty="0">
                <a:solidFill>
                  <a:srgbClr val="FF0000"/>
                </a:solidFill>
                <a:latin typeface="Arial" charset="0"/>
                <a:ea typeface="ヒラギノ角ゴ Pro W3" charset="0"/>
                <a:cs typeface="ヒラギノ角ゴ Pro W3" charset="0"/>
              </a:rPr>
              <a:t> The ability to discriminate and filter information for importance and to understand how to maximize cognitive functioning using a variety of tools and techniques</a:t>
            </a:r>
          </a:p>
          <a:p>
            <a:r>
              <a:rPr lang="en-US" b="1" dirty="0">
                <a:solidFill>
                  <a:srgbClr val="FF0000"/>
                </a:solidFill>
                <a:latin typeface="Arial" charset="0"/>
                <a:ea typeface="ヒラギノ角ゴ Pro W3" charset="0"/>
                <a:cs typeface="ヒラギノ角ゴ Pro W3" charset="0"/>
              </a:rPr>
              <a:t>Virtual collaboration.</a:t>
            </a:r>
            <a:r>
              <a:rPr lang="en-US" dirty="0">
                <a:solidFill>
                  <a:srgbClr val="FF0000"/>
                </a:solidFill>
                <a:latin typeface="Arial" charset="0"/>
                <a:ea typeface="ヒラギノ角ゴ Pro W3" charset="0"/>
                <a:cs typeface="ヒラギノ角ゴ Pro W3" charset="0"/>
              </a:rPr>
              <a:t> The ability to work productively, drive engagement and demonstrate presence as a member of a virtual team</a:t>
            </a:r>
          </a:p>
          <a:p>
            <a:endParaRPr lang="en-US" dirty="0">
              <a:solidFill>
                <a:srgbClr val="FF0000"/>
              </a:solidFill>
              <a:latin typeface="Arial" charset="0"/>
              <a:ea typeface="ヒラギノ角ゴ Pro W3" charset="0"/>
              <a:cs typeface="ヒラギノ角ゴ Pro W3" charset="0"/>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146" name="Slide Image Placeholder 1"/>
          <p:cNvSpPr>
            <a:spLocks noGrp="1" noRot="1" noChangeAspect="1" noTextEdit="1"/>
          </p:cNvSpPr>
          <p:nvPr>
            <p:ph type="sldImg"/>
          </p:nvPr>
        </p:nvSpPr>
        <p:spPr>
          <a:ln/>
        </p:spPr>
      </p:sp>
      <p:sp>
        <p:nvSpPr>
          <p:cNvPr id="774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People like to do what they like to do.  How can we find out what our students really like, and then how can we use that information to help them plan a career pathway?</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blogs.kqed.org</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mindshift</a:t>
            </a:r>
            <a:r>
              <a:rPr lang="en-US" dirty="0">
                <a:latin typeface="Arial" charset="0"/>
                <a:ea typeface="ヒラギノ角ゴ Pro W3" charset="0"/>
                <a:cs typeface="ヒラギノ角ゴ Pro W3" charset="0"/>
              </a:rPr>
              <a:t>/2013/11/how-the-power-of-interest-drives-learning/</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How the Power of Interest Drives Learning</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In recent years researchers have begun to build a science of interest, investigating what interest is, how interest develops, what makes things interesting, and how we can cultivate interest in ourselves and others. They are finding that interest can help us think more clearly, understand more deeply, and remember more accurately. Interest has the power to transform struggling performers, and to lift high achievers to a new plane.</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So what is interest? Interest is a psychological state of engagement, experienced in the moment, and also a predisposition to engage repeatedly with particular ideas, events, or objects over time. Why do we have it? Paul Silvia of the University of North Carolina speculates that interest acts as an </a:t>
            </a:r>
            <a:r>
              <a:rPr lang="en-US" dirty="0" err="1">
                <a:latin typeface="Arial" charset="0"/>
                <a:ea typeface="ヒラギノ角ゴ Pro W3" charset="0"/>
                <a:cs typeface="ヒラギノ角ゴ Pro W3" charset="0"/>
              </a:rPr>
              <a:t>Òapproach</a:t>
            </a:r>
            <a:r>
              <a:rPr lang="en-US" dirty="0">
                <a:latin typeface="Arial" charset="0"/>
                <a:ea typeface="ヒラギノ角ゴ Pro W3" charset="0"/>
                <a:cs typeface="ヒラギノ角ゴ Pro W3" charset="0"/>
              </a:rPr>
              <a:t> </a:t>
            </a:r>
            <a:r>
              <a:rPr lang="en-US" dirty="0" err="1">
                <a:latin typeface="Arial" charset="0"/>
                <a:ea typeface="ヒラギノ角ゴ Pro W3" charset="0"/>
                <a:cs typeface="ヒラギノ角ゴ Pro W3" charset="0"/>
              </a:rPr>
              <a:t>urgeÓ</a:t>
            </a:r>
            <a:r>
              <a:rPr lang="en-US" dirty="0">
                <a:latin typeface="Arial" charset="0"/>
                <a:ea typeface="ヒラギノ角ゴ Pro W3" charset="0"/>
                <a:cs typeface="ヒラギノ角ゴ Pro W3" charset="0"/>
              </a:rPr>
              <a:t> that pushes back against the </a:t>
            </a:r>
            <a:r>
              <a:rPr lang="en-US" dirty="0" err="1">
                <a:latin typeface="Arial" charset="0"/>
                <a:ea typeface="ヒラギノ角ゴ Pro W3" charset="0"/>
                <a:cs typeface="ヒラギノ角ゴ Pro W3" charset="0"/>
              </a:rPr>
              <a:t>Òavoid</a:t>
            </a:r>
            <a:r>
              <a:rPr lang="en-US" dirty="0">
                <a:latin typeface="Arial" charset="0"/>
                <a:ea typeface="ヒラギノ角ゴ Pro W3" charset="0"/>
                <a:cs typeface="ヒラギノ角ゴ Pro W3" charset="0"/>
              </a:rPr>
              <a:t> </a:t>
            </a:r>
            <a:r>
              <a:rPr lang="en-US" dirty="0" err="1">
                <a:latin typeface="Arial" charset="0"/>
                <a:ea typeface="ヒラギノ角ゴ Pro W3" charset="0"/>
                <a:cs typeface="ヒラギノ角ゴ Pro W3" charset="0"/>
              </a:rPr>
              <a:t>urgesÓ</a:t>
            </a:r>
            <a:r>
              <a:rPr lang="en-US" dirty="0">
                <a:latin typeface="Arial" charset="0"/>
                <a:ea typeface="ヒラギノ角ゴ Pro W3" charset="0"/>
                <a:cs typeface="ヒラギノ角ゴ Pro W3" charset="0"/>
              </a:rPr>
              <a:t> that would keep us in the realm of the safe and familiar. Interest pulls us toward the new, the edgy, the exotic. As Silvia puts it, interest </a:t>
            </a:r>
            <a:r>
              <a:rPr lang="en-US" dirty="0" err="1">
                <a:latin typeface="Arial" charset="0"/>
                <a:ea typeface="ヒラギノ角ゴ Pro W3" charset="0"/>
                <a:cs typeface="ヒラギノ角ゴ Pro W3" charset="0"/>
              </a:rPr>
              <a:t>Òdiversifies</a:t>
            </a:r>
            <a:r>
              <a:rPr lang="en-US" dirty="0">
                <a:latin typeface="Arial" charset="0"/>
                <a:ea typeface="ヒラギノ角ゴ Pro W3" charset="0"/>
                <a:cs typeface="ヒラギノ角ゴ Pro W3" charset="0"/>
              </a:rPr>
              <a:t> </a:t>
            </a:r>
            <a:r>
              <a:rPr lang="en-US" dirty="0" err="1">
                <a:latin typeface="Arial" charset="0"/>
                <a:ea typeface="ヒラギノ角ゴ Pro W3" charset="0"/>
                <a:cs typeface="ヒラギノ角ゴ Pro W3" charset="0"/>
              </a:rPr>
              <a:t>experience.Ó</a:t>
            </a:r>
            <a:r>
              <a:rPr lang="en-US" dirty="0">
                <a:latin typeface="Arial" charset="0"/>
                <a:ea typeface="ヒラギノ角ゴ Pro W3" charset="0"/>
                <a:cs typeface="ヒラギノ角ゴ Pro W3" charset="0"/>
              </a:rPr>
              <a:t> But interest also focuses experience. In a world too full of information, interests usefully narrow our choices: they lead us to pay attention to this and not to that.</a:t>
            </a:r>
          </a:p>
          <a:p>
            <a:endParaRPr lang="en-US" dirty="0">
              <a:latin typeface="Arial" charset="0"/>
              <a:ea typeface="ヒラギノ角ゴ Pro W3" charset="0"/>
              <a:cs typeface="ヒラギノ角ゴ Pro W3" charset="0"/>
            </a:endParaRPr>
          </a:p>
        </p:txBody>
      </p:sp>
      <p:sp>
        <p:nvSpPr>
          <p:cNvPr id="774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DB139D32-7089-E74C-BE3C-C036BAB79396}" type="slidenum">
              <a:rPr lang="en-US" sz="1200"/>
              <a:pPr/>
              <a:t>197</a:t>
            </a:fld>
            <a:endParaRPr lang="en-US" sz="1200"/>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10" name="Slide Image Placeholder 1"/>
          <p:cNvSpPr>
            <a:spLocks noGrp="1" noRot="1" noChangeAspect="1" noTextEdit="1"/>
          </p:cNvSpPr>
          <p:nvPr>
            <p:ph type="sldImg"/>
          </p:nvPr>
        </p:nvSpPr>
        <p:spPr>
          <a:ln/>
        </p:spPr>
      </p:sp>
      <p:sp>
        <p:nvSpPr>
          <p:cNvPr id="811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The Love of Learning, Joy and Meaningful Work.</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That</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why we are here today.</a:t>
            </a:r>
          </a:p>
          <a:p>
            <a:r>
              <a:rPr lang="en-US" sz="1400" dirty="0">
                <a:latin typeface="Arial" charset="0"/>
                <a:ea typeface="ヒラギノ角ゴ Pro W3" charset="0"/>
                <a:cs typeface="ヒラギノ角ゴ Pro W3" charset="0"/>
              </a:rPr>
              <a:t>The Love of Learning, </a:t>
            </a:r>
            <a:r>
              <a:rPr lang="en-US" sz="1400" dirty="0" smtClean="0">
                <a:latin typeface="Arial" charset="0"/>
                <a:ea typeface="ヒラギノ角ゴ Pro W3" charset="0"/>
                <a:cs typeface="ヒラギノ角ゴ Pro W3" charset="0"/>
              </a:rPr>
              <a:t>Joy, </a:t>
            </a:r>
            <a:r>
              <a:rPr lang="en-US" sz="1400" dirty="0">
                <a:latin typeface="Arial" charset="0"/>
                <a:ea typeface="ヒラギノ角ゴ Pro W3" charset="0"/>
                <a:cs typeface="ヒラギノ角ゴ Pro W3" charset="0"/>
              </a:rPr>
              <a:t>and Meaningful Work.</a:t>
            </a:r>
          </a:p>
          <a:p>
            <a:endParaRPr lang="en-US" sz="1400"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blog.careertech.org</a:t>
            </a:r>
            <a:r>
              <a:rPr lang="en-US" dirty="0">
                <a:latin typeface="Arial" charset="0"/>
                <a:ea typeface="ヒラギノ角ゴ Pro W3" charset="0"/>
                <a:cs typeface="ヒラギノ角ゴ Pro W3" charset="0"/>
              </a:rPr>
              <a:t>/?p=1568</a:t>
            </a:r>
          </a:p>
        </p:txBody>
      </p:sp>
      <p:sp>
        <p:nvSpPr>
          <p:cNvPr id="811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B8EFE81-8389-0A4A-BFA4-4EC331714129}" type="slidenum">
              <a:rPr lang="en-US" sz="1200"/>
              <a:pPr/>
              <a:t>198</a:t>
            </a:fld>
            <a:endParaRPr lang="en-US" sz="1200"/>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935CC97-6D4E-574F-9E3A-3DBA9F6E9FDD}" type="slidenum">
              <a:rPr lang="en-US" sz="1200"/>
              <a:pPr/>
              <a:t>199</a:t>
            </a:fld>
            <a:endParaRPr lang="en-US" sz="1200"/>
          </a:p>
        </p:txBody>
      </p:sp>
      <p:sp>
        <p:nvSpPr>
          <p:cNvPr id="392196" name="Rectangle 2"/>
          <p:cNvSpPr>
            <a:spLocks noGrp="1" noRot="1" noChangeAspect="1" noChangeArrowheads="1" noTextEdit="1"/>
          </p:cNvSpPr>
          <p:nvPr>
            <p:ph type="sldImg"/>
          </p:nvPr>
        </p:nvSpPr>
        <p:spPr>
          <a:solidFill>
            <a:srgbClr val="FFFFFF"/>
          </a:solidFill>
          <a:ln/>
        </p:spPr>
      </p:sp>
      <p:sp>
        <p:nvSpPr>
          <p:cNvPr id="392197" name="Rectangle 3"/>
          <p:cNvSpPr>
            <a:spLocks noGrp="1" noChangeArrowheads="1"/>
          </p:cNvSpPr>
          <p:nvPr>
            <p:ph type="body" idx="1"/>
          </p:nvPr>
        </p:nvSpPr>
        <p:spPr>
          <a:solidFill>
            <a:srgbClr val="FFFFFF"/>
          </a:solidFill>
          <a:ln>
            <a:solidFill>
              <a:srgbClr val="000000"/>
            </a:solidFill>
          </a:ln>
        </p:spPr>
        <p:txBody>
          <a:bodyPr/>
          <a:lstStyle/>
          <a:p>
            <a:r>
              <a:rPr lang="en-US" sz="1400" dirty="0">
                <a:latin typeface="Arial" charset="0"/>
                <a:ea typeface="ヒラギノ角ゴ Pro W3" charset="0"/>
                <a:cs typeface="ヒラギノ角ゴ Pro W3" charset="0"/>
              </a:rPr>
              <a:t>It often seems that this is the de facto purpose for school.</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If this is </a:t>
            </a:r>
            <a:r>
              <a:rPr lang="en-US" sz="1400" u="sng" dirty="0">
                <a:latin typeface="Arial" charset="0"/>
                <a:ea typeface="ヒラギノ角ゴ Pro W3" charset="0"/>
                <a:cs typeface="ヒラギノ角ゴ Pro W3" charset="0"/>
              </a:rPr>
              <a:t>not </a:t>
            </a:r>
            <a:r>
              <a:rPr lang="en-US" sz="1400" dirty="0">
                <a:latin typeface="Arial" charset="0"/>
                <a:ea typeface="ヒラギノ角ゴ Pro W3" charset="0"/>
                <a:cs typeface="ヒラギノ角ゴ Pro W3" charset="0"/>
              </a:rPr>
              <a:t>the list of skills that business and industry are looking for in their new recruits, then </a:t>
            </a:r>
            <a:r>
              <a:rPr lang="en-US" sz="1400" i="1" u="sng" dirty="0">
                <a:latin typeface="Arial" charset="0"/>
                <a:ea typeface="ヒラギノ角ゴ Pro W3" charset="0"/>
                <a:cs typeface="ヒラギノ角ゴ Pro W3" charset="0"/>
              </a:rPr>
              <a:t>we</a:t>
            </a:r>
            <a:r>
              <a:rPr lang="en-US" sz="1400" dirty="0">
                <a:latin typeface="Arial" charset="0"/>
                <a:ea typeface="ヒラギノ角ゴ Pro W3" charset="0"/>
                <a:cs typeface="ヒラギノ角ゴ Pro W3" charset="0"/>
              </a:rPr>
              <a:t> need to hear that.  And we need to do something about it.</a:t>
            </a:r>
          </a:p>
          <a:p>
            <a:endParaRPr lang="en-US" sz="1400" dirty="0">
              <a:latin typeface="Arial" charset="0"/>
              <a:ea typeface="ヒラギノ角ゴ Pro W3" charset="0"/>
              <a:cs typeface="ヒラギノ角ゴ Pro W3" charset="0"/>
            </a:endParaRP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Learning </a:t>
            </a:r>
            <a:r>
              <a:rPr lang="en-US" sz="1400" u="sng" dirty="0">
                <a:latin typeface="Arial" charset="0"/>
                <a:ea typeface="ヒラギノ角ゴ Pro W3" charset="0"/>
                <a:cs typeface="ヒラギノ角ゴ Pro W3" charset="0"/>
              </a:rPr>
              <a:t>these </a:t>
            </a:r>
            <a:r>
              <a:rPr lang="en-US" sz="1400" dirty="0">
                <a:latin typeface="Arial" charset="0"/>
                <a:ea typeface="ヒラギノ角ゴ Pro W3" charset="0"/>
                <a:cs typeface="ヒラギノ角ゴ Pro W3" charset="0"/>
              </a:rPr>
              <a:t>skills will not grow the economy.</a:t>
            </a:r>
          </a:p>
          <a:p>
            <a:endParaRPr lang="en-US" sz="1400"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solidFill>
                  <a:srgbClr val="FF0000"/>
                </a:solidFill>
                <a:latin typeface="Arial" charset="0"/>
                <a:ea typeface="ヒラギノ角ゴ Pro W3" charset="0"/>
                <a:cs typeface="ヒラギノ角ゴ Pro W3" charset="0"/>
              </a:rPr>
              <a:t>=====</a:t>
            </a:r>
          </a:p>
          <a:p>
            <a:r>
              <a:rPr lang="en-US" dirty="0">
                <a:solidFill>
                  <a:srgbClr val="FF0000"/>
                </a:solidFill>
                <a:latin typeface="Arial" charset="0"/>
                <a:ea typeface="ヒラギノ角ゴ Pro W3" charset="0"/>
                <a:cs typeface="ヒラギノ角ゴ Pro W3" charset="0"/>
              </a:rPr>
              <a:t>http://</a:t>
            </a:r>
            <a:r>
              <a:rPr lang="en-US" dirty="0" err="1">
                <a:solidFill>
                  <a:srgbClr val="FF0000"/>
                </a:solidFill>
                <a:latin typeface="Arial" charset="0"/>
                <a:ea typeface="ヒラギノ角ゴ Pro W3" charset="0"/>
                <a:cs typeface="ヒラギノ角ゴ Pro W3" charset="0"/>
              </a:rPr>
              <a:t>mindshift.kqed.org</a:t>
            </a:r>
            <a:r>
              <a:rPr lang="en-US" dirty="0">
                <a:solidFill>
                  <a:srgbClr val="FF0000"/>
                </a:solidFill>
                <a:latin typeface="Arial" charset="0"/>
                <a:ea typeface="ヒラギノ角ゴ Pro W3" charset="0"/>
                <a:cs typeface="ヒラギノ角ゴ Pro W3" charset="0"/>
              </a:rPr>
              <a:t>/feature/school-day-of-the-future/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xfrm>
            <a:off x="1143000" y="685800"/>
            <a:ext cx="2895600" cy="2171700"/>
          </a:xfrm>
          <a:ln/>
        </p:spPr>
      </p:sp>
      <p:sp>
        <p:nvSpPr>
          <p:cNvPr id="19459" name="Notes Placeholder 2"/>
          <p:cNvSpPr>
            <a:spLocks noGrp="1"/>
          </p:cNvSpPr>
          <p:nvPr>
            <p:ph type="body" idx="1"/>
          </p:nvPr>
        </p:nvSpPr>
        <p:spPr>
          <a:xfrm>
            <a:off x="381000" y="3124200"/>
            <a:ext cx="6172200" cy="6019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And now a word from one of our sponsors…</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Are you a member of </a:t>
            </a:r>
            <a:r>
              <a:rPr lang="en-US" sz="1400" u="sng" dirty="0">
                <a:latin typeface="Arial" charset="0"/>
                <a:ea typeface="ヒラギノ角ゴ Pro W3" charset="0"/>
                <a:cs typeface="ヒラギノ角ゴ Pro W3" charset="0"/>
              </a:rPr>
              <a:t>your</a:t>
            </a:r>
            <a:r>
              <a:rPr lang="en-US" sz="1400" dirty="0">
                <a:latin typeface="Arial" charset="0"/>
                <a:ea typeface="ヒラギノ角ゴ Pro W3" charset="0"/>
                <a:cs typeface="ヒラギノ角ゴ Pro W3" charset="0"/>
              </a:rPr>
              <a:t> professional association?</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Within ACTE I am a member of two different divisions.</a:t>
            </a:r>
          </a:p>
          <a:p>
            <a:r>
              <a:rPr lang="en-US" sz="1400" dirty="0">
                <a:latin typeface="Arial" charset="0"/>
                <a:ea typeface="ヒラギノ角ゴ Pro W3" charset="0"/>
                <a:cs typeface="ヒラギノ角ゴ Pro W3" charset="0"/>
              </a:rPr>
              <a:t>I</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m in the School-to Work section, which falls under the New and Related Services Division. </a:t>
            </a:r>
          </a:p>
          <a:p>
            <a:r>
              <a:rPr lang="en-US" sz="1400" dirty="0">
                <a:latin typeface="Arial" charset="0"/>
                <a:ea typeface="ヒラギノ角ゴ Pro W3" charset="0"/>
                <a:cs typeface="ヒラギノ角ゴ Pro W3" charset="0"/>
              </a:rPr>
              <a:t>The New and Related Services Division is home to lots of small sections that are not big enough to be divisions.</a:t>
            </a:r>
          </a:p>
          <a:p>
            <a:endParaRPr lang="en-US" sz="1400" dirty="0">
              <a:latin typeface="Arial" charset="0"/>
              <a:ea typeface="ヒラギノ角ゴ Pro W3" charset="0"/>
              <a:cs typeface="ヒラギノ角ゴ Pro W3" charset="0"/>
            </a:endParaRPr>
          </a:p>
          <a:p>
            <a:r>
              <a:rPr lang="en-US" sz="1400" dirty="0" smtClean="0">
                <a:latin typeface="Arial" charset="0"/>
                <a:ea typeface="ヒラギノ角ゴ Pro W3" charset="0"/>
                <a:cs typeface="ヒラギノ角ゴ Pro W3" charset="0"/>
              </a:rPr>
              <a:t>I</a:t>
            </a:r>
            <a:r>
              <a:rPr lang="ja-JP" altLang="en-US" sz="1400" dirty="0" smtClean="0">
                <a:latin typeface="Arial" charset="0"/>
                <a:ea typeface="ヒラギノ角ゴ Pro W3" charset="0"/>
                <a:cs typeface="ヒラギノ角ゴ Pro W3" charset="0"/>
              </a:rPr>
              <a:t>’</a:t>
            </a:r>
            <a:r>
              <a:rPr lang="en-US" sz="1400" dirty="0" smtClean="0">
                <a:latin typeface="Arial" charset="0"/>
                <a:ea typeface="ヒラギノ角ゴ Pro W3" charset="0"/>
                <a:cs typeface="ヒラギノ角ゴ Pro W3" charset="0"/>
              </a:rPr>
              <a:t>m </a:t>
            </a:r>
            <a:r>
              <a:rPr lang="en-US" sz="1400" dirty="0">
                <a:latin typeface="Arial" charset="0"/>
                <a:ea typeface="ヒラギノ角ゴ Pro W3" charset="0"/>
                <a:cs typeface="ヒラギノ角ゴ Pro W3" charset="0"/>
              </a:rPr>
              <a:t>also a member of the Guidance and Career Development Division.</a:t>
            </a:r>
          </a:p>
          <a:p>
            <a:endParaRPr lang="en-US" sz="1400" dirty="0">
              <a:latin typeface="Arial" charset="0"/>
              <a:ea typeface="ヒラギノ角ゴ Pro W3" charset="0"/>
              <a:cs typeface="ヒラギノ角ゴ Pro W3" charset="0"/>
            </a:endParaRPr>
          </a:p>
          <a:p>
            <a:r>
              <a:rPr lang="en-US" sz="1400" dirty="0" smtClean="0">
                <a:latin typeface="Arial" charset="0"/>
                <a:ea typeface="ヒラギノ角ゴ Pro W3" charset="0"/>
                <a:cs typeface="ヒラギノ角ゴ Pro W3" charset="0"/>
              </a:rPr>
              <a:t>I </a:t>
            </a:r>
            <a:r>
              <a:rPr lang="en-US" sz="1400" dirty="0">
                <a:latin typeface="Arial" charset="0"/>
                <a:ea typeface="ヒラギノ角ゴ Pro W3" charset="0"/>
                <a:cs typeface="ヒラギノ角ゴ Pro W3" charset="0"/>
              </a:rPr>
              <a:t>happen to be the national president of the School-to-Work section.</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If you are not already a member, I encourage you to join your professional association. </a:t>
            </a:r>
          </a:p>
          <a:p>
            <a:r>
              <a:rPr lang="en-US" sz="1400" dirty="0">
                <a:latin typeface="Arial" charset="0"/>
                <a:ea typeface="ヒラギノ角ゴ Pro W3" charset="0"/>
                <a:cs typeface="ヒラギノ角ゴ Pro W3" charset="0"/>
              </a:rPr>
              <a:t>If it </a:t>
            </a:r>
            <a:r>
              <a:rPr lang="en-US" sz="1400" dirty="0" err="1">
                <a:latin typeface="Arial" charset="0"/>
                <a:ea typeface="ヒラギノ角ゴ Pro W3" charset="0"/>
                <a:cs typeface="ヒラギノ角ゴ Pro W3" charset="0"/>
              </a:rPr>
              <a:t>wasn</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t for ACTE, we all </a:t>
            </a:r>
            <a:r>
              <a:rPr lang="en-US" sz="1400" dirty="0" err="1">
                <a:latin typeface="Arial" charset="0"/>
                <a:ea typeface="ヒラギノ角ゴ Pro W3" charset="0"/>
                <a:cs typeface="ヒラギノ角ゴ Pro W3" charset="0"/>
              </a:rPr>
              <a:t>wouldn</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t be sitting here today learning how to get kids ready for the real world. </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DF55FBD-1921-B049-8620-7A317C5D2D6D}" type="slidenum">
              <a:rPr lang="en-US" sz="1200"/>
              <a:pPr/>
              <a:t>2</a:t>
            </a:fld>
            <a:endParaRPr 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smtClean="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smtClean="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smtClean="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www.air.org</a:t>
            </a:r>
            <a:r>
              <a:rPr lang="en-US" dirty="0">
                <a:latin typeface="Arial" charset="0"/>
                <a:ea typeface="ヒラギノ角ゴ Pro W3" charset="0"/>
                <a:cs typeface="ヒラギノ角ゴ Pro W3" charset="0"/>
              </a:rPr>
              <a:t>/files/Virginia_EMS_Report1.pdf</a:t>
            </a:r>
          </a:p>
          <a:p>
            <a:endParaRPr lang="en-US" dirty="0">
              <a:latin typeface="Arial" charset="0"/>
              <a:ea typeface="ヒラギノ角ゴ Pro W3" charset="0"/>
              <a:cs typeface="ヒラギノ角ゴ Pro W3" charset="0"/>
            </a:endParaRPr>
          </a:p>
          <a:p>
            <a:r>
              <a:rPr lang="en-US" dirty="0">
                <a:latin typeface="Calibri" charset="0"/>
                <a:ea typeface="ヒラギノ角ゴ Pro W3" charset="0"/>
                <a:cs typeface="ヒラギノ角ゴ Pro W3" charset="0"/>
              </a:rPr>
              <a:t>The Earning Power of Recent Graduates From Virginia</a:t>
            </a:r>
            <a:r>
              <a:rPr lang="ja-JP" altLang="en-US" dirty="0">
                <a:latin typeface="Calibri" charset="0"/>
                <a:ea typeface="ヒラギノ角ゴ Pro W3" charset="0"/>
                <a:cs typeface="ヒラギノ角ゴ Pro W3" charset="0"/>
              </a:rPr>
              <a:t>’</a:t>
            </a:r>
            <a:r>
              <a:rPr lang="en-US" dirty="0">
                <a:latin typeface="Calibri" charset="0"/>
                <a:ea typeface="ヒラギノ角ゴ Pro W3" charset="0"/>
                <a:cs typeface="ヒラギノ角ゴ Pro W3" charset="0"/>
              </a:rPr>
              <a:t>s Colleges and Universities:</a:t>
            </a:r>
          </a:p>
          <a:p>
            <a:r>
              <a:rPr lang="en-US" dirty="0">
                <a:latin typeface="Calibri" charset="0"/>
                <a:ea typeface="ヒラギノ角ゴ Pro W3" charset="0"/>
                <a:cs typeface="ヒラギノ角ゴ Pro W3" charset="0"/>
              </a:rPr>
              <a:t>How are graduates from different degree programs doing in the labor market?</a:t>
            </a:r>
          </a:p>
          <a:p>
            <a:endParaRPr lang="en-US" dirty="0">
              <a:latin typeface="Arial" charset="0"/>
              <a:ea typeface="ヒラギノ角ゴ Pro W3" charset="0"/>
              <a:cs typeface="ヒラギノ角ゴ Pro W3" charset="0"/>
            </a:endParaRPr>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82566FD-9F3B-3341-A1C2-1635A5BF0787}" type="slidenum">
              <a:rPr lang="en-US" sz="1200"/>
              <a:pPr/>
              <a:t>20</a:t>
            </a:fld>
            <a:endParaRPr lang="en-US" sz="1200"/>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E5DF7F3-D581-D64E-B3AD-D8B745B26DA1}" type="slidenum">
              <a:rPr lang="en-US" sz="1200"/>
              <a:pPr/>
              <a:t>200</a:t>
            </a:fld>
            <a:endParaRPr lang="en-US" sz="1200"/>
          </a:p>
        </p:txBody>
      </p:sp>
      <p:sp>
        <p:nvSpPr>
          <p:cNvPr id="394244" name="Rectangle 2"/>
          <p:cNvSpPr>
            <a:spLocks noGrp="1" noRot="1" noChangeAspect="1" noChangeArrowheads="1" noTextEdit="1"/>
          </p:cNvSpPr>
          <p:nvPr>
            <p:ph type="sldImg"/>
          </p:nvPr>
        </p:nvSpPr>
        <p:spPr>
          <a:solidFill>
            <a:srgbClr val="FFFFFF"/>
          </a:solidFill>
          <a:ln/>
        </p:spPr>
      </p:sp>
      <p:sp>
        <p:nvSpPr>
          <p:cNvPr id="394245" name="Rectangle 3"/>
          <p:cNvSpPr>
            <a:spLocks noGrp="1" noChangeArrowheads="1"/>
          </p:cNvSpPr>
          <p:nvPr>
            <p:ph type="body" idx="1"/>
          </p:nvPr>
        </p:nvSpPr>
        <p:spPr>
          <a:xfrm>
            <a:off x="838200" y="4343400"/>
            <a:ext cx="5181600" cy="41148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spcAft>
                <a:spcPct val="30000"/>
              </a:spcAft>
            </a:pPr>
            <a:r>
              <a:rPr lang="en-US" sz="1400" dirty="0">
                <a:latin typeface="Arial" charset="0"/>
                <a:ea typeface="ヒラギノ角ゴ Pro W3" charset="0"/>
                <a:cs typeface="Arial" charset="0"/>
              </a:rPr>
              <a:t>Which leads us to our essential question.</a:t>
            </a:r>
          </a:p>
          <a:p>
            <a:pPr eaLnBrk="1" hangingPunct="1">
              <a:spcBef>
                <a:spcPct val="0"/>
              </a:spcBef>
              <a:spcAft>
                <a:spcPct val="30000"/>
              </a:spcAft>
            </a:pPr>
            <a:endParaRPr lang="en-US" sz="1400" dirty="0">
              <a:latin typeface="Arial" charset="0"/>
              <a:ea typeface="ヒラギノ角ゴ Pro W3" charset="0"/>
              <a:cs typeface="Arial" charset="0"/>
            </a:endParaRPr>
          </a:p>
          <a:p>
            <a:pPr eaLnBrk="1" hangingPunct="1">
              <a:spcBef>
                <a:spcPct val="0"/>
              </a:spcBef>
              <a:spcAft>
                <a:spcPct val="30000"/>
              </a:spcAft>
            </a:pPr>
            <a:r>
              <a:rPr lang="en-US" sz="1400" dirty="0">
                <a:latin typeface="Arial" charset="0"/>
                <a:ea typeface="ヒラギノ角ゴ Pro W3" charset="0"/>
                <a:cs typeface="Arial" charset="0"/>
              </a:rPr>
              <a:t>We want to do a better job of educating the entry-level employees of tomorrow.</a:t>
            </a:r>
          </a:p>
          <a:p>
            <a:pPr eaLnBrk="1" hangingPunct="1">
              <a:spcBef>
                <a:spcPct val="0"/>
              </a:spcBef>
              <a:spcAft>
                <a:spcPct val="30000"/>
              </a:spcAft>
            </a:pPr>
            <a:endParaRPr lang="en-US" sz="1400" dirty="0">
              <a:latin typeface="Arial" charset="0"/>
              <a:ea typeface="ヒラギノ角ゴ Pro W3" charset="0"/>
              <a:cs typeface="Arial" charset="0"/>
            </a:endParaRPr>
          </a:p>
          <a:p>
            <a:pPr eaLnBrk="1" hangingPunct="1">
              <a:spcBef>
                <a:spcPct val="0"/>
              </a:spcBef>
              <a:spcAft>
                <a:spcPct val="30000"/>
              </a:spcAft>
            </a:pPr>
            <a:r>
              <a:rPr lang="en-US" sz="1400" dirty="0">
                <a:latin typeface="Arial" charset="0"/>
                <a:ea typeface="ヒラギノ角ゴ Pro W3" charset="0"/>
                <a:cs typeface="Arial" charset="0"/>
              </a:rPr>
              <a:t>What should we be teaching that we are not already?</a:t>
            </a:r>
          </a:p>
          <a:p>
            <a:pPr eaLnBrk="1" hangingPunct="1">
              <a:spcBef>
                <a:spcPct val="0"/>
              </a:spcBef>
              <a:spcAft>
                <a:spcPct val="30000"/>
              </a:spcAft>
            </a:pPr>
            <a:endParaRPr lang="en-US" sz="1400" dirty="0">
              <a:latin typeface="Arial" charset="0"/>
              <a:ea typeface="ヒラギノ角ゴ Pro W3" charset="0"/>
              <a:cs typeface="Arial" charset="0"/>
            </a:endParaRPr>
          </a:p>
          <a:p>
            <a:pPr eaLnBrk="1" hangingPunct="1">
              <a:spcBef>
                <a:spcPct val="0"/>
              </a:spcBef>
              <a:spcAft>
                <a:spcPct val="30000"/>
              </a:spcAft>
            </a:pPr>
            <a:r>
              <a:rPr lang="en-US" sz="1400" dirty="0">
                <a:latin typeface="Arial" charset="0"/>
                <a:ea typeface="ヒラギノ角ゴ Pro W3" charset="0"/>
                <a:cs typeface="Arial" charset="0"/>
              </a:rPr>
              <a:t>How can we get business and industry to sit down with educators?   and what would they talk about?</a:t>
            </a:r>
          </a:p>
          <a:p>
            <a:pPr eaLnBrk="1" hangingPunct="1">
              <a:spcBef>
                <a:spcPct val="0"/>
              </a:spcBef>
              <a:spcAft>
                <a:spcPct val="30000"/>
              </a:spcAft>
            </a:pPr>
            <a:endParaRPr lang="en-US" sz="1400" dirty="0">
              <a:latin typeface="Arial" charset="0"/>
              <a:ea typeface="ヒラギノ角ゴ Pro W3" charset="0"/>
              <a:cs typeface="Arial" charset="0"/>
            </a:endParaRPr>
          </a:p>
          <a:p>
            <a:pPr eaLnBrk="1" hangingPunct="1">
              <a:spcBef>
                <a:spcPct val="0"/>
              </a:spcBef>
              <a:spcAft>
                <a:spcPct val="30000"/>
              </a:spcAft>
            </a:pPr>
            <a:r>
              <a:rPr lang="en-US" sz="1400" dirty="0">
                <a:latin typeface="Arial" charset="0"/>
                <a:ea typeface="ヒラギノ角ゴ Pro W3" charset="0"/>
                <a:cs typeface="Arial" charset="0"/>
              </a:rPr>
              <a:t>These are tough questions without easy answers.</a:t>
            </a:r>
          </a:p>
          <a:p>
            <a:pPr eaLnBrk="1" hangingPunct="1">
              <a:spcBef>
                <a:spcPct val="0"/>
              </a:spcBef>
              <a:spcAft>
                <a:spcPct val="30000"/>
              </a:spcAft>
            </a:pPr>
            <a:endParaRPr lang="en-US" dirty="0">
              <a:latin typeface="Arial" charset="0"/>
              <a:ea typeface="ヒラギノ角ゴ Pro W3" charset="0"/>
              <a:cs typeface="Arial" charset="0"/>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2"/>
          <p:cNvSpPr>
            <a:spLocks noGrp="1" noRot="1" noChangeAspect="1" noChangeArrowheads="1" noTextEdit="1"/>
          </p:cNvSpPr>
          <p:nvPr>
            <p:ph type="sldImg"/>
          </p:nvPr>
        </p:nvSpPr>
        <p:spPr>
          <a:ln/>
        </p:spPr>
      </p:sp>
      <p:sp>
        <p:nvSpPr>
          <p:cNvPr id="396291" name="Rectangle 3"/>
          <p:cNvSpPr>
            <a:spLocks noGrp="1" noChangeArrowheads="1"/>
          </p:cNvSpPr>
          <p:nvPr>
            <p:ph type="body" idx="1"/>
          </p:nvPr>
        </p:nvSpPr>
        <p:spPr>
          <a:xfrm>
            <a:off x="990600" y="4343400"/>
            <a:ext cx="4724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smtClean="0">
                <a:latin typeface="Arial" charset="0"/>
                <a:ea typeface="ヒラギノ角ゴ Pro W3" charset="0"/>
                <a:cs typeface="ヒラギノ角ゴ Pro W3" charset="0"/>
                <a:sym typeface="Wingdings"/>
              </a:rPr>
              <a:t></a:t>
            </a:r>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Let</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look at how we are building community</a:t>
            </a:r>
          </a:p>
        </p:txBody>
      </p:sp>
      <p:sp>
        <p:nvSpPr>
          <p:cNvPr id="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4B96D33-354C-C240-AC98-F6CFF67AFDCB}" type="slidenum">
              <a:rPr lang="en-US" sz="1200"/>
              <a:pPr algn="r"/>
              <a:t>201</a:t>
            </a:fld>
            <a:endParaRPr lang="en-US" sz="1200"/>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59ED555E-7DB2-5740-B5C5-97DEA683E88B}" type="slidenum">
              <a:rPr lang="en-US" sz="1200"/>
              <a:pPr algn="r"/>
              <a:t>202</a:t>
            </a:fld>
            <a:endParaRPr lang="en-US" sz="1200" dirty="0"/>
          </a:p>
        </p:txBody>
      </p:sp>
      <p:sp>
        <p:nvSpPr>
          <p:cNvPr id="398340" name="Rectangle 2"/>
          <p:cNvSpPr>
            <a:spLocks noGrp="1" noRot="1" noChangeAspect="1" noChangeArrowheads="1" noTextEdit="1"/>
          </p:cNvSpPr>
          <p:nvPr>
            <p:ph type="sldImg"/>
          </p:nvPr>
        </p:nvSpPr>
        <p:spPr>
          <a:solidFill>
            <a:srgbClr val="FFFFFF"/>
          </a:solidFill>
          <a:ln/>
        </p:spPr>
      </p:sp>
      <p:sp>
        <p:nvSpPr>
          <p:cNvPr id="398341" name="Rectangle 3"/>
          <p:cNvSpPr>
            <a:spLocks noGrp="1" noChangeArrowheads="1"/>
          </p:cNvSpPr>
          <p:nvPr>
            <p:ph type="body" idx="1"/>
          </p:nvPr>
        </p:nvSpPr>
        <p:spPr>
          <a:xfrm>
            <a:off x="685800" y="4343400"/>
            <a:ext cx="5715000" cy="41148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dirty="0" smtClean="0">
                <a:latin typeface="Arial" charset="0"/>
                <a:ea typeface="ヒラギノ角ゴ Pro W3" charset="0"/>
                <a:cs typeface="ヒラギノ角ゴ Pro W3" charset="0"/>
              </a:rPr>
              <a:t>This </a:t>
            </a:r>
            <a:r>
              <a:rPr lang="en-US" sz="1400" dirty="0">
                <a:latin typeface="Arial" charset="0"/>
                <a:ea typeface="ヒラギノ角ゴ Pro W3" charset="0"/>
                <a:cs typeface="ヒラギノ角ゴ Pro W3" charset="0"/>
              </a:rPr>
              <a:t>book is the result of a survey of businesses in North Carolina -- that points a long finger at public education in a way that I believe that we </a:t>
            </a:r>
            <a:r>
              <a:rPr lang="en-US" sz="1400" u="sng" dirty="0">
                <a:latin typeface="Arial" charset="0"/>
                <a:ea typeface="ヒラギノ角ゴ Pro W3" charset="0"/>
                <a:cs typeface="ヒラギノ角ゴ Pro W3" charset="0"/>
              </a:rPr>
              <a:t>can</a:t>
            </a:r>
            <a:r>
              <a:rPr lang="en-US" sz="1400" dirty="0">
                <a:latin typeface="Arial" charset="0"/>
                <a:ea typeface="ヒラギノ角ゴ Pro W3" charset="0"/>
                <a:cs typeface="ヒラギノ角ゴ Pro W3" charset="0"/>
              </a:rPr>
              <a:t> do something about it. </a:t>
            </a:r>
          </a:p>
          <a:p>
            <a:pPr eaLnBrk="1" hangingPunct="1"/>
            <a:r>
              <a:rPr lang="en-US" sz="1400" dirty="0">
                <a:latin typeface="Arial" charset="0"/>
                <a:ea typeface="ヒラギノ角ゴ Pro W3" charset="0"/>
                <a:cs typeface="ヒラギノ角ゴ Pro W3" charset="0"/>
              </a:rPr>
              <a:t>In </a:t>
            </a:r>
            <a:r>
              <a:rPr lang="en-US" sz="1400" u="sng" dirty="0">
                <a:latin typeface="Arial" charset="0"/>
                <a:ea typeface="ヒラギノ角ゴ Pro W3" charset="0"/>
                <a:cs typeface="ヒラギノ角ゴ Pro W3" charset="0"/>
              </a:rPr>
              <a:t>fact,</a:t>
            </a:r>
            <a:r>
              <a:rPr lang="en-US" sz="1400" dirty="0">
                <a:latin typeface="Arial" charset="0"/>
                <a:ea typeface="ヒラギノ角ゴ Pro W3" charset="0"/>
                <a:cs typeface="ヒラギノ角ゴ Pro W3" charset="0"/>
              </a:rPr>
              <a:t> we are </a:t>
            </a:r>
            <a:r>
              <a:rPr lang="en-US" sz="1400" u="sng" dirty="0">
                <a:latin typeface="Arial" charset="0"/>
                <a:ea typeface="ヒラギノ角ゴ Pro W3" charset="0"/>
                <a:cs typeface="ヒラギノ角ゴ Pro W3" charset="0"/>
              </a:rPr>
              <a:t>already</a:t>
            </a:r>
            <a:r>
              <a:rPr lang="en-US" sz="1400" dirty="0">
                <a:latin typeface="Arial" charset="0"/>
                <a:ea typeface="ヒラギノ角ゴ Pro W3" charset="0"/>
                <a:cs typeface="ヒラギノ角ゴ Pro W3" charset="0"/>
              </a:rPr>
              <a:t> addressing the issues raised in this publication. We just need to do </a:t>
            </a:r>
            <a:r>
              <a:rPr lang="en-US" sz="1400" u="sng" dirty="0">
                <a:latin typeface="Arial" charset="0"/>
                <a:ea typeface="ヒラギノ角ゴ Pro W3" charset="0"/>
                <a:cs typeface="ヒラギノ角ゴ Pro W3" charset="0"/>
              </a:rPr>
              <a:t>more</a:t>
            </a:r>
            <a:r>
              <a:rPr lang="en-US" sz="1400" dirty="0">
                <a:latin typeface="Arial" charset="0"/>
                <a:ea typeface="ヒラギノ角ゴ Pro W3" charset="0"/>
                <a:cs typeface="ヒラギノ角ゴ Pro W3" charset="0"/>
              </a:rPr>
              <a:t>.</a:t>
            </a:r>
          </a:p>
          <a:p>
            <a:pPr eaLnBrk="1" hangingPunct="1"/>
            <a:endParaRPr lang="en-US" sz="1400" dirty="0">
              <a:latin typeface="Arial" charset="0"/>
              <a:ea typeface="ヒラギノ角ゴ Pro W3" charset="0"/>
              <a:cs typeface="ヒラギノ角ゴ Pro W3" charset="0"/>
            </a:endParaRPr>
          </a:p>
          <a:p>
            <a:pPr eaLnBrk="1" hangingPunct="1"/>
            <a:r>
              <a:rPr lang="en-US" sz="1400" dirty="0">
                <a:latin typeface="Arial" charset="0"/>
                <a:ea typeface="ヒラギノ角ゴ Pro W3" charset="0"/>
                <a:cs typeface="ヒラギノ角ゴ Pro W3" charset="0"/>
              </a:rPr>
              <a:t>I believe that we can use publications like </a:t>
            </a:r>
            <a:r>
              <a:rPr lang="en-US" sz="1400" u="sng" dirty="0">
                <a:latin typeface="Arial" charset="0"/>
                <a:ea typeface="ヒラギノ角ゴ Pro W3" charset="0"/>
                <a:cs typeface="ヒラギノ角ゴ Pro W3" charset="0"/>
              </a:rPr>
              <a:t>this</a:t>
            </a:r>
            <a:r>
              <a:rPr lang="en-US" sz="1400" dirty="0">
                <a:latin typeface="Arial" charset="0"/>
                <a:ea typeface="ヒラギノ角ゴ Pro W3" charset="0"/>
                <a:cs typeface="ヒラギノ角ゴ Pro W3" charset="0"/>
              </a:rPr>
              <a:t> to show our core education colleagues that we need to do a </a:t>
            </a:r>
            <a:r>
              <a:rPr lang="en-US" sz="1400" u="sng" dirty="0">
                <a:latin typeface="Arial" charset="0"/>
                <a:ea typeface="ヒラギノ角ゴ Pro W3" charset="0"/>
                <a:cs typeface="ヒラギノ角ゴ Pro W3" charset="0"/>
              </a:rPr>
              <a:t>better</a:t>
            </a:r>
            <a:r>
              <a:rPr lang="en-US" sz="1400" dirty="0">
                <a:latin typeface="Arial" charset="0"/>
                <a:ea typeface="ヒラギノ角ゴ Pro W3" charset="0"/>
                <a:cs typeface="ヒラギノ角ゴ Pro W3" charset="0"/>
              </a:rPr>
              <a:t> job of preparing kids for the workplace. </a:t>
            </a:r>
          </a:p>
          <a:p>
            <a:pPr eaLnBrk="1" hangingPunct="1"/>
            <a:r>
              <a:rPr lang="en-US" sz="1400" dirty="0">
                <a:latin typeface="Arial" charset="0"/>
                <a:ea typeface="ヒラギノ角ゴ Pro W3" charset="0"/>
                <a:cs typeface="ヒラギノ角ゴ Pro W3" charset="0"/>
              </a:rPr>
              <a:t>And I </a:t>
            </a:r>
            <a:r>
              <a:rPr lang="en-US" sz="1400" u="sng" dirty="0">
                <a:latin typeface="Arial" charset="0"/>
                <a:ea typeface="ヒラギノ角ゴ Pro W3" charset="0"/>
                <a:cs typeface="ヒラギノ角ゴ Pro W3" charset="0"/>
              </a:rPr>
              <a:t>don</a:t>
            </a:r>
            <a:r>
              <a:rPr lang="ja-JP" altLang="en-US" sz="1400" u="sng" dirty="0">
                <a:latin typeface="Arial" charset="0"/>
                <a:ea typeface="ヒラギノ角ゴ Pro W3" charset="0"/>
                <a:cs typeface="ヒラギノ角ゴ Pro W3" charset="0"/>
              </a:rPr>
              <a:t>’</a:t>
            </a:r>
            <a:r>
              <a:rPr lang="en-US" sz="1400" u="sng" dirty="0">
                <a:latin typeface="Arial" charset="0"/>
                <a:ea typeface="ヒラギノ角ゴ Pro W3" charset="0"/>
                <a:cs typeface="ヒラギノ角ゴ Pro W3" charset="0"/>
              </a:rPr>
              <a:t>t</a:t>
            </a:r>
            <a:r>
              <a:rPr lang="en-US" sz="1400" dirty="0">
                <a:latin typeface="Arial" charset="0"/>
                <a:ea typeface="ヒラギノ角ゴ Pro W3" charset="0"/>
                <a:cs typeface="ヒラギノ角ゴ Pro W3" charset="0"/>
              </a:rPr>
              <a:t> mean that we </a:t>
            </a:r>
            <a:r>
              <a:rPr lang="en-US" sz="1400" u="sng" dirty="0">
                <a:latin typeface="Arial" charset="0"/>
                <a:ea typeface="ヒラギノ角ゴ Pro W3" charset="0"/>
                <a:cs typeface="ヒラギノ角ゴ Pro W3" charset="0"/>
              </a:rPr>
              <a:t>just</a:t>
            </a:r>
            <a:r>
              <a:rPr lang="en-US" sz="1400" dirty="0">
                <a:latin typeface="Arial" charset="0"/>
                <a:ea typeface="ヒラギノ角ゴ Pro W3" charset="0"/>
                <a:cs typeface="ヒラギノ角ゴ Pro W3" charset="0"/>
              </a:rPr>
              <a:t> need to teach more Vocational </a:t>
            </a:r>
            <a:r>
              <a:rPr lang="en-US" sz="1400" u="sng" dirty="0">
                <a:latin typeface="Arial" charset="0"/>
                <a:ea typeface="ヒラギノ角ゴ Pro W3" charset="0"/>
                <a:cs typeface="ヒラギノ角ゴ Pro W3" charset="0"/>
              </a:rPr>
              <a:t>Ed</a:t>
            </a:r>
            <a:r>
              <a:rPr lang="en-US" sz="1400" dirty="0">
                <a:latin typeface="Arial" charset="0"/>
                <a:ea typeface="ヒラギノ角ゴ Pro W3" charset="0"/>
                <a:cs typeface="ヒラギノ角ゴ Pro W3" charset="0"/>
              </a:rPr>
              <a:t>ucation classes.</a:t>
            </a:r>
          </a:p>
          <a:p>
            <a:pPr eaLnBrk="1" hangingPunct="1"/>
            <a:endParaRPr lang="en-US" sz="1400" dirty="0">
              <a:latin typeface="Arial" charset="0"/>
              <a:ea typeface="ヒラギノ角ゴ Pro W3" charset="0"/>
              <a:cs typeface="ヒラギノ角ゴ Pro W3" charset="0"/>
            </a:endParaRPr>
          </a:p>
          <a:p>
            <a:pPr eaLnBrk="1" hangingPunct="1"/>
            <a:r>
              <a:rPr lang="en-US" sz="1400" dirty="0">
                <a:latin typeface="Arial" charset="0"/>
                <a:ea typeface="ヒラギノ角ゴ Pro W3" charset="0"/>
                <a:cs typeface="ヒラギノ角ゴ Pro W3" charset="0"/>
              </a:rPr>
              <a:t>I really like the </a:t>
            </a:r>
            <a:r>
              <a:rPr lang="en-US" sz="1400" u="sng" dirty="0">
                <a:latin typeface="Arial" charset="0"/>
                <a:ea typeface="ヒラギノ角ゴ Pro W3" charset="0"/>
                <a:cs typeface="ヒラギノ角ゴ Pro W3" charset="0"/>
              </a:rPr>
              <a:t>second</a:t>
            </a:r>
            <a:r>
              <a:rPr lang="en-US" sz="1400" dirty="0">
                <a:latin typeface="Arial" charset="0"/>
                <a:ea typeface="ヒラギノ角ゴ Pro W3" charset="0"/>
                <a:cs typeface="ヒラギノ角ゴ Pro W3" charset="0"/>
              </a:rPr>
              <a:t> half of the title, </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Reconnecting Public Education With Economic </a:t>
            </a:r>
            <a:r>
              <a:rPr lang="en-US" sz="1400" u="sng" dirty="0">
                <a:latin typeface="Arial" charset="0"/>
                <a:ea typeface="ヒラギノ角ゴ Pro W3" charset="0"/>
                <a:cs typeface="ヒラギノ角ゴ Pro W3" charset="0"/>
              </a:rPr>
              <a:t>Reality</a:t>
            </a:r>
            <a:r>
              <a:rPr lang="en-US" sz="1400" dirty="0">
                <a:latin typeface="Arial" charset="0"/>
                <a:ea typeface="ヒラギノ角ゴ Pro W3" charset="0"/>
                <a:cs typeface="ヒラギノ角ゴ Pro W3" charset="0"/>
              </a:rPr>
              <a:t>.</a:t>
            </a:r>
            <a:r>
              <a:rPr lang="ja-JP" altLang="en-US" sz="1400" dirty="0">
                <a:latin typeface="Arial" charset="0"/>
                <a:ea typeface="ヒラギノ角ゴ Pro W3" charset="0"/>
                <a:cs typeface="ヒラギノ角ゴ Pro W3" charset="0"/>
              </a:rPr>
              <a:t>”</a:t>
            </a:r>
            <a:endParaRPr lang="en-US" sz="1400" dirty="0">
              <a:latin typeface="Arial" charset="0"/>
              <a:ea typeface="ヒラギノ角ゴ Pro W3" charset="0"/>
              <a:cs typeface="ヒラギノ角ゴ Pro W3" charset="0"/>
            </a:endParaRPr>
          </a:p>
          <a:p>
            <a:pPr eaLnBrk="1" hangingPunct="1"/>
            <a:endParaRPr lang="en-US" dirty="0">
              <a:latin typeface="Arial" charset="0"/>
              <a:ea typeface="ヒラギノ角ゴ Pro W3" charset="0"/>
              <a:cs typeface="ヒラギノ角ゴ Pro W3" charset="0"/>
            </a:endParaRPr>
          </a:p>
          <a:p>
            <a:pPr eaLnBrk="1" hangingPunct="1"/>
            <a:r>
              <a:rPr lang="en-US" dirty="0">
                <a:latin typeface="Arial" charset="0"/>
                <a:ea typeface="ヒラギノ角ゴ Pro W3" charset="0"/>
                <a:cs typeface="ヒラギノ角ゴ Pro W3" charset="0"/>
              </a:rPr>
              <a:t>===</a:t>
            </a:r>
          </a:p>
          <a:p>
            <a:pPr eaLnBrk="1" hangingPunct="1"/>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www.nclabor.com</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appren</a:t>
            </a:r>
            <a:r>
              <a:rPr lang="en-US" dirty="0">
                <a:latin typeface="Arial" charset="0"/>
                <a:ea typeface="ヒラギノ角ゴ Pro W3" charset="0"/>
                <a:cs typeface="ヒラギノ角ゴ Pro W3" charset="0"/>
              </a:rPr>
              <a:t>/2006_skills_market_survey.pdf</a:t>
            </a: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077BFEE7-30E1-8343-9269-09A9725329BF}" type="slidenum">
              <a:rPr lang="en-US" sz="1200"/>
              <a:pPr algn="r"/>
              <a:t>203</a:t>
            </a:fld>
            <a:endParaRPr lang="en-US" sz="1200"/>
          </a:p>
        </p:txBody>
      </p:sp>
      <p:sp>
        <p:nvSpPr>
          <p:cNvPr id="400388" name="Rectangle 2"/>
          <p:cNvSpPr>
            <a:spLocks noGrp="1" noRot="1" noChangeAspect="1" noChangeArrowheads="1" noTextEdit="1"/>
          </p:cNvSpPr>
          <p:nvPr>
            <p:ph type="sldImg"/>
          </p:nvPr>
        </p:nvSpPr>
        <p:spPr>
          <a:solidFill>
            <a:srgbClr val="FFFFFF"/>
          </a:solidFill>
          <a:ln/>
        </p:spPr>
      </p:sp>
      <p:sp>
        <p:nvSpPr>
          <p:cNvPr id="65541" name="Rectangle 3"/>
          <p:cNvSpPr>
            <a:spLocks noGrp="1" noChangeArrowheads="1"/>
          </p:cNvSpPr>
          <p:nvPr>
            <p:ph type="body" idx="1"/>
          </p:nvPr>
        </p:nvSpPr>
        <p:spPr>
          <a:xfrm>
            <a:off x="685800" y="4343400"/>
            <a:ext cx="5486400" cy="4800600"/>
          </a:xfrm>
          <a:solidFill>
            <a:srgbClr val="FFFFFF"/>
          </a:solidFill>
          <a:ln/>
        </p:spPr>
        <p:txBody>
          <a:bodyPr/>
          <a:lstStyle/>
          <a:p>
            <a:pPr eaLnBrk="1" hangingPunct="1"/>
            <a:r>
              <a:rPr lang="en-US" sz="1400" dirty="0">
                <a:latin typeface="Arial" charset="0"/>
                <a:ea typeface="ヒラギノ角ゴ Pro W3" charset="0"/>
                <a:cs typeface="Arial" charset="0"/>
              </a:rPr>
              <a:t>Here are a few lines from that publication.</a:t>
            </a:r>
          </a:p>
          <a:p>
            <a:pPr eaLnBrk="1" hangingPunct="1"/>
            <a:endParaRPr lang="en-US" sz="1400" dirty="0">
              <a:latin typeface="Arial" charset="0"/>
              <a:ea typeface="ヒラギノ角ゴ Pro W3" charset="0"/>
              <a:cs typeface="Arial" charset="0"/>
            </a:endParaRPr>
          </a:p>
          <a:p>
            <a:pPr eaLnBrk="1" hangingPunct="1"/>
            <a:r>
              <a:rPr lang="en-US" sz="1400" dirty="0">
                <a:latin typeface="Arial" charset="0"/>
                <a:ea typeface="ヒラギノ角ゴ Pro W3" charset="0"/>
                <a:cs typeface="Arial" charset="0"/>
              </a:rPr>
              <a:t>The business community feels that we are </a:t>
            </a:r>
            <a:r>
              <a:rPr lang="en-US" sz="1400" u="sng" dirty="0">
                <a:latin typeface="Arial" charset="0"/>
                <a:ea typeface="ヒラギノ角ゴ Pro W3" charset="0"/>
                <a:cs typeface="Arial" charset="0"/>
              </a:rPr>
              <a:t>too</a:t>
            </a:r>
            <a:r>
              <a:rPr lang="en-US" sz="1400" dirty="0">
                <a:latin typeface="Arial" charset="0"/>
                <a:ea typeface="ヒラギノ角ゴ Pro W3" charset="0"/>
                <a:cs typeface="Arial" charset="0"/>
              </a:rPr>
              <a:t> focused on sending kids to college and neglecting our promise that we are preparing kids for </a:t>
            </a:r>
            <a:r>
              <a:rPr lang="en-US" sz="1400" u="sng" dirty="0">
                <a:latin typeface="Arial" charset="0"/>
                <a:ea typeface="ヒラギノ角ゴ Pro W3" charset="0"/>
                <a:cs typeface="Arial" charset="0"/>
              </a:rPr>
              <a:t>careers</a:t>
            </a:r>
            <a:r>
              <a:rPr lang="en-US" sz="1400" dirty="0">
                <a:latin typeface="Arial" charset="0"/>
                <a:ea typeface="ヒラギノ角ゴ Pro W3" charset="0"/>
                <a:cs typeface="Arial" charset="0"/>
              </a:rPr>
              <a:t> as well.</a:t>
            </a:r>
          </a:p>
          <a:p>
            <a:pPr eaLnBrk="1" hangingPunct="1"/>
            <a:endParaRPr lang="en-US" sz="1400" dirty="0">
              <a:latin typeface="Arial" charset="0"/>
              <a:ea typeface="ヒラギノ角ゴ Pro W3" charset="0"/>
              <a:cs typeface="Arial" charset="0"/>
            </a:endParaRPr>
          </a:p>
          <a:p>
            <a:pPr eaLnBrk="1" hangingPunct="1"/>
            <a:endParaRPr lang="en-US" sz="1400" dirty="0">
              <a:latin typeface="Arial" charset="0"/>
              <a:ea typeface="ヒラギノ角ゴ Pro W3" charset="0"/>
              <a:cs typeface="Arial" charset="0"/>
            </a:endParaRPr>
          </a:p>
          <a:p>
            <a:pPr eaLnBrk="1" hangingPunct="1"/>
            <a:endParaRPr lang="en-US" dirty="0">
              <a:latin typeface="Arial" charset="0"/>
              <a:ea typeface="ヒラギノ角ゴ Pro W3" charset="0"/>
              <a:cs typeface="Arial" charset="0"/>
            </a:endParaRPr>
          </a:p>
          <a:p>
            <a:pPr eaLnBrk="1" hangingPunct="1"/>
            <a:r>
              <a:rPr lang="en-US" dirty="0">
                <a:latin typeface="Arial" charset="0"/>
                <a:ea typeface="ヒラギノ角ゴ Pro W3" charset="0"/>
                <a:cs typeface="Arial" charset="0"/>
              </a:rPr>
              <a:t>====</a:t>
            </a:r>
          </a:p>
          <a:p>
            <a:pPr eaLnBrk="1" hangingPunct="1"/>
            <a:r>
              <a:rPr lang="en-US" dirty="0">
                <a:latin typeface="Arial" charset="0"/>
                <a:ea typeface="ヒラギノ角ゴ Pro W3" charset="0"/>
                <a:cs typeface="Arial" charset="0"/>
              </a:rPr>
              <a:t>http://</a:t>
            </a:r>
            <a:r>
              <a:rPr lang="en-US" dirty="0" err="1">
                <a:latin typeface="Arial" charset="0"/>
                <a:ea typeface="ヒラギノ角ゴ Pro W3" charset="0"/>
                <a:cs typeface="Arial" charset="0"/>
              </a:rPr>
              <a:t>www.nclabor.com</a:t>
            </a:r>
            <a:r>
              <a:rPr lang="en-US" dirty="0">
                <a:latin typeface="Arial" charset="0"/>
                <a:ea typeface="ヒラギノ角ゴ Pro W3" charset="0"/>
                <a:cs typeface="Arial" charset="0"/>
              </a:rPr>
              <a:t>/</a:t>
            </a:r>
            <a:r>
              <a:rPr lang="en-US" dirty="0" err="1">
                <a:latin typeface="Arial" charset="0"/>
                <a:ea typeface="ヒラギノ角ゴ Pro W3" charset="0"/>
                <a:cs typeface="Arial" charset="0"/>
              </a:rPr>
              <a:t>appren</a:t>
            </a:r>
            <a:r>
              <a:rPr lang="en-US" dirty="0">
                <a:latin typeface="Arial" charset="0"/>
                <a:ea typeface="ヒラギノ角ゴ Pro W3" charset="0"/>
                <a:cs typeface="Arial" charset="0"/>
              </a:rPr>
              <a:t>/2006_skills_market_survey.pdf</a:t>
            </a:r>
          </a:p>
          <a:p>
            <a:pPr eaLnBrk="1" hangingPunct="1"/>
            <a:r>
              <a:rPr lang="en-US" b="1" dirty="0">
                <a:effectLst>
                  <a:outerShdw blurRad="38100" dist="38100" dir="2700000" algn="tl">
                    <a:srgbClr val="DDDDDD"/>
                  </a:outerShdw>
                </a:effectLst>
                <a:latin typeface="Arial" charset="0"/>
                <a:ea typeface="ヒラギノ角ゴ Pro W3" charset="0"/>
                <a:cs typeface="Arial" charset="0"/>
              </a:rPr>
              <a:t>2006 NC Skills Market Survey: Reconnecting Public Education With Economic Reality</a:t>
            </a:r>
            <a:br>
              <a:rPr lang="en-US" b="1" dirty="0">
                <a:effectLst>
                  <a:outerShdw blurRad="38100" dist="38100" dir="2700000" algn="tl">
                    <a:srgbClr val="DDDDDD"/>
                  </a:outerShdw>
                </a:effectLst>
                <a:latin typeface="Arial" charset="0"/>
                <a:ea typeface="ヒラギノ角ゴ Pro W3" charset="0"/>
                <a:cs typeface="Arial" charset="0"/>
              </a:rPr>
            </a:br>
            <a:r>
              <a:rPr lang="en-US" b="1" dirty="0">
                <a:effectLst>
                  <a:outerShdw blurRad="38100" dist="38100" dir="2700000" algn="tl">
                    <a:srgbClr val="DDDDDD"/>
                  </a:outerShdw>
                </a:effectLst>
                <a:latin typeface="Arial" charset="0"/>
                <a:ea typeface="ヒラギノ角ゴ Pro W3" charset="0"/>
                <a:cs typeface="Arial" charset="0"/>
              </a:rPr>
              <a:t/>
            </a:r>
            <a:br>
              <a:rPr lang="en-US" b="1" dirty="0">
                <a:effectLst>
                  <a:outerShdw blurRad="38100" dist="38100" dir="2700000" algn="tl">
                    <a:srgbClr val="DDDDDD"/>
                  </a:outerShdw>
                </a:effectLst>
                <a:latin typeface="Arial" charset="0"/>
                <a:ea typeface="ヒラギノ角ゴ Pro W3" charset="0"/>
                <a:cs typeface="Arial" charset="0"/>
              </a:rPr>
            </a:br>
            <a:r>
              <a:rPr lang="en-US" b="1" dirty="0">
                <a:effectLst>
                  <a:outerShdw blurRad="38100" dist="38100" dir="2700000" algn="tl">
                    <a:srgbClr val="DDDDDD"/>
                  </a:outerShdw>
                </a:effectLst>
                <a:latin typeface="Arial" charset="0"/>
                <a:ea typeface="ヒラギノ角ゴ Pro W3" charset="0"/>
                <a:cs typeface="Arial" charset="0"/>
              </a:rPr>
              <a:t>NC Department of Labor</a:t>
            </a:r>
          </a:p>
          <a:p>
            <a:pPr eaLnBrk="1" hangingPunct="1"/>
            <a:endParaRPr lang="en-US" dirty="0">
              <a:latin typeface="Arial" charset="0"/>
              <a:ea typeface="ヒラギノ角ゴ Pro W3" charset="0"/>
              <a:cs typeface="Arial" charset="0"/>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0EF61281-EE37-3D42-B125-B7A3A52D03DE}" type="slidenum">
              <a:rPr lang="en-US" sz="1200"/>
              <a:pPr algn="r"/>
              <a:t>204</a:t>
            </a:fld>
            <a:endParaRPr lang="en-US" sz="1200"/>
          </a:p>
        </p:txBody>
      </p:sp>
      <p:sp>
        <p:nvSpPr>
          <p:cNvPr id="402436" name="Rectangle 2"/>
          <p:cNvSpPr>
            <a:spLocks noGrp="1" noRot="1" noChangeAspect="1" noChangeArrowheads="1" noTextEdit="1"/>
          </p:cNvSpPr>
          <p:nvPr>
            <p:ph type="sldImg"/>
          </p:nvPr>
        </p:nvSpPr>
        <p:spPr>
          <a:solidFill>
            <a:srgbClr val="FFFFFF"/>
          </a:solidFill>
          <a:ln/>
        </p:spPr>
      </p:sp>
      <p:sp>
        <p:nvSpPr>
          <p:cNvPr id="402437" name="Rectangle 3"/>
          <p:cNvSpPr>
            <a:spLocks noGrp="1" noChangeArrowheads="1"/>
          </p:cNvSpPr>
          <p:nvPr>
            <p:ph type="body" idx="1"/>
          </p:nvPr>
        </p:nvSpPr>
        <p:spPr>
          <a:xfrm>
            <a:off x="609600" y="4343400"/>
            <a:ext cx="5486400" cy="41148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u="sng" dirty="0">
                <a:latin typeface="Arial" charset="0"/>
                <a:ea typeface="ヒラギノ角ゴ Pro W3" charset="0"/>
                <a:cs typeface="ヒラギノ角ゴ Pro W3" charset="0"/>
              </a:rPr>
              <a:t>Parents</a:t>
            </a:r>
            <a:r>
              <a:rPr lang="en-US" sz="1400" dirty="0">
                <a:latin typeface="Arial" charset="0"/>
                <a:ea typeface="ヒラギノ角ゴ Pro W3" charset="0"/>
                <a:cs typeface="ヒラギノ角ゴ Pro W3" charset="0"/>
              </a:rPr>
              <a:t> are the number one source of career information for our kids. </a:t>
            </a:r>
            <a:r>
              <a:rPr lang="en-US" sz="1400" u="sng" dirty="0">
                <a:latin typeface="Arial" charset="0"/>
                <a:ea typeface="ヒラギノ角ゴ Pro W3" charset="0"/>
                <a:cs typeface="ヒラギノ角ゴ Pro W3" charset="0"/>
              </a:rPr>
              <a:t>TV</a:t>
            </a:r>
            <a:r>
              <a:rPr lang="en-US" sz="1400" dirty="0">
                <a:latin typeface="Arial" charset="0"/>
                <a:ea typeface="ヒラギノ角ゴ Pro W3" charset="0"/>
                <a:cs typeface="ヒラギノ角ゴ Pro W3" charset="0"/>
              </a:rPr>
              <a:t> is second. </a:t>
            </a:r>
          </a:p>
          <a:p>
            <a:pPr eaLnBrk="1" hangingPunct="1"/>
            <a:endParaRPr lang="en-US" sz="1400" dirty="0">
              <a:latin typeface="Arial" charset="0"/>
              <a:ea typeface="ヒラギノ角ゴ Pro W3" charset="0"/>
              <a:cs typeface="ヒラギノ角ゴ Pro W3" charset="0"/>
            </a:endParaRPr>
          </a:p>
          <a:p>
            <a:pPr eaLnBrk="1" hangingPunct="1"/>
            <a:r>
              <a:rPr lang="en-US" sz="1400" u="sng" dirty="0">
                <a:latin typeface="Arial" charset="0"/>
                <a:ea typeface="ヒラギノ角ゴ Pro W3" charset="0"/>
                <a:cs typeface="ヒラギノ角ゴ Pro W3" charset="0"/>
              </a:rPr>
              <a:t>What</a:t>
            </a:r>
            <a:r>
              <a:rPr lang="en-US" sz="1400" dirty="0">
                <a:latin typeface="Arial" charset="0"/>
                <a:ea typeface="ヒラギノ角ゴ Pro W3" charset="0"/>
                <a:cs typeface="ヒラギノ角ゴ Pro W3" charset="0"/>
              </a:rPr>
              <a:t> do our parents know about industries like </a:t>
            </a:r>
            <a:r>
              <a:rPr lang="en-US" sz="1400" u="sng" dirty="0">
                <a:latin typeface="Arial" charset="0"/>
                <a:ea typeface="ヒラギノ角ゴ Pro W3" charset="0"/>
                <a:cs typeface="ヒラギノ角ゴ Pro W3" charset="0"/>
              </a:rPr>
              <a:t>nanotechnology</a:t>
            </a:r>
            <a:r>
              <a:rPr lang="en-US" sz="1400" dirty="0">
                <a:latin typeface="Arial" charset="0"/>
                <a:ea typeface="ヒラギノ角ゴ Pro W3" charset="0"/>
                <a:cs typeface="ヒラギノ角ゴ Pro W3" charset="0"/>
              </a:rPr>
              <a:t> and </a:t>
            </a:r>
            <a:r>
              <a:rPr lang="en-US" sz="1400" u="sng" dirty="0">
                <a:latin typeface="Arial" charset="0"/>
                <a:ea typeface="ヒラギノ角ゴ Pro W3" charset="0"/>
                <a:cs typeface="ヒラギノ角ゴ Pro W3" charset="0"/>
              </a:rPr>
              <a:t>bioinformatics</a:t>
            </a:r>
            <a:r>
              <a:rPr lang="en-US" sz="1400" dirty="0">
                <a:latin typeface="Arial" charset="0"/>
                <a:ea typeface="ヒラギノ角ゴ Pro W3" charset="0"/>
                <a:cs typeface="ヒラギノ角ゴ Pro W3" charset="0"/>
              </a:rPr>
              <a:t>? </a:t>
            </a:r>
          </a:p>
          <a:p>
            <a:pPr eaLnBrk="1" hangingPunct="1"/>
            <a:endParaRPr lang="en-US" sz="1400" dirty="0">
              <a:latin typeface="Arial" charset="0"/>
              <a:ea typeface="ヒラギノ角ゴ Pro W3" charset="0"/>
              <a:cs typeface="ヒラギノ角ゴ Pro W3" charset="0"/>
            </a:endParaRPr>
          </a:p>
          <a:p>
            <a:pPr eaLnBrk="1" hangingPunct="1"/>
            <a:r>
              <a:rPr lang="en-US" sz="1400" u="sng" dirty="0">
                <a:latin typeface="Arial" charset="0"/>
                <a:ea typeface="ヒラギノ角ゴ Pro W3" charset="0"/>
                <a:cs typeface="ヒラギノ角ゴ Pro W3" charset="0"/>
              </a:rPr>
              <a:t>Both</a:t>
            </a:r>
            <a:r>
              <a:rPr lang="en-US" sz="1400" dirty="0">
                <a:latin typeface="Arial" charset="0"/>
                <a:ea typeface="ヒラギノ角ゴ Pro W3" charset="0"/>
                <a:cs typeface="ヒラギノ角ゴ Pro W3" charset="0"/>
              </a:rPr>
              <a:t> industries became popular in the </a:t>
            </a:r>
            <a:r>
              <a:rPr lang="en-US" sz="1400" u="sng" dirty="0">
                <a:latin typeface="Arial" charset="0"/>
                <a:ea typeface="ヒラギノ角ゴ Pro W3" charset="0"/>
                <a:cs typeface="ヒラギノ角ゴ Pro W3" charset="0"/>
              </a:rPr>
              <a:t>1980s</a:t>
            </a:r>
            <a:r>
              <a:rPr lang="en-US" sz="1400" dirty="0">
                <a:latin typeface="Arial" charset="0"/>
                <a:ea typeface="ヒラギノ角ゴ Pro W3" charset="0"/>
                <a:cs typeface="ヒラギノ角ゴ Pro W3" charset="0"/>
              </a:rPr>
              <a:t>, but </a:t>
            </a:r>
            <a:r>
              <a:rPr lang="en-US" sz="1400" u="sng" dirty="0">
                <a:latin typeface="Arial" charset="0"/>
                <a:ea typeface="ヒラギノ角ゴ Pro W3" charset="0"/>
                <a:cs typeface="ヒラギノ角ゴ Pro W3" charset="0"/>
              </a:rPr>
              <a:t>few</a:t>
            </a:r>
            <a:r>
              <a:rPr lang="en-US" sz="1400" dirty="0">
                <a:latin typeface="Arial" charset="0"/>
                <a:ea typeface="ヒラギノ角ゴ Pro W3" charset="0"/>
                <a:cs typeface="ヒラギノ角ゴ Pro W3" charset="0"/>
              </a:rPr>
              <a:t> kids know of the </a:t>
            </a:r>
            <a:r>
              <a:rPr lang="en-US" sz="1400" u="sng" dirty="0">
                <a:latin typeface="Arial" charset="0"/>
                <a:ea typeface="ヒラギノ角ゴ Pro W3" charset="0"/>
                <a:cs typeface="ヒラギノ角ゴ Pro W3" charset="0"/>
              </a:rPr>
              <a:t>job</a:t>
            </a:r>
            <a:r>
              <a:rPr lang="en-US" sz="1400" dirty="0">
                <a:latin typeface="Arial" charset="0"/>
                <a:ea typeface="ヒラギノ角ゴ Pro W3" charset="0"/>
                <a:cs typeface="ヒラギノ角ゴ Pro W3" charset="0"/>
              </a:rPr>
              <a:t> possibilities. </a:t>
            </a:r>
            <a:r>
              <a:rPr lang="en-US" sz="1400" u="sng" dirty="0">
                <a:latin typeface="Arial" charset="0"/>
                <a:ea typeface="ヒラギノ角ゴ Pro W3" charset="0"/>
                <a:cs typeface="ヒラギノ角ゴ Pro W3" charset="0"/>
              </a:rPr>
              <a:t>Name</a:t>
            </a:r>
            <a:r>
              <a:rPr lang="en-US" sz="1400" dirty="0">
                <a:latin typeface="Arial" charset="0"/>
                <a:ea typeface="ヒラギノ角ゴ Pro W3" charset="0"/>
                <a:cs typeface="ヒラギノ角ゴ Pro W3" charset="0"/>
              </a:rPr>
              <a:t> a TV show with a </a:t>
            </a:r>
            <a:r>
              <a:rPr lang="en-US" sz="1400" u="sng" dirty="0">
                <a:latin typeface="Arial" charset="0"/>
                <a:ea typeface="ヒラギノ角ゴ Pro W3" charset="0"/>
                <a:cs typeface="ヒラギノ角ゴ Pro W3" charset="0"/>
              </a:rPr>
              <a:t>bioinformatics specialist </a:t>
            </a:r>
            <a:r>
              <a:rPr lang="en-US" sz="1400" dirty="0">
                <a:latin typeface="Arial" charset="0"/>
                <a:ea typeface="ヒラギノ角ゴ Pro W3" charset="0"/>
                <a:cs typeface="ヒラギノ角ゴ Pro W3" charset="0"/>
              </a:rPr>
              <a:t>as the main character.</a:t>
            </a:r>
          </a:p>
          <a:p>
            <a:pPr eaLnBrk="1" hangingPunct="1"/>
            <a:endParaRPr lang="en-US" sz="1400" dirty="0">
              <a:latin typeface="Arial" charset="0"/>
              <a:ea typeface="ヒラギノ角ゴ Pro W3" charset="0"/>
              <a:cs typeface="ヒラギノ角ゴ Pro W3" charset="0"/>
            </a:endParaRPr>
          </a:p>
          <a:p>
            <a:pPr eaLnBrk="1" hangingPunct="1"/>
            <a:r>
              <a:rPr lang="en-US" sz="1400" dirty="0">
                <a:latin typeface="Arial" charset="0"/>
                <a:ea typeface="ヒラギノ角ゴ Pro W3" charset="0"/>
                <a:cs typeface="ヒラギノ角ゴ Pro W3" charset="0"/>
              </a:rPr>
              <a:t>It</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up to </a:t>
            </a:r>
            <a:r>
              <a:rPr lang="en-US" sz="1400" u="sng" dirty="0">
                <a:latin typeface="Arial" charset="0"/>
                <a:ea typeface="ヒラギノ角ゴ Pro W3" charset="0"/>
                <a:cs typeface="ヒラギノ角ゴ Pro W3" charset="0"/>
              </a:rPr>
              <a:t>us</a:t>
            </a:r>
            <a:r>
              <a:rPr lang="en-US" sz="1400" dirty="0">
                <a:latin typeface="Arial" charset="0"/>
                <a:ea typeface="ヒラギノ角ゴ Pro W3" charset="0"/>
                <a:cs typeface="ヒラギノ角ゴ Pro W3" charset="0"/>
              </a:rPr>
              <a:t> to educate the kids, as well as their </a:t>
            </a:r>
            <a:r>
              <a:rPr lang="en-US" sz="1400" u="sng" dirty="0">
                <a:latin typeface="Arial" charset="0"/>
                <a:ea typeface="ヒラギノ角ゴ Pro W3" charset="0"/>
                <a:cs typeface="ヒラギノ角ゴ Pro W3" charset="0"/>
              </a:rPr>
              <a:t>parents</a:t>
            </a:r>
            <a:r>
              <a:rPr lang="en-US" sz="1400" dirty="0">
                <a:latin typeface="Arial" charset="0"/>
                <a:ea typeface="ヒラギノ角ゴ Pro W3" charset="0"/>
                <a:cs typeface="ヒラギノ角ゴ Pro W3" charset="0"/>
              </a:rPr>
              <a:t>, about </a:t>
            </a:r>
            <a:r>
              <a:rPr lang="en-US" sz="1400" u="sng" dirty="0">
                <a:latin typeface="Arial" charset="0"/>
                <a:ea typeface="ヒラギノ角ゴ Pro W3" charset="0"/>
                <a:cs typeface="ヒラギノ角ゴ Pro W3" charset="0"/>
              </a:rPr>
              <a:t>all</a:t>
            </a:r>
            <a:r>
              <a:rPr lang="en-US" sz="1400" dirty="0">
                <a:latin typeface="Arial" charset="0"/>
                <a:ea typeface="ヒラギノ角ゴ Pro W3" charset="0"/>
                <a:cs typeface="ヒラギノ角ゴ Pro W3" charset="0"/>
              </a:rPr>
              <a:t> of the careers that will be out there when they </a:t>
            </a:r>
            <a:r>
              <a:rPr lang="en-US" sz="1400" u="sng" dirty="0">
                <a:latin typeface="Arial" charset="0"/>
                <a:ea typeface="ヒラギノ角ゴ Pro W3" charset="0"/>
                <a:cs typeface="ヒラギノ角ゴ Pro W3" charset="0"/>
              </a:rPr>
              <a:t>graduate</a:t>
            </a:r>
            <a:r>
              <a:rPr lang="en-US" sz="1400" dirty="0">
                <a:latin typeface="Arial" charset="0"/>
                <a:ea typeface="ヒラギノ角ゴ Pro W3" charset="0"/>
                <a:cs typeface="ヒラギノ角ゴ Pro W3" charset="0"/>
              </a:rPr>
              <a:t>.</a:t>
            </a:r>
          </a:p>
          <a:p>
            <a:pPr eaLnBrk="1" hangingPunct="1"/>
            <a:endParaRPr lang="en-US" sz="1400" dirty="0">
              <a:latin typeface="Arial" charset="0"/>
              <a:ea typeface="ヒラギノ角ゴ Pro W3" charset="0"/>
              <a:cs typeface="ヒラギノ角ゴ Pro W3" charset="0"/>
            </a:endParaRPr>
          </a:p>
          <a:p>
            <a:pPr eaLnBrk="1" hangingPunct="1"/>
            <a:endParaRPr lang="en-US" dirty="0">
              <a:latin typeface="Arial" charset="0"/>
              <a:ea typeface="ヒラギノ角ゴ Pro W3" charset="0"/>
              <a:cs typeface="ヒラギノ角ゴ Pro W3" charset="0"/>
            </a:endParaRPr>
          </a:p>
          <a:p>
            <a:pPr eaLnBrk="1" hangingPunct="1"/>
            <a:r>
              <a:rPr lang="en-US" dirty="0">
                <a:latin typeface="Arial" charset="0"/>
                <a:ea typeface="ヒラギノ角ゴ Pro W3" charset="0"/>
                <a:cs typeface="ヒラギノ角ゴ Pro W3" charset="0"/>
              </a:rPr>
              <a:t>====</a:t>
            </a:r>
          </a:p>
          <a:p>
            <a:pPr eaLnBrk="1" hangingPunct="1"/>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www.nclabor.com</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appren</a:t>
            </a:r>
            <a:r>
              <a:rPr lang="en-US" dirty="0">
                <a:latin typeface="Arial" charset="0"/>
                <a:ea typeface="ヒラギノ角ゴ Pro W3" charset="0"/>
                <a:cs typeface="ヒラギノ角ゴ Pro W3" charset="0"/>
              </a:rPr>
              <a:t>/2006_skills_market_survey.pdf</a:t>
            </a:r>
          </a:p>
          <a:p>
            <a:pPr eaLnBrk="1" hangingPunct="1"/>
            <a:endParaRPr lang="en-US" dirty="0">
              <a:latin typeface="Arial" charset="0"/>
              <a:ea typeface="ヒラギノ角ゴ Pro W3" charset="0"/>
              <a:cs typeface="ヒラギノ角ゴ Pro W3" charset="0"/>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41BFEF0D-DEC0-D64D-A452-45A1637E246E}" type="slidenum">
              <a:rPr lang="en-US" sz="1200"/>
              <a:pPr algn="r"/>
              <a:t>205</a:t>
            </a:fld>
            <a:endParaRPr lang="en-US" sz="1200"/>
          </a:p>
        </p:txBody>
      </p:sp>
      <p:sp>
        <p:nvSpPr>
          <p:cNvPr id="404484" name="Rectangle 2"/>
          <p:cNvSpPr>
            <a:spLocks noGrp="1" noRot="1" noChangeAspect="1" noChangeArrowheads="1" noTextEdit="1"/>
          </p:cNvSpPr>
          <p:nvPr>
            <p:ph type="sldImg"/>
          </p:nvPr>
        </p:nvSpPr>
        <p:spPr>
          <a:solidFill>
            <a:srgbClr val="FFFFFF"/>
          </a:solidFill>
          <a:ln/>
        </p:spPr>
      </p:sp>
      <p:sp>
        <p:nvSpPr>
          <p:cNvPr id="404485" name="Rectangle 3"/>
          <p:cNvSpPr>
            <a:spLocks noGrp="1" noChangeArrowheads="1"/>
          </p:cNvSpPr>
          <p:nvPr>
            <p:ph type="body" idx="1"/>
          </p:nvPr>
        </p:nvSpPr>
        <p:spPr>
          <a:xfrm>
            <a:off x="685800" y="4343400"/>
            <a:ext cx="5562600" cy="41148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dirty="0">
                <a:latin typeface="Arial" charset="0"/>
                <a:ea typeface="ヒラギノ角ゴ Pro W3" charset="0"/>
                <a:cs typeface="ヒラギノ角ゴ Pro W3" charset="0"/>
              </a:rPr>
              <a:t>Are we </a:t>
            </a:r>
            <a:r>
              <a:rPr lang="en-US" sz="1400" u="sng" dirty="0">
                <a:latin typeface="Arial" charset="0"/>
                <a:ea typeface="ヒラギノ角ゴ Pro W3" charset="0"/>
                <a:cs typeface="ヒラギノ角ゴ Pro W3" charset="0"/>
              </a:rPr>
              <a:t>listening</a:t>
            </a:r>
            <a:r>
              <a:rPr lang="en-US" sz="1400" dirty="0">
                <a:latin typeface="Arial" charset="0"/>
                <a:ea typeface="ヒラギノ角ゴ Pro W3" charset="0"/>
                <a:cs typeface="ヒラギノ角ゴ Pro W3" charset="0"/>
              </a:rPr>
              <a:t> to the </a:t>
            </a:r>
            <a:r>
              <a:rPr lang="en-US" sz="1400" u="sng" dirty="0">
                <a:latin typeface="Arial" charset="0"/>
                <a:ea typeface="ヒラギノ角ゴ Pro W3" charset="0"/>
                <a:cs typeface="ヒラギノ角ゴ Pro W3" charset="0"/>
              </a:rPr>
              <a:t>business</a:t>
            </a:r>
            <a:r>
              <a:rPr lang="en-US" sz="1400" dirty="0">
                <a:latin typeface="Arial" charset="0"/>
                <a:ea typeface="ヒラギノ角ゴ Pro W3" charset="0"/>
                <a:cs typeface="ヒラギノ角ゴ Pro W3" charset="0"/>
              </a:rPr>
              <a:t> community? </a:t>
            </a:r>
          </a:p>
          <a:p>
            <a:pPr eaLnBrk="1" hangingPunct="1"/>
            <a:r>
              <a:rPr lang="en-US" sz="1400" u="sng" dirty="0">
                <a:latin typeface="Arial" charset="0"/>
                <a:ea typeface="ヒラギノ角ゴ Pro W3" charset="0"/>
                <a:cs typeface="ヒラギノ角ゴ Pro W3" charset="0"/>
              </a:rPr>
              <a:t>Should</a:t>
            </a:r>
            <a:r>
              <a:rPr lang="en-US" sz="1400" dirty="0">
                <a:latin typeface="Arial" charset="0"/>
                <a:ea typeface="ヒラギノ角ゴ Pro W3" charset="0"/>
                <a:cs typeface="ヒラギノ角ゴ Pro W3" charset="0"/>
              </a:rPr>
              <a:t> we be listening to the business community?</a:t>
            </a:r>
          </a:p>
          <a:p>
            <a:pPr eaLnBrk="1" hangingPunct="1"/>
            <a:endParaRPr lang="en-US" sz="1400" dirty="0">
              <a:latin typeface="Arial" charset="0"/>
              <a:ea typeface="ヒラギノ角ゴ Pro W3" charset="0"/>
              <a:cs typeface="ヒラギノ角ゴ Pro W3" charset="0"/>
            </a:endParaRPr>
          </a:p>
          <a:p>
            <a:pPr eaLnBrk="1" hangingPunct="1"/>
            <a:r>
              <a:rPr lang="en-US" sz="1400" dirty="0">
                <a:latin typeface="Arial" charset="0"/>
                <a:ea typeface="ヒラギノ角ゴ Pro W3" charset="0"/>
                <a:cs typeface="ヒラギノ角ゴ Pro W3" charset="0"/>
              </a:rPr>
              <a:t>What is the </a:t>
            </a:r>
            <a:r>
              <a:rPr lang="en-US" sz="1400" u="sng" dirty="0">
                <a:latin typeface="Arial" charset="0"/>
                <a:ea typeface="ヒラギノ角ゴ Pro W3" charset="0"/>
                <a:cs typeface="ヒラギノ角ゴ Pro W3" charset="0"/>
              </a:rPr>
              <a:t>purpose</a:t>
            </a:r>
            <a:r>
              <a:rPr lang="en-US" sz="1400" dirty="0">
                <a:latin typeface="Arial" charset="0"/>
                <a:ea typeface="ヒラギノ角ゴ Pro W3" charset="0"/>
                <a:cs typeface="ヒラギノ角ゴ Pro W3" charset="0"/>
              </a:rPr>
              <a:t> of education?</a:t>
            </a:r>
          </a:p>
          <a:p>
            <a:pPr eaLnBrk="1" hangingPunct="1"/>
            <a:endParaRPr lang="en-US" sz="1400" dirty="0">
              <a:latin typeface="Arial" charset="0"/>
              <a:ea typeface="ヒラギノ角ゴ Pro W3" charset="0"/>
              <a:cs typeface="ヒラギノ角ゴ Pro W3" charset="0"/>
            </a:endParaRPr>
          </a:p>
          <a:p>
            <a:pPr eaLnBrk="1" hangingPunct="1"/>
            <a:r>
              <a:rPr lang="en-US" sz="1400" dirty="0">
                <a:latin typeface="Arial" charset="0"/>
                <a:ea typeface="ヒラギノ角ゴ Pro W3" charset="0"/>
                <a:cs typeface="ヒラギノ角ゴ Pro W3" charset="0"/>
              </a:rPr>
              <a:t>Is it just to create high school </a:t>
            </a:r>
            <a:r>
              <a:rPr lang="en-US" sz="1400" u="sng" dirty="0">
                <a:latin typeface="Arial" charset="0"/>
                <a:ea typeface="ヒラギノ角ゴ Pro W3" charset="0"/>
                <a:cs typeface="ヒラギノ角ゴ Pro W3" charset="0"/>
              </a:rPr>
              <a:t>graduates</a:t>
            </a:r>
            <a:r>
              <a:rPr lang="en-US" sz="1400" dirty="0">
                <a:latin typeface="Arial" charset="0"/>
                <a:ea typeface="ヒラギノ角ゴ Pro W3" charset="0"/>
                <a:cs typeface="ヒラギノ角ゴ Pro W3" charset="0"/>
              </a:rPr>
              <a:t>?</a:t>
            </a:r>
          </a:p>
          <a:p>
            <a:pPr eaLnBrk="1" hangingPunct="1"/>
            <a:endParaRPr lang="en-US" sz="1400" dirty="0">
              <a:latin typeface="Arial" charset="0"/>
              <a:ea typeface="ヒラギノ角ゴ Pro W3" charset="0"/>
              <a:cs typeface="ヒラギノ角ゴ Pro W3" charset="0"/>
            </a:endParaRPr>
          </a:p>
          <a:p>
            <a:pPr eaLnBrk="1" hangingPunct="1"/>
            <a:r>
              <a:rPr lang="en-US" sz="1400" dirty="0">
                <a:latin typeface="Arial" charset="0"/>
                <a:ea typeface="ヒラギノ角ゴ Pro W3" charset="0"/>
                <a:cs typeface="ヒラギノ角ゴ Pro W3" charset="0"/>
              </a:rPr>
              <a:t>Or is our purpose to prepare kids for </a:t>
            </a:r>
            <a:r>
              <a:rPr lang="en-US" sz="1400" u="sng" dirty="0">
                <a:latin typeface="Arial" charset="0"/>
                <a:ea typeface="ヒラギノ角ゴ Pro W3" charset="0"/>
                <a:cs typeface="ヒラギノ角ゴ Pro W3" charset="0"/>
              </a:rPr>
              <a:t>success</a:t>
            </a:r>
            <a:r>
              <a:rPr lang="en-US" sz="1400" dirty="0">
                <a:latin typeface="Arial" charset="0"/>
                <a:ea typeface="ヒラギノ角ゴ Pro W3" charset="0"/>
                <a:cs typeface="ヒラギノ角ゴ Pro W3" charset="0"/>
              </a:rPr>
              <a:t> in postsecondary education and to prepare them for </a:t>
            </a:r>
            <a:r>
              <a:rPr lang="en-US" sz="1400" u="sng" dirty="0">
                <a:latin typeface="Arial" charset="0"/>
                <a:ea typeface="ヒラギノ角ゴ Pro W3" charset="0"/>
                <a:cs typeface="ヒラギノ角ゴ Pro W3" charset="0"/>
              </a:rPr>
              <a:t>entry-level</a:t>
            </a:r>
            <a:r>
              <a:rPr lang="en-US" sz="1400" dirty="0">
                <a:latin typeface="Arial" charset="0"/>
                <a:ea typeface="ヒラギノ角ゴ Pro W3" charset="0"/>
                <a:cs typeface="ヒラギノ角ゴ Pro W3" charset="0"/>
              </a:rPr>
              <a:t> jobs?</a:t>
            </a:r>
          </a:p>
          <a:p>
            <a:pPr eaLnBrk="1" hangingPunct="1"/>
            <a:endParaRPr lang="en-US" sz="1400" dirty="0">
              <a:latin typeface="Arial" charset="0"/>
              <a:ea typeface="ヒラギノ角ゴ Pro W3" charset="0"/>
              <a:cs typeface="ヒラギノ角ゴ Pro W3" charset="0"/>
            </a:endParaRPr>
          </a:p>
          <a:p>
            <a:pPr eaLnBrk="1" hangingPunct="1"/>
            <a:r>
              <a:rPr lang="en-US" sz="1400" dirty="0">
                <a:latin typeface="Arial" charset="0"/>
                <a:ea typeface="ヒラギノ角ゴ Pro W3" charset="0"/>
                <a:cs typeface="ヒラギノ角ゴ Pro W3" charset="0"/>
              </a:rPr>
              <a:t>As you see here -- The </a:t>
            </a:r>
            <a:r>
              <a:rPr lang="en-US" sz="1400" u="sng" dirty="0">
                <a:latin typeface="Arial" charset="0"/>
                <a:ea typeface="ヒラギノ角ゴ Pro W3" charset="0"/>
                <a:cs typeface="ヒラギノ角ゴ Pro W3" charset="0"/>
              </a:rPr>
              <a:t>business</a:t>
            </a:r>
            <a:r>
              <a:rPr lang="en-US" sz="1400" dirty="0">
                <a:latin typeface="Arial" charset="0"/>
                <a:ea typeface="ヒラギノ角ゴ Pro W3" charset="0"/>
                <a:cs typeface="ヒラギノ角ゴ Pro W3" charset="0"/>
              </a:rPr>
              <a:t> professionals think that educators are out-of touch with economic realities.</a:t>
            </a:r>
          </a:p>
          <a:p>
            <a:pPr eaLnBrk="1" hangingPunct="1"/>
            <a:endParaRPr lang="en-US" sz="1400" dirty="0">
              <a:latin typeface="Arial" charset="0"/>
              <a:ea typeface="ヒラギノ角ゴ Pro W3" charset="0"/>
              <a:cs typeface="ヒラギノ角ゴ Pro W3" charset="0"/>
            </a:endParaRPr>
          </a:p>
          <a:p>
            <a:pPr eaLnBrk="1" hangingPunct="1"/>
            <a:r>
              <a:rPr lang="en-US" sz="1400" dirty="0">
                <a:latin typeface="Arial" charset="0"/>
                <a:ea typeface="ヒラギノ角ゴ Pro W3" charset="0"/>
                <a:cs typeface="ヒラギノ角ゴ Pro W3" charset="0"/>
              </a:rPr>
              <a:t> Is that </a:t>
            </a:r>
            <a:r>
              <a:rPr lang="en-US" sz="1400" u="sng" dirty="0">
                <a:latin typeface="Arial" charset="0"/>
                <a:ea typeface="ヒラギノ角ゴ Pro W3" charset="0"/>
                <a:cs typeface="ヒラギノ角ゴ Pro W3" charset="0"/>
              </a:rPr>
              <a:t>true</a:t>
            </a:r>
            <a:r>
              <a:rPr lang="en-US" sz="1400" dirty="0">
                <a:latin typeface="Arial" charset="0"/>
                <a:ea typeface="ヒラギノ角ゴ Pro W3" charset="0"/>
                <a:cs typeface="ヒラギノ角ゴ Pro W3" charset="0"/>
              </a:rPr>
              <a:t>? If so, what can </a:t>
            </a:r>
            <a:r>
              <a:rPr lang="en-US" sz="1400" u="sng" dirty="0">
                <a:latin typeface="Arial" charset="0"/>
                <a:ea typeface="ヒラギノ角ゴ Pro W3" charset="0"/>
                <a:cs typeface="ヒラギノ角ゴ Pro W3" charset="0"/>
              </a:rPr>
              <a:t>we</a:t>
            </a:r>
            <a:r>
              <a:rPr lang="en-US" sz="1400" dirty="0">
                <a:latin typeface="Arial" charset="0"/>
                <a:ea typeface="ヒラギノ角ゴ Pro W3" charset="0"/>
                <a:cs typeface="ヒラギノ角ゴ Pro W3" charset="0"/>
              </a:rPr>
              <a:t> do to change that?</a:t>
            </a:r>
          </a:p>
          <a:p>
            <a:pPr eaLnBrk="1" hangingPunct="1"/>
            <a:endParaRPr lang="en-US" dirty="0">
              <a:latin typeface="Arial" charset="0"/>
              <a:ea typeface="ヒラギノ角ゴ Pro W3" charset="0"/>
              <a:cs typeface="ヒラギノ角ゴ Pro W3" charset="0"/>
            </a:endParaRPr>
          </a:p>
          <a:p>
            <a:pPr eaLnBrk="1" hangingPunct="1"/>
            <a:r>
              <a:rPr lang="en-US" dirty="0">
                <a:latin typeface="Arial" charset="0"/>
                <a:ea typeface="ヒラギノ角ゴ Pro W3" charset="0"/>
                <a:cs typeface="ヒラギノ角ゴ Pro W3" charset="0"/>
              </a:rPr>
              <a:t>====</a:t>
            </a:r>
          </a:p>
          <a:p>
            <a:pPr eaLnBrk="1" hangingPunct="1"/>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www.nclabor.com</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appren</a:t>
            </a:r>
            <a:r>
              <a:rPr lang="en-US" dirty="0">
                <a:latin typeface="Arial" charset="0"/>
                <a:ea typeface="ヒラギノ角ゴ Pro W3" charset="0"/>
                <a:cs typeface="ヒラギノ角ゴ Pro W3" charset="0"/>
              </a:rPr>
              <a:t>/2006_skills_market_survey.pdf</a:t>
            </a:r>
          </a:p>
          <a:p>
            <a:pPr eaLnBrk="1" hangingPunct="1"/>
            <a:endParaRPr lang="en-US" dirty="0">
              <a:latin typeface="Arial" charset="0"/>
              <a:ea typeface="ヒラギノ角ゴ Pro W3" charset="0"/>
              <a:cs typeface="ヒラギノ角ゴ Pro W3" charset="0"/>
            </a:endParaRPr>
          </a:p>
          <a:p>
            <a:pPr eaLnBrk="1" hangingPunct="1"/>
            <a:endParaRPr lang="en-US" dirty="0">
              <a:latin typeface="Arial" charset="0"/>
              <a:ea typeface="ヒラギノ角ゴ Pro W3" charset="0"/>
              <a:cs typeface="ヒラギノ角ゴ Pro W3" charset="0"/>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Slide Image Placeholder 1"/>
          <p:cNvSpPr>
            <a:spLocks noGrp="1" noRot="1" noChangeAspect="1" noTextEdit="1"/>
          </p:cNvSpPr>
          <p:nvPr>
            <p:ph type="sldImg"/>
          </p:nvPr>
        </p:nvSpPr>
        <p:spPr>
          <a:ln/>
        </p:spPr>
      </p:sp>
      <p:sp>
        <p:nvSpPr>
          <p:cNvPr id="406531" name="Notes Placeholder 2"/>
          <p:cNvSpPr>
            <a:spLocks noGrp="1"/>
          </p:cNvSpPr>
          <p:nvPr>
            <p:ph type="body" idx="1"/>
          </p:nvPr>
        </p:nvSpPr>
        <p:spPr>
          <a:xfrm>
            <a:off x="762000" y="4343400"/>
            <a:ext cx="53340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Aligning secondary and postsecondary programs is what we have been trying to do in College Tech Prep for many years.</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Here the League for Innovation in the Community Colleges discusses the </a:t>
            </a:r>
            <a:r>
              <a:rPr lang="en-US" sz="1400" u="sng" dirty="0">
                <a:latin typeface="Arial" charset="0"/>
                <a:ea typeface="ヒラギノ角ゴ Pro W3" charset="0"/>
                <a:cs typeface="ヒラギノ角ゴ Pro W3" charset="0"/>
              </a:rPr>
              <a:t>Significant Discussions </a:t>
            </a:r>
            <a:r>
              <a:rPr lang="en-US" sz="1400" dirty="0">
                <a:latin typeface="Arial" charset="0"/>
                <a:ea typeface="ヒラギノ角ゴ Pro W3" charset="0"/>
                <a:cs typeface="ヒラギノ角ゴ Pro W3" charset="0"/>
              </a:rPr>
              <a:t>that should be occurring in </a:t>
            </a:r>
            <a:r>
              <a:rPr lang="en-US" sz="1400" u="sng" dirty="0">
                <a:latin typeface="Arial" charset="0"/>
                <a:ea typeface="ヒラギノ角ゴ Pro W3" charset="0"/>
                <a:cs typeface="ヒラギノ角ゴ Pro W3" charset="0"/>
              </a:rPr>
              <a:t>all</a:t>
            </a:r>
            <a:r>
              <a:rPr lang="en-US" sz="1400" dirty="0">
                <a:latin typeface="Arial" charset="0"/>
                <a:ea typeface="ヒラギノ角ゴ Pro W3" charset="0"/>
                <a:cs typeface="ヒラギノ角ゴ Pro W3" charset="0"/>
              </a:rPr>
              <a:t> communities–- connecting education with business and the </a:t>
            </a:r>
            <a:r>
              <a:rPr lang="en-US" sz="1400" u="sng" dirty="0">
                <a:latin typeface="Arial" charset="0"/>
                <a:ea typeface="ヒラギノ角ゴ Pro W3" charset="0"/>
                <a:cs typeface="ヒラギノ角ゴ Pro W3" charset="0"/>
              </a:rPr>
              <a:t>entire</a:t>
            </a:r>
            <a:r>
              <a:rPr lang="en-US" sz="1400" dirty="0">
                <a:latin typeface="Arial" charset="0"/>
                <a:ea typeface="ヒラギノ角ゴ Pro W3" charset="0"/>
                <a:cs typeface="ヒラギノ角ゴ Pro W3" charset="0"/>
              </a:rPr>
              <a:t> community.</a:t>
            </a:r>
          </a:p>
          <a:p>
            <a:endParaRPr lang="en-US" sz="1400"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www.league.org</a:t>
            </a:r>
            <a:r>
              <a:rPr lang="en-US" dirty="0">
                <a:latin typeface="Arial" charset="0"/>
                <a:ea typeface="ヒラギノ角ゴ Pro W3" charset="0"/>
                <a:cs typeface="ヒラギノ角ゴ Pro W3" charset="0"/>
              </a:rPr>
              <a:t>/league/projects/</a:t>
            </a:r>
            <a:r>
              <a:rPr lang="en-US" dirty="0" err="1">
                <a:latin typeface="Arial" charset="0"/>
                <a:ea typeface="ヒラギノ角ゴ Pro W3" charset="0"/>
                <a:cs typeface="ヒラギノ角ゴ Pro W3" charset="0"/>
              </a:rPr>
              <a:t>Significant_Discussions</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index.cfm</a:t>
            </a:r>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p:txBody>
      </p:sp>
      <p:sp>
        <p:nvSpPr>
          <p:cNvPr id="406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A5A2F39-CE32-4B4C-A9B7-4ABB04CDDD98}" type="slidenum">
              <a:rPr lang="en-US" sz="1200"/>
              <a:pPr/>
              <a:t>206</a:t>
            </a:fld>
            <a:endParaRPr lang="en-US" sz="1200"/>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59BC939E-3231-D04D-A679-AD23EF909633}" type="slidenum">
              <a:rPr lang="en-US" sz="1200"/>
              <a:pPr/>
              <a:t>207</a:t>
            </a:fld>
            <a:endParaRPr lang="en-US" sz="1200"/>
          </a:p>
        </p:txBody>
      </p:sp>
      <p:sp>
        <p:nvSpPr>
          <p:cNvPr id="408580" name="Rectangle 2"/>
          <p:cNvSpPr>
            <a:spLocks noGrp="1" noRot="1" noChangeAspect="1" noChangeArrowheads="1" noTextEdit="1"/>
          </p:cNvSpPr>
          <p:nvPr>
            <p:ph type="sldImg"/>
          </p:nvPr>
        </p:nvSpPr>
        <p:spPr>
          <a:solidFill>
            <a:srgbClr val="FFFFFF"/>
          </a:solidFill>
          <a:ln/>
        </p:spPr>
      </p:sp>
      <p:sp>
        <p:nvSpPr>
          <p:cNvPr id="408581" name="Rectangle 3"/>
          <p:cNvSpPr>
            <a:spLocks noGrp="1" noChangeArrowheads="1"/>
          </p:cNvSpPr>
          <p:nvPr>
            <p:ph type="body" idx="1"/>
          </p:nvPr>
        </p:nvSpPr>
        <p:spPr>
          <a:xfrm>
            <a:off x="762000" y="4495800"/>
            <a:ext cx="5410200" cy="41148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dirty="0">
                <a:latin typeface="Arial" charset="0"/>
                <a:ea typeface="ヒラギノ角ゴ Pro W3" charset="0"/>
                <a:cs typeface="ヒラギノ角ゴ Pro W3" charset="0"/>
              </a:rPr>
              <a:t>They discuss the </a:t>
            </a:r>
            <a:r>
              <a:rPr lang="en-US" sz="1400" u="sng" dirty="0">
                <a:latin typeface="Arial" charset="0"/>
                <a:ea typeface="ヒラギノ角ゴ Pro W3" charset="0"/>
                <a:cs typeface="ヒラギノ角ゴ Pro W3" charset="0"/>
              </a:rPr>
              <a:t>misalignment</a:t>
            </a:r>
            <a:r>
              <a:rPr lang="en-US" sz="1400" dirty="0">
                <a:latin typeface="Arial" charset="0"/>
                <a:ea typeface="ヒラギノ角ゴ Pro W3" charset="0"/>
                <a:cs typeface="ヒラギノ角ゴ Pro W3" charset="0"/>
              </a:rPr>
              <a:t> of curriculum between </a:t>
            </a:r>
            <a:r>
              <a:rPr lang="en-US" sz="1400" u="sng" dirty="0">
                <a:latin typeface="Arial" charset="0"/>
                <a:ea typeface="ヒラギノ角ゴ Pro W3" charset="0"/>
                <a:cs typeface="ヒラギノ角ゴ Pro W3" charset="0"/>
              </a:rPr>
              <a:t>all</a:t>
            </a:r>
            <a:r>
              <a:rPr lang="en-US" sz="1400" dirty="0">
                <a:latin typeface="Arial" charset="0"/>
                <a:ea typeface="ヒラギノ角ゴ Pro W3" charset="0"/>
                <a:cs typeface="ヒラギノ角ゴ Pro W3" charset="0"/>
              </a:rPr>
              <a:t> levels of the education system, </a:t>
            </a:r>
          </a:p>
          <a:p>
            <a:pPr eaLnBrk="1" hangingPunct="1"/>
            <a:r>
              <a:rPr lang="en-US" sz="1400" dirty="0">
                <a:latin typeface="Arial" charset="0"/>
                <a:ea typeface="ヒラギノ角ゴ Pro W3" charset="0"/>
                <a:cs typeface="ヒラギノ角ゴ Pro W3" charset="0"/>
              </a:rPr>
              <a:t>and the fact that </a:t>
            </a:r>
            <a:r>
              <a:rPr lang="en-US" sz="1400" u="sng" dirty="0">
                <a:latin typeface="Arial" charset="0"/>
                <a:ea typeface="ヒラギノ角ゴ Pro W3" charset="0"/>
                <a:cs typeface="ヒラギノ角ゴ Pro W3" charset="0"/>
              </a:rPr>
              <a:t>most</a:t>
            </a:r>
            <a:r>
              <a:rPr lang="en-US" sz="1400" dirty="0">
                <a:latin typeface="Arial" charset="0"/>
                <a:ea typeface="ヒラギノ角ゴ Pro W3" charset="0"/>
                <a:cs typeface="ヒラギノ角ゴ Pro W3" charset="0"/>
              </a:rPr>
              <a:t> educational systems work </a:t>
            </a:r>
            <a:r>
              <a:rPr lang="en-US" sz="1400" u="sng" dirty="0">
                <a:latin typeface="Arial" charset="0"/>
                <a:ea typeface="ヒラギノ角ゴ Pro W3" charset="0"/>
                <a:cs typeface="ヒラギノ角ゴ Pro W3" charset="0"/>
              </a:rPr>
              <a:t>separately</a:t>
            </a:r>
            <a:r>
              <a:rPr lang="en-US" sz="1400" dirty="0">
                <a:latin typeface="Arial" charset="0"/>
                <a:ea typeface="ヒラギノ角ゴ Pro W3" charset="0"/>
                <a:cs typeface="ヒラギノ角ゴ Pro W3" charset="0"/>
              </a:rPr>
              <a:t> from the others.</a:t>
            </a:r>
          </a:p>
          <a:p>
            <a:pPr eaLnBrk="1" hangingPunct="1"/>
            <a:endParaRPr lang="en-US" sz="1400" dirty="0">
              <a:latin typeface="Arial" charset="0"/>
              <a:ea typeface="ヒラギノ角ゴ Pro W3" charset="0"/>
              <a:cs typeface="ヒラギノ角ゴ Pro W3" charset="0"/>
            </a:endParaRPr>
          </a:p>
          <a:p>
            <a:pPr eaLnBrk="1" hangingPunct="1"/>
            <a:r>
              <a:rPr lang="en-US" sz="1400" dirty="0">
                <a:latin typeface="Arial" charset="0"/>
                <a:ea typeface="ヒラギノ角ゴ Pro W3" charset="0"/>
                <a:cs typeface="ヒラギノ角ゴ Pro W3" charset="0"/>
              </a:rPr>
              <a:t>It</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time to bring </a:t>
            </a:r>
            <a:r>
              <a:rPr lang="en-US" sz="1400" u="sng" dirty="0">
                <a:latin typeface="Arial" charset="0"/>
                <a:ea typeface="ヒラギノ角ゴ Pro W3" charset="0"/>
                <a:cs typeface="ヒラギノ角ゴ Pro W3" charset="0"/>
              </a:rPr>
              <a:t>all</a:t>
            </a:r>
            <a:r>
              <a:rPr lang="en-US" sz="1400" dirty="0">
                <a:latin typeface="Arial" charset="0"/>
                <a:ea typeface="ヒラギノ角ゴ Pro W3" charset="0"/>
                <a:cs typeface="ヒラギノ角ゴ Pro W3" charset="0"/>
              </a:rPr>
              <a:t> of the education partners and the </a:t>
            </a:r>
            <a:r>
              <a:rPr lang="en-US" sz="1400" u="sng" dirty="0">
                <a:latin typeface="Arial" charset="0"/>
                <a:ea typeface="ヒラギノ角ゴ Pro W3" charset="0"/>
                <a:cs typeface="ヒラギノ角ゴ Pro W3" charset="0"/>
              </a:rPr>
              <a:t>business</a:t>
            </a:r>
            <a:r>
              <a:rPr lang="en-US" sz="1400" dirty="0">
                <a:latin typeface="Arial" charset="0"/>
                <a:ea typeface="ヒラギノ角ゴ Pro W3" charset="0"/>
                <a:cs typeface="ヒラギノ角ゴ Pro W3" charset="0"/>
              </a:rPr>
              <a:t> partners together to the </a:t>
            </a:r>
            <a:r>
              <a:rPr lang="en-US" sz="1400" u="sng" dirty="0">
                <a:latin typeface="Arial" charset="0"/>
                <a:ea typeface="ヒラギノ角ゴ Pro W3" charset="0"/>
                <a:cs typeface="ヒラギノ角ゴ Pro W3" charset="0"/>
              </a:rPr>
              <a:t>same</a:t>
            </a:r>
            <a:r>
              <a:rPr lang="en-US" sz="1400" dirty="0">
                <a:latin typeface="Arial" charset="0"/>
                <a:ea typeface="ヒラギノ角ゴ Pro W3" charset="0"/>
                <a:cs typeface="ヒラギノ角ゴ Pro W3" charset="0"/>
              </a:rPr>
              <a:t> table to look at what we can </a:t>
            </a:r>
            <a:r>
              <a:rPr lang="en-US" sz="1400" u="sng" dirty="0">
                <a:latin typeface="Arial" charset="0"/>
                <a:ea typeface="ヒラギノ角ゴ Pro W3" charset="0"/>
                <a:cs typeface="ヒラギノ角ゴ Pro W3" charset="0"/>
              </a:rPr>
              <a:t>all</a:t>
            </a:r>
            <a:r>
              <a:rPr lang="en-US" sz="1400" dirty="0">
                <a:latin typeface="Arial" charset="0"/>
                <a:ea typeface="ヒラギノ角ゴ Pro W3" charset="0"/>
                <a:cs typeface="ヒラギノ角ゴ Pro W3" charset="0"/>
              </a:rPr>
              <a:t> do, working together, to </a:t>
            </a:r>
            <a:r>
              <a:rPr lang="en-US" sz="1400" u="sng" dirty="0">
                <a:latin typeface="Arial" charset="0"/>
                <a:ea typeface="ヒラギノ角ゴ Pro W3" charset="0"/>
                <a:cs typeface="ヒラギノ角ゴ Pro W3" charset="0"/>
              </a:rPr>
              <a:t>build</a:t>
            </a:r>
            <a:r>
              <a:rPr lang="en-US" sz="1400" dirty="0">
                <a:latin typeface="Arial" charset="0"/>
                <a:ea typeface="ヒラギノ角ゴ Pro W3" charset="0"/>
                <a:cs typeface="ヒラギノ角ゴ Pro W3" charset="0"/>
              </a:rPr>
              <a:t> the community.</a:t>
            </a:r>
          </a:p>
          <a:p>
            <a:pPr eaLnBrk="1" hangingPunct="1"/>
            <a:endParaRPr lang="en-US" sz="1400" dirty="0">
              <a:latin typeface="Arial" charset="0"/>
              <a:ea typeface="ヒラギノ角ゴ Pro W3" charset="0"/>
              <a:cs typeface="ヒラギノ角ゴ Pro W3" charset="0"/>
            </a:endParaRPr>
          </a:p>
          <a:p>
            <a:pPr eaLnBrk="1" hangingPunct="1"/>
            <a:endParaRPr lang="en-US" dirty="0">
              <a:latin typeface="Arial" charset="0"/>
              <a:ea typeface="ヒラギノ角ゴ Pro W3" charset="0"/>
              <a:cs typeface="ヒラギノ角ゴ Pro W3" charset="0"/>
            </a:endParaRPr>
          </a:p>
          <a:p>
            <a:pPr eaLnBrk="1" hangingPunct="1"/>
            <a:r>
              <a:rPr lang="en-US" dirty="0">
                <a:latin typeface="Arial" charset="0"/>
                <a:ea typeface="ヒラギノ角ゴ Pro W3" charset="0"/>
                <a:cs typeface="ヒラギノ角ゴ Pro W3" charset="0"/>
              </a:rPr>
              <a:t>===</a:t>
            </a:r>
          </a:p>
          <a:p>
            <a:pPr eaLnBrk="1" hangingPunct="1"/>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www.league.org</a:t>
            </a:r>
            <a:r>
              <a:rPr lang="en-US" dirty="0">
                <a:latin typeface="Arial" charset="0"/>
                <a:ea typeface="ヒラギノ角ゴ Pro W3" charset="0"/>
                <a:cs typeface="ヒラギノ角ゴ Pro W3" charset="0"/>
              </a:rPr>
              <a:t>/league/projects/</a:t>
            </a:r>
            <a:r>
              <a:rPr lang="en-US" dirty="0" err="1">
                <a:latin typeface="Arial" charset="0"/>
                <a:ea typeface="ヒラギノ角ゴ Pro W3" charset="0"/>
                <a:cs typeface="ヒラギノ角ゴ Pro W3" charset="0"/>
              </a:rPr>
              <a:t>Significant_Discussions</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index.cfm</a:t>
            </a:r>
            <a:endParaRPr lang="en-US" dirty="0">
              <a:latin typeface="Arial" charset="0"/>
              <a:ea typeface="ヒラギノ角ゴ Pro W3" charset="0"/>
              <a:cs typeface="ヒラギノ角ゴ Pro W3" charset="0"/>
            </a:endParaRPr>
          </a:p>
          <a:p>
            <a:pPr eaLnBrk="1" hangingPunct="1"/>
            <a:endParaRPr lang="en-US" dirty="0">
              <a:latin typeface="Arial" charset="0"/>
              <a:ea typeface="ヒラギノ角ゴ Pro W3" charset="0"/>
              <a:cs typeface="ヒラギノ角ゴ Pro W3" charset="0"/>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Grp="1" noRot="1" noChangeAspect="1" noChangeArrowheads="1" noTextEdit="1"/>
          </p:cNvSpPr>
          <p:nvPr>
            <p:ph type="sldImg"/>
          </p:nvPr>
        </p:nvSpPr>
        <p:spPr>
          <a:ln/>
        </p:spPr>
      </p:sp>
      <p:sp>
        <p:nvSpPr>
          <p:cNvPr id="410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Here is the latest blueprint for transforming Career and Technical Education.  This document might give you some insight on the Perkins reauthorization that is coming soon.</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http://www2.ed.gov/about/offices/list/</a:t>
            </a:r>
            <a:r>
              <a:rPr lang="en-US" dirty="0" err="1">
                <a:latin typeface="Arial" charset="0"/>
                <a:ea typeface="ヒラギノ角ゴ Pro W3" charset="0"/>
                <a:cs typeface="ヒラギノ角ゴ Pro W3" charset="0"/>
              </a:rPr>
              <a:t>ovae</a:t>
            </a:r>
            <a:r>
              <a:rPr lang="en-US" dirty="0">
                <a:latin typeface="Arial" charset="0"/>
                <a:ea typeface="ヒラギノ角ゴ Pro W3" charset="0"/>
                <a:cs typeface="ヒラギノ角ゴ Pro W3" charset="0"/>
              </a:rPr>
              <a:t>/pi/</a:t>
            </a:r>
            <a:r>
              <a:rPr lang="en-US" dirty="0" err="1">
                <a:latin typeface="Arial" charset="0"/>
                <a:ea typeface="ヒラギノ角ゴ Pro W3" charset="0"/>
                <a:cs typeface="ヒラギノ角ゴ Pro W3" charset="0"/>
              </a:rPr>
              <a:t>cte</a:t>
            </a:r>
            <a:r>
              <a:rPr lang="en-US" dirty="0">
                <a:latin typeface="Arial" charset="0"/>
                <a:ea typeface="ヒラギノ角ゴ Pro W3" charset="0"/>
                <a:cs typeface="ヒラギノ角ゴ Pro W3" charset="0"/>
              </a:rPr>
              <a:t>/transforming-career-technical-</a:t>
            </a:r>
            <a:r>
              <a:rPr lang="en-US" dirty="0" err="1">
                <a:latin typeface="Arial" charset="0"/>
                <a:ea typeface="ヒラギノ角ゴ Pro W3" charset="0"/>
                <a:cs typeface="ヒラギノ角ゴ Pro W3" charset="0"/>
              </a:rPr>
              <a:t>education.pdf</a:t>
            </a:r>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www.ed.gov</a:t>
            </a:r>
            <a:r>
              <a:rPr lang="en-US" dirty="0">
                <a:latin typeface="Arial" charset="0"/>
                <a:ea typeface="ヒラギノ角ゴ Pro W3" charset="0"/>
                <a:cs typeface="ヒラギノ角ゴ Pro W3" charset="0"/>
              </a:rPr>
              <a:t>/news/speeches/investing-americas-future-blueprint-transforming-career-and-technical-education</a:t>
            </a:r>
          </a:p>
          <a:p>
            <a:endParaRPr lang="en-US" dirty="0">
              <a:latin typeface="Arial" charset="0"/>
              <a:ea typeface="ヒラギノ角ゴ Pro W3" charset="0"/>
              <a:cs typeface="ヒラギノ角ゴ Pro W3" charset="0"/>
            </a:endParaRPr>
          </a:p>
        </p:txBody>
      </p:sp>
      <p:sp>
        <p:nvSpPr>
          <p:cNvPr id="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4B96D33-354C-C240-AC98-F6CFF67AFDCB}" type="slidenum">
              <a:rPr lang="en-US" sz="1200"/>
              <a:pPr algn="r"/>
              <a:t>208</a:t>
            </a:fld>
            <a:endParaRPr lang="en-US" sz="1200"/>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Among other things, this document talks about the need to align our school programs with the needs of the local labor market.</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That means talking to the local </a:t>
            </a:r>
            <a:r>
              <a:rPr lang="en-US" sz="1400" dirty="0" err="1">
                <a:latin typeface="Arial" charset="0"/>
                <a:ea typeface="ヒラギノ角ゴ Pro W3" charset="0"/>
                <a:cs typeface="ヒラギノ角ゴ Pro W3" charset="0"/>
              </a:rPr>
              <a:t>busiensses</a:t>
            </a:r>
            <a:r>
              <a:rPr lang="en-US" sz="1400" dirty="0">
                <a:latin typeface="Arial" charset="0"/>
                <a:ea typeface="ヒラギノ角ゴ Pro W3" charset="0"/>
                <a:cs typeface="ヒラギノ角ゴ Pro W3" charset="0"/>
              </a:rPr>
              <a:t> and finding out what you can do to help prepare their future employees.</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http://www2.ed.gov/about/offices/list/</a:t>
            </a:r>
            <a:r>
              <a:rPr lang="en-US" dirty="0" err="1">
                <a:latin typeface="Arial" charset="0"/>
                <a:ea typeface="ヒラギノ角ゴ Pro W3" charset="0"/>
                <a:cs typeface="ヒラギノ角ゴ Pro W3" charset="0"/>
              </a:rPr>
              <a:t>ovae</a:t>
            </a:r>
            <a:r>
              <a:rPr lang="en-US" dirty="0">
                <a:latin typeface="Arial" charset="0"/>
                <a:ea typeface="ヒラギノ角ゴ Pro W3" charset="0"/>
                <a:cs typeface="ヒラギノ角ゴ Pro W3" charset="0"/>
              </a:rPr>
              <a:t>/pi/</a:t>
            </a:r>
            <a:r>
              <a:rPr lang="en-US" dirty="0" err="1">
                <a:latin typeface="Arial" charset="0"/>
                <a:ea typeface="ヒラギノ角ゴ Pro W3" charset="0"/>
                <a:cs typeface="ヒラギノ角ゴ Pro W3" charset="0"/>
              </a:rPr>
              <a:t>cte</a:t>
            </a:r>
            <a:r>
              <a:rPr lang="en-US" dirty="0">
                <a:latin typeface="Arial" charset="0"/>
                <a:ea typeface="ヒラギノ角ゴ Pro W3" charset="0"/>
                <a:cs typeface="ヒラギノ角ゴ Pro W3" charset="0"/>
              </a:rPr>
              <a:t>/transforming-career-technical-</a:t>
            </a:r>
            <a:r>
              <a:rPr lang="en-US" dirty="0" err="1">
                <a:latin typeface="Arial" charset="0"/>
                <a:ea typeface="ヒラギノ角ゴ Pro W3" charset="0"/>
                <a:cs typeface="ヒラギノ角ゴ Pro W3" charset="0"/>
              </a:rPr>
              <a:t>education.pdf</a:t>
            </a:r>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www.ed.gov</a:t>
            </a:r>
            <a:r>
              <a:rPr lang="en-US" dirty="0">
                <a:latin typeface="Arial" charset="0"/>
                <a:ea typeface="ヒラギノ角ゴ Pro W3" charset="0"/>
                <a:cs typeface="ヒラギノ角ゴ Pro W3" charset="0"/>
              </a:rPr>
              <a:t>/news/speeches/investing-americas-future-blueprint-transforming-career-and-technical-education</a:t>
            </a:r>
          </a:p>
          <a:p>
            <a:endParaRPr lang="en-US" dirty="0">
              <a:latin typeface="Arial" charset="0"/>
              <a:ea typeface="ヒラギノ角ゴ Pro W3" charset="0"/>
              <a:cs typeface="ヒラギノ角ゴ Pro W3" charset="0"/>
            </a:endParaRPr>
          </a:p>
        </p:txBody>
      </p:sp>
      <p:sp>
        <p:nvSpPr>
          <p:cNvPr id="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4B96D33-354C-C240-AC98-F6CFF67AFDCB}" type="slidenum">
              <a:rPr lang="en-US" sz="1200"/>
              <a:pPr algn="r"/>
              <a:t>209</a:t>
            </a:fld>
            <a:endParaRPr 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Texas Data</a:t>
            </a:r>
          </a:p>
          <a:p>
            <a:endParaRPr lang="en-US" dirty="0" smtClean="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smtClean="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Among the findings are:</a:t>
            </a:r>
          </a:p>
          <a:p>
            <a:r>
              <a:rPr lang="en-US" dirty="0">
                <a:latin typeface="Arial" charset="0"/>
                <a:ea typeface="ヒラギノ角ゴ Pro W3" charset="0"/>
                <a:cs typeface="ヒラギノ角ゴ Pro W3" charset="0"/>
              </a:rPr>
              <a:t>• Technical-oriented associate</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 degree programs in the state of Texas are helping many</a:t>
            </a:r>
          </a:p>
          <a:p>
            <a:r>
              <a:rPr lang="en-US" dirty="0">
                <a:latin typeface="Arial" charset="0"/>
                <a:ea typeface="ヒラギノ角ゴ Pro W3" charset="0"/>
                <a:cs typeface="ヒラギノ角ゴ Pro W3" charset="0"/>
              </a:rPr>
              <a:t>students successfully enter the labor market by equipping them with skills that are in demand.</a:t>
            </a:r>
          </a:p>
          <a:p>
            <a:r>
              <a:rPr lang="en-US" dirty="0">
                <a:latin typeface="Arial" charset="0"/>
                <a:ea typeface="ヒラギノ角ゴ Pro W3" charset="0"/>
                <a:cs typeface="ヒラギノ角ゴ Pro W3" charset="0"/>
              </a:rPr>
              <a:t>On average, a year after graduation, students with two-year technical degrees have first-year</a:t>
            </a:r>
          </a:p>
          <a:p>
            <a:r>
              <a:rPr lang="en-US" dirty="0">
                <a:latin typeface="Arial" charset="0"/>
                <a:ea typeface="ヒラギノ角ゴ Pro W3" charset="0"/>
                <a:cs typeface="ヒラギノ角ゴ Pro W3" charset="0"/>
              </a:rPr>
              <a:t>median earnings of more than $50,000, just over $11,000 more than graduates of bachelor</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a:t>
            </a:r>
          </a:p>
          <a:p>
            <a:r>
              <a:rPr lang="en-US" dirty="0">
                <a:latin typeface="Arial" charset="0"/>
                <a:ea typeface="ヒラギノ角ゴ Pro W3" charset="0"/>
                <a:cs typeface="ヒラギノ角ゴ Pro W3" charset="0"/>
              </a:rPr>
              <a:t>degree programs across the state.</a:t>
            </a:r>
          </a:p>
          <a:p>
            <a:r>
              <a:rPr lang="en-US" dirty="0">
                <a:latin typeface="Arial" charset="0"/>
                <a:ea typeface="ヒラギノ角ゴ Pro W3" charset="0"/>
                <a:cs typeface="ヒラギノ角ゴ Pro W3" charset="0"/>
              </a:rPr>
              <a:t>• Graduates with these two-year technical degrees earn, on average, about $30,000 more</a:t>
            </a:r>
          </a:p>
          <a:p>
            <a:r>
              <a:rPr lang="en-US" dirty="0">
                <a:latin typeface="Arial" charset="0"/>
                <a:ea typeface="ヒラギノ角ゴ Pro W3" charset="0"/>
                <a:cs typeface="ヒラギノ角ゴ Pro W3" charset="0"/>
              </a:rPr>
              <a:t>than students who completed academically oriented two-year degrees and are now in the</a:t>
            </a:r>
          </a:p>
          <a:p>
            <a:r>
              <a:rPr lang="en-US" dirty="0">
                <a:latin typeface="Arial" charset="0"/>
                <a:ea typeface="ヒラギノ角ゴ Pro W3" charset="0"/>
                <a:cs typeface="ヒラギノ角ゴ Pro W3" charset="0"/>
              </a:rPr>
              <a:t>labor force.</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www.air.org</a:t>
            </a:r>
            <a:r>
              <a:rPr lang="en-US" dirty="0">
                <a:latin typeface="Arial" charset="0"/>
                <a:ea typeface="ヒラギノ角ゴ Pro W3" charset="0"/>
                <a:cs typeface="ヒラギノ角ゴ Pro W3" charset="0"/>
              </a:rPr>
              <a:t>/files/Texas_Graduates_Earnings_Report_4.26.13.pdf</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www.air.org</a:t>
            </a:r>
            <a:r>
              <a:rPr lang="en-US" dirty="0">
                <a:latin typeface="Arial" charset="0"/>
                <a:ea typeface="ヒラギノ角ゴ Pro W3" charset="0"/>
                <a:cs typeface="ヒラギノ角ゴ Pro W3" charset="0"/>
              </a:rPr>
              <a:t>/reports-products/</a:t>
            </a:r>
            <a:r>
              <a:rPr lang="en-US" dirty="0" err="1">
                <a:latin typeface="Arial" charset="0"/>
                <a:ea typeface="ヒラギノ角ゴ Pro W3" charset="0"/>
                <a:cs typeface="ヒラギノ角ゴ Pro W3" charset="0"/>
              </a:rPr>
              <a:t>index.cfm?fa</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viewContent&amp;content_id</a:t>
            </a:r>
            <a:r>
              <a:rPr lang="en-US" dirty="0">
                <a:latin typeface="Arial" charset="0"/>
                <a:ea typeface="ヒラギノ角ゴ Pro W3" charset="0"/>
                <a:cs typeface="ヒラギノ角ゴ Pro W3" charset="0"/>
              </a:rPr>
              <a:t>=2476</a:t>
            </a:r>
          </a:p>
          <a:p>
            <a:pPr eaLnBrk="1" hangingPunct="1">
              <a:spcBef>
                <a:spcPct val="0"/>
              </a:spcBef>
            </a:pPr>
            <a:r>
              <a:rPr lang="en-US" b="1" dirty="0">
                <a:latin typeface="Arial" charset="0"/>
                <a:ea typeface="ヒラギノ角ゴ Pro W3" charset="0"/>
                <a:cs typeface="ヒラギノ角ゴ Pro W3" charset="0"/>
              </a:rPr>
              <a:t>Higher Education Pays: The Initial Earnings of Graduates of Texas Colleges and Universities Who Are Working in Texas</a:t>
            </a:r>
          </a:p>
          <a:p>
            <a:pPr eaLnBrk="1" hangingPunct="1">
              <a:spcBef>
                <a:spcPct val="0"/>
              </a:spcBef>
            </a:pPr>
            <a:endParaRPr lang="en-US" b="1" dirty="0">
              <a:latin typeface="Arial" charset="0"/>
              <a:ea typeface="ヒラギノ角ゴ Pro W3" charset="0"/>
              <a:cs typeface="ヒラギノ角ゴ Pro W3" charset="0"/>
            </a:endParaRPr>
          </a:p>
          <a:p>
            <a:pPr eaLnBrk="1" hangingPunct="1">
              <a:spcBef>
                <a:spcPct val="0"/>
              </a:spcBef>
            </a:pPr>
            <a:r>
              <a:rPr lang="en-US" b="1" dirty="0">
                <a:latin typeface="Arial" charset="0"/>
                <a:ea typeface="ヒラギノ角ゴ Pro W3" charset="0"/>
                <a:cs typeface="ヒラギノ角ゴ Pro W3" charset="0"/>
              </a:rPr>
              <a:t>---</a:t>
            </a:r>
          </a:p>
          <a:p>
            <a:pPr eaLnBrk="1" hangingPunct="1">
              <a:spcBef>
                <a:spcPct val="0"/>
              </a:spcBef>
            </a:pPr>
            <a:r>
              <a:rPr lang="en-US" dirty="0">
                <a:latin typeface="Arial" charset="0"/>
                <a:ea typeface="ヒラギノ角ゴ Pro W3" charset="0"/>
                <a:cs typeface="ヒラギノ角ゴ Pro W3" charset="0"/>
              </a:rPr>
              <a:t>Blog about it</a:t>
            </a:r>
          </a:p>
          <a:p>
            <a:pPr eaLnBrk="1" hangingPunct="1">
              <a:spcBef>
                <a:spcPct val="0"/>
              </a:spcBef>
            </a:pPr>
            <a:r>
              <a:rPr lang="en-US" dirty="0">
                <a:latin typeface="Arial" charset="0"/>
                <a:ea typeface="ヒラギノ角ゴ Pro W3" charset="0"/>
                <a:cs typeface="ヒラギノ角ゴ Pro W3" charset="0"/>
              </a:rPr>
              <a:t>https://</a:t>
            </a:r>
            <a:r>
              <a:rPr lang="en-US" dirty="0" err="1">
                <a:latin typeface="Arial" charset="0"/>
                <a:ea typeface="ヒラギノ角ゴ Pro W3" charset="0"/>
                <a:cs typeface="ヒラギノ角ゴ Pro W3" charset="0"/>
              </a:rPr>
              <a:t>www.acteonline.org</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ctepolicywatch.post.aspx?id</a:t>
            </a:r>
            <a:r>
              <a:rPr lang="en-US" dirty="0">
                <a:latin typeface="Arial" charset="0"/>
                <a:ea typeface="ヒラギノ角ゴ Pro W3" charset="0"/>
                <a:cs typeface="ヒラギノ角ゴ Pro W3" charset="0"/>
              </a:rPr>
              <a:t>=4253&amp;blogid=2289#.UZU7AkqXQgE</a:t>
            </a:r>
          </a:p>
          <a:p>
            <a:pPr eaLnBrk="1" hangingPunct="1">
              <a:spcBef>
                <a:spcPct val="0"/>
              </a:spcBef>
            </a:pPr>
            <a:endParaRPr lang="en-US" dirty="0">
              <a:latin typeface="Arial" charset="0"/>
              <a:ea typeface="ヒラギノ角ゴ Pro W3" charset="0"/>
              <a:cs typeface="ヒラギノ角ゴ Pro W3" charset="0"/>
            </a:endParaRPr>
          </a:p>
          <a:p>
            <a:pPr eaLnBrk="1" hangingPunct="1">
              <a:spcBef>
                <a:spcPct val="0"/>
              </a:spcBef>
            </a:pPr>
            <a:r>
              <a:rPr lang="en-US" dirty="0">
                <a:latin typeface="Arial" charset="0"/>
                <a:ea typeface="ヒラギノ角ゴ Pro W3" charset="0"/>
                <a:cs typeface="ヒラギノ角ゴ Pro W3" charset="0"/>
              </a:rPr>
              <a:t>---</a:t>
            </a:r>
          </a:p>
          <a:p>
            <a:pPr eaLnBrk="1" hangingPunct="1">
              <a:spcBef>
                <a:spcPct val="0"/>
              </a:spcBef>
            </a:pPr>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Among the findings are:</a:t>
            </a:r>
          </a:p>
          <a:p>
            <a:r>
              <a:rPr lang="en-US" dirty="0">
                <a:latin typeface="Arial" charset="0"/>
                <a:ea typeface="ヒラギノ角ゴ Pro W3" charset="0"/>
                <a:cs typeface="ヒラギノ角ゴ Pro W3" charset="0"/>
              </a:rPr>
              <a:t>• Technical-oriented associate</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 degree programs in the state of Texas are helping many</a:t>
            </a:r>
          </a:p>
          <a:p>
            <a:r>
              <a:rPr lang="en-US" dirty="0">
                <a:latin typeface="Arial" charset="0"/>
                <a:ea typeface="ヒラギノ角ゴ Pro W3" charset="0"/>
                <a:cs typeface="ヒラギノ角ゴ Pro W3" charset="0"/>
              </a:rPr>
              <a:t>students successfully enter the labor market by equipping them with skills that are in demand.</a:t>
            </a:r>
          </a:p>
          <a:p>
            <a:r>
              <a:rPr lang="en-US" dirty="0">
                <a:latin typeface="Arial" charset="0"/>
                <a:ea typeface="ヒラギノ角ゴ Pro W3" charset="0"/>
                <a:cs typeface="ヒラギノ角ゴ Pro W3" charset="0"/>
              </a:rPr>
              <a:t>On average, a year after graduation, students with two-year technical degrees have first-year</a:t>
            </a:r>
          </a:p>
          <a:p>
            <a:r>
              <a:rPr lang="en-US" dirty="0">
                <a:latin typeface="Arial" charset="0"/>
                <a:ea typeface="ヒラギノ角ゴ Pro W3" charset="0"/>
                <a:cs typeface="ヒラギノ角ゴ Pro W3" charset="0"/>
              </a:rPr>
              <a:t>median earnings of more than $50,000, just over $11,000 more than graduates of bachelor</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a:t>
            </a:r>
          </a:p>
          <a:p>
            <a:r>
              <a:rPr lang="en-US" dirty="0">
                <a:latin typeface="Arial" charset="0"/>
                <a:ea typeface="ヒラギノ角ゴ Pro W3" charset="0"/>
                <a:cs typeface="ヒラギノ角ゴ Pro W3" charset="0"/>
              </a:rPr>
              <a:t>degree programs across the state.</a:t>
            </a:r>
          </a:p>
          <a:p>
            <a:r>
              <a:rPr lang="en-US" dirty="0">
                <a:latin typeface="Arial" charset="0"/>
                <a:ea typeface="ヒラギノ角ゴ Pro W3" charset="0"/>
                <a:cs typeface="ヒラギノ角ゴ Pro W3" charset="0"/>
              </a:rPr>
              <a:t>• Graduates with these two-year technical degrees earn, on average, about $30,000 more</a:t>
            </a:r>
          </a:p>
          <a:p>
            <a:r>
              <a:rPr lang="en-US" dirty="0">
                <a:latin typeface="Arial" charset="0"/>
                <a:ea typeface="ヒラギノ角ゴ Pro W3" charset="0"/>
                <a:cs typeface="ヒラギノ角ゴ Pro W3" charset="0"/>
              </a:rPr>
              <a:t>than students who completed academically oriented two-year degrees and are now in the</a:t>
            </a:r>
          </a:p>
          <a:p>
            <a:r>
              <a:rPr lang="en-US" dirty="0">
                <a:latin typeface="Arial" charset="0"/>
                <a:ea typeface="ヒラギノ角ゴ Pro W3" charset="0"/>
                <a:cs typeface="ヒラギノ角ゴ Pro W3" charset="0"/>
              </a:rPr>
              <a:t>labor force.</a:t>
            </a:r>
          </a:p>
          <a:p>
            <a:endParaRPr lang="en-US" dirty="0">
              <a:latin typeface="Arial" charset="0"/>
              <a:ea typeface="ヒラギノ角ゴ Pro W3" charset="0"/>
              <a:cs typeface="ヒラギノ角ゴ Pro W3" charset="0"/>
            </a:endParaRPr>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4F54914-8623-3644-A9AB-B7F59BBEEFA4}" type="slidenum">
              <a:rPr lang="en-US" sz="1200"/>
              <a:pPr/>
              <a:t>21</a:t>
            </a:fld>
            <a:endParaRPr lang="en-US" sz="1200"/>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E5C78E9-6AF6-6048-95FE-EA0B6C9CB6B1}" type="slidenum">
              <a:rPr lang="en-US" sz="1200"/>
              <a:pPr/>
              <a:t>210</a:t>
            </a:fld>
            <a:endParaRPr lang="en-US" sz="1200"/>
          </a:p>
        </p:txBody>
      </p:sp>
      <p:sp>
        <p:nvSpPr>
          <p:cNvPr id="414724" name="Rectangle 2"/>
          <p:cNvSpPr>
            <a:spLocks noGrp="1" noRot="1" noChangeAspect="1" noChangeArrowheads="1" noTextEdit="1"/>
          </p:cNvSpPr>
          <p:nvPr>
            <p:ph type="sldImg"/>
          </p:nvPr>
        </p:nvSpPr>
        <p:spPr>
          <a:solidFill>
            <a:srgbClr val="FFFFFF"/>
          </a:solidFill>
          <a:ln/>
        </p:spPr>
      </p:sp>
      <p:sp>
        <p:nvSpPr>
          <p:cNvPr id="414725" name="Rectangle 3"/>
          <p:cNvSpPr>
            <a:spLocks noGrp="1" noChangeArrowheads="1"/>
          </p:cNvSpPr>
          <p:nvPr>
            <p:ph type="body" idx="1"/>
          </p:nvPr>
        </p:nvSpPr>
        <p:spPr>
          <a:xfrm>
            <a:off x="381000" y="4343400"/>
            <a:ext cx="5638800" cy="41148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There is a lot of talk about </a:t>
            </a:r>
            <a:r>
              <a:rPr lang="en-US" sz="1400" u="sng" dirty="0">
                <a:latin typeface="Arial" charset="0"/>
                <a:ea typeface="ヒラギノ角ゴ Pro W3" charset="0"/>
                <a:cs typeface="ヒラギノ角ゴ Pro W3" charset="0"/>
              </a:rPr>
              <a:t>jobs</a:t>
            </a:r>
            <a:r>
              <a:rPr lang="en-US" sz="1400" dirty="0">
                <a:latin typeface="Arial" charset="0"/>
                <a:ea typeface="ヒラギノ角ゴ Pro W3" charset="0"/>
                <a:cs typeface="ヒラギノ角ゴ Pro W3" charset="0"/>
              </a:rPr>
              <a:t> in the current economy, and here is the straight talk from the Human Resource professionals.</a:t>
            </a:r>
          </a:p>
          <a:p>
            <a:endParaRPr lang="en-US" sz="1400"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www.hrpolicy.org</a:t>
            </a:r>
            <a:r>
              <a:rPr lang="en-US" dirty="0">
                <a:latin typeface="Arial" charset="0"/>
                <a:ea typeface="ヒラギノ角ゴ Pro W3" charset="0"/>
                <a:cs typeface="ヒラギノ角ゴ Pro W3" charset="0"/>
              </a:rPr>
              <a:t>/downloads/blueprint/Blueprint%20for%20Jobs%20Report.pdf</a:t>
            </a:r>
          </a:p>
          <a:p>
            <a:endParaRPr lang="en-US" dirty="0">
              <a:latin typeface="Arial" charset="0"/>
              <a:ea typeface="ヒラギノ角ゴ Pro W3" charset="0"/>
              <a:cs typeface="ヒラギノ角ゴ Pro W3" charset="0"/>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2299A211-6470-3E40-8BCA-2118B0A897FF}" type="slidenum">
              <a:rPr lang="en-US" sz="1200"/>
              <a:pPr/>
              <a:t>211</a:t>
            </a:fld>
            <a:endParaRPr lang="en-US" sz="1200"/>
          </a:p>
        </p:txBody>
      </p:sp>
      <p:sp>
        <p:nvSpPr>
          <p:cNvPr id="416772" name="Rectangle 2"/>
          <p:cNvSpPr>
            <a:spLocks noGrp="1" noRot="1" noChangeAspect="1" noChangeArrowheads="1" noTextEdit="1"/>
          </p:cNvSpPr>
          <p:nvPr>
            <p:ph type="sldImg"/>
          </p:nvPr>
        </p:nvSpPr>
        <p:spPr>
          <a:solidFill>
            <a:srgbClr val="FFFFFF"/>
          </a:solidFill>
          <a:ln/>
        </p:spPr>
      </p:sp>
      <p:sp>
        <p:nvSpPr>
          <p:cNvPr id="416773" name="Rectangle 3"/>
          <p:cNvSpPr>
            <a:spLocks noGrp="1" noChangeArrowheads="1"/>
          </p:cNvSpPr>
          <p:nvPr>
            <p:ph type="body" idx="1"/>
          </p:nvPr>
        </p:nvSpPr>
        <p:spPr>
          <a:xfrm>
            <a:off x="685800" y="4343400"/>
            <a:ext cx="5334000" cy="41148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You</a:t>
            </a:r>
            <a:r>
              <a:rPr lang="ja-JP" altLang="en-US" sz="1400" dirty="0">
                <a:latin typeface="Arial" charset="0"/>
                <a:ea typeface="ヒラギノ角ゴ Pro W3" charset="0"/>
                <a:cs typeface="ヒラギノ角ゴ Pro W3" charset="0"/>
              </a:rPr>
              <a:t>’</a:t>
            </a:r>
            <a:r>
              <a:rPr lang="en-US" sz="1400" dirty="0" err="1">
                <a:latin typeface="Arial" charset="0"/>
                <a:ea typeface="ヒラギノ角ゴ Pro W3" charset="0"/>
                <a:cs typeface="ヒラギノ角ゴ Pro W3" charset="0"/>
              </a:rPr>
              <a:t>ve</a:t>
            </a:r>
            <a:r>
              <a:rPr lang="en-US" sz="1400" dirty="0">
                <a:latin typeface="Arial" charset="0"/>
                <a:ea typeface="ヒラギノ角ゴ Pro W3" charset="0"/>
                <a:cs typeface="ヒラギノ角ゴ Pro W3" charset="0"/>
              </a:rPr>
              <a:t> heard the old saying that </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it takes a whole village …</a:t>
            </a:r>
            <a:r>
              <a:rPr lang="ja-JP" altLang="en-US" sz="1400" dirty="0">
                <a:latin typeface="Arial" charset="0"/>
                <a:ea typeface="ヒラギノ角ゴ Pro W3" charset="0"/>
                <a:cs typeface="ヒラギノ角ゴ Pro W3" charset="0"/>
              </a:rPr>
              <a:t>”</a:t>
            </a:r>
            <a:endParaRPr lang="en-US" sz="1400" dirty="0">
              <a:latin typeface="Arial" charset="0"/>
              <a:ea typeface="ヒラギノ角ゴ Pro W3" charset="0"/>
              <a:cs typeface="ヒラギノ角ゴ Pro W3" charset="0"/>
            </a:endParaRP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We need to open the doors of our education silos and make sure that what </a:t>
            </a:r>
            <a:r>
              <a:rPr lang="en-US" sz="1400" u="sng" dirty="0">
                <a:latin typeface="Arial" charset="0"/>
                <a:ea typeface="ヒラギノ角ゴ Pro W3" charset="0"/>
                <a:cs typeface="ヒラギノ角ゴ Pro W3" charset="0"/>
              </a:rPr>
              <a:t>we</a:t>
            </a:r>
            <a:r>
              <a:rPr lang="en-US" sz="1400" dirty="0">
                <a:latin typeface="Arial" charset="0"/>
                <a:ea typeface="ヒラギノ角ゴ Pro W3" charset="0"/>
                <a:cs typeface="ヒラギノ角ゴ Pro W3" charset="0"/>
              </a:rPr>
              <a:t> are doing in education is truly what </a:t>
            </a:r>
            <a:r>
              <a:rPr lang="en-US" sz="1400" u="sng" dirty="0">
                <a:latin typeface="Arial" charset="0"/>
                <a:ea typeface="ヒラギノ角ゴ Pro W3" charset="0"/>
                <a:cs typeface="ヒラギノ角ゴ Pro W3" charset="0"/>
              </a:rPr>
              <a:t>needs</a:t>
            </a:r>
            <a:r>
              <a:rPr lang="en-US" sz="1400" dirty="0">
                <a:latin typeface="Arial" charset="0"/>
                <a:ea typeface="ヒラギノ角ゴ Pro W3" charset="0"/>
                <a:cs typeface="ヒラギノ角ゴ Pro W3" charset="0"/>
              </a:rPr>
              <a:t> to be done in today</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world.</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We </a:t>
            </a:r>
            <a:r>
              <a:rPr lang="en-US" sz="1400" u="sng" dirty="0">
                <a:latin typeface="Arial" charset="0"/>
                <a:ea typeface="ヒラギノ角ゴ Pro W3" charset="0"/>
                <a:cs typeface="ヒラギノ角ゴ Pro W3" charset="0"/>
              </a:rPr>
              <a:t>are </a:t>
            </a:r>
            <a:r>
              <a:rPr lang="en-US" sz="1400" dirty="0">
                <a:latin typeface="Arial" charset="0"/>
                <a:ea typeface="ヒラギノ角ゴ Pro W3" charset="0"/>
                <a:cs typeface="ヒラギノ角ゴ Pro W3" charset="0"/>
              </a:rPr>
              <a:t>preparing the entry-level employees for business and industry, yet we </a:t>
            </a:r>
            <a:r>
              <a:rPr lang="en-US" sz="1400" u="sng" dirty="0">
                <a:latin typeface="Arial" charset="0"/>
                <a:ea typeface="ヒラギノ角ゴ Pro W3" charset="0"/>
                <a:cs typeface="ヒラギノ角ゴ Pro W3" charset="0"/>
              </a:rPr>
              <a:t>seldom</a:t>
            </a:r>
            <a:r>
              <a:rPr lang="en-US" sz="1400" dirty="0">
                <a:latin typeface="Arial" charset="0"/>
                <a:ea typeface="ヒラギノ角ゴ Pro W3" charset="0"/>
                <a:cs typeface="ヒラギノ角ゴ Pro W3" charset="0"/>
              </a:rPr>
              <a:t> listen to what they have to say about what </a:t>
            </a:r>
            <a:r>
              <a:rPr lang="en-US" sz="1400" u="sng" dirty="0">
                <a:latin typeface="Arial" charset="0"/>
                <a:ea typeface="ヒラギノ角ゴ Pro W3" charset="0"/>
                <a:cs typeface="ヒラギノ角ゴ Pro W3" charset="0"/>
              </a:rPr>
              <a:t>we</a:t>
            </a:r>
            <a:r>
              <a:rPr lang="en-US" sz="1400" dirty="0">
                <a:latin typeface="Arial" charset="0"/>
                <a:ea typeface="ヒラギノ角ゴ Pro W3" charset="0"/>
                <a:cs typeface="ヒラギノ角ゴ Pro W3" charset="0"/>
              </a:rPr>
              <a:t> are doing for them.</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solidFill>
                  <a:srgbClr val="FF0000"/>
                </a:solidFill>
                <a:latin typeface="Arial" charset="0"/>
                <a:ea typeface="ヒラギノ角ゴ Pro W3" charset="0"/>
                <a:cs typeface="ヒラギノ角ゴ Pro W3" charset="0"/>
              </a:rPr>
              <a:t>===</a:t>
            </a:r>
          </a:p>
          <a:p>
            <a:r>
              <a:rPr lang="en-US" dirty="0">
                <a:solidFill>
                  <a:srgbClr val="FF0000"/>
                </a:solidFill>
                <a:latin typeface="Arial" charset="0"/>
                <a:ea typeface="ヒラギノ角ゴ Pro W3" charset="0"/>
                <a:cs typeface="ヒラギノ角ゴ Pro W3" charset="0"/>
              </a:rPr>
              <a:t>http://</a:t>
            </a:r>
            <a:r>
              <a:rPr lang="en-US" dirty="0" err="1">
                <a:solidFill>
                  <a:srgbClr val="FF0000"/>
                </a:solidFill>
                <a:latin typeface="Arial" charset="0"/>
                <a:ea typeface="ヒラギノ角ゴ Pro W3" charset="0"/>
                <a:cs typeface="ヒラギノ角ゴ Pro W3" charset="0"/>
              </a:rPr>
              <a:t>www.hrpolicy.org</a:t>
            </a:r>
            <a:r>
              <a:rPr lang="en-US" dirty="0">
                <a:solidFill>
                  <a:srgbClr val="FF0000"/>
                </a:solidFill>
                <a:latin typeface="Arial" charset="0"/>
                <a:ea typeface="ヒラギノ角ゴ Pro W3" charset="0"/>
                <a:cs typeface="ヒラギノ角ゴ Pro W3" charset="0"/>
              </a:rPr>
              <a:t>/downloads/blueprint/Blueprint%20for%20Jobs%20Report.pdf</a:t>
            </a:r>
          </a:p>
          <a:p>
            <a:endParaRPr lang="en-US" dirty="0">
              <a:solidFill>
                <a:srgbClr val="FF0000"/>
              </a:solidFill>
              <a:latin typeface="Arial" charset="0"/>
              <a:ea typeface="ヒラギノ角ゴ Pro W3" charset="0"/>
              <a:cs typeface="ヒラギノ角ゴ Pro W3" charset="0"/>
            </a:endParaRPr>
          </a:p>
          <a:p>
            <a:endParaRPr lang="en-US" dirty="0">
              <a:solidFill>
                <a:srgbClr val="FF0000"/>
              </a:solidFill>
              <a:latin typeface="Arial" charset="0"/>
              <a:ea typeface="ヒラギノ角ゴ Pro W3" charset="0"/>
              <a:cs typeface="ヒラギノ角ゴ Pro W3" charset="0"/>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D5716DE2-5C2C-5845-BF95-7681963E1C70}" type="slidenum">
              <a:rPr lang="en-US" sz="1200"/>
              <a:pPr/>
              <a:t>212</a:t>
            </a:fld>
            <a:endParaRPr lang="en-US" sz="1200"/>
          </a:p>
        </p:txBody>
      </p:sp>
      <p:sp>
        <p:nvSpPr>
          <p:cNvPr id="418820" name="Rectangle 2"/>
          <p:cNvSpPr>
            <a:spLocks noGrp="1" noRot="1" noChangeAspect="1" noChangeArrowheads="1" noTextEdit="1"/>
          </p:cNvSpPr>
          <p:nvPr>
            <p:ph type="sldImg"/>
          </p:nvPr>
        </p:nvSpPr>
        <p:spPr>
          <a:solidFill>
            <a:srgbClr val="FFFFFF"/>
          </a:solidFill>
          <a:ln/>
        </p:spPr>
      </p:sp>
      <p:sp>
        <p:nvSpPr>
          <p:cNvPr id="418821" name="Rectangle 3"/>
          <p:cNvSpPr>
            <a:spLocks noGrp="1" noChangeArrowheads="1"/>
          </p:cNvSpPr>
          <p:nvPr>
            <p:ph type="body" idx="1"/>
          </p:nvPr>
        </p:nvSpPr>
        <p:spPr>
          <a:xfrm>
            <a:off x="609600" y="4343400"/>
            <a:ext cx="5410200" cy="41148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If we are graduating kids </a:t>
            </a:r>
            <a:r>
              <a:rPr lang="en-US" sz="1400" u="sng" dirty="0">
                <a:latin typeface="Arial" charset="0"/>
                <a:ea typeface="ヒラギノ角ゴ Pro W3" charset="0"/>
                <a:cs typeface="ヒラギノ角ゴ Pro W3" charset="0"/>
              </a:rPr>
              <a:t>without</a:t>
            </a:r>
            <a:r>
              <a:rPr lang="en-US" sz="1400" dirty="0">
                <a:latin typeface="Arial" charset="0"/>
                <a:ea typeface="ヒラギノ角ゴ Pro W3" charset="0"/>
                <a:cs typeface="ヒラギノ角ゴ Pro W3" charset="0"/>
              </a:rPr>
              <a:t> the basic skills, </a:t>
            </a:r>
            <a:r>
              <a:rPr lang="en-US" sz="1400" u="sng" dirty="0">
                <a:latin typeface="Arial" charset="0"/>
                <a:ea typeface="ヒラギノ角ゴ Pro W3" charset="0"/>
                <a:cs typeface="ヒラギノ角ゴ Pro W3" charset="0"/>
              </a:rPr>
              <a:t>who</a:t>
            </a:r>
            <a:r>
              <a:rPr lang="en-US" sz="1400" dirty="0">
                <a:latin typeface="Arial" charset="0"/>
                <a:ea typeface="ヒラギノ角ゴ Pro W3" charset="0"/>
                <a:cs typeface="ヒラギノ角ゴ Pro W3" charset="0"/>
              </a:rPr>
              <a:t> is going to train them?</a:t>
            </a:r>
          </a:p>
          <a:p>
            <a:endParaRPr lang="en-US" sz="1400" dirty="0">
              <a:latin typeface="Arial" charset="0"/>
              <a:ea typeface="ヒラギノ角ゴ Pro W3" charset="0"/>
              <a:cs typeface="ヒラギノ角ゴ Pro W3" charset="0"/>
            </a:endParaRPr>
          </a:p>
          <a:p>
            <a:r>
              <a:rPr lang="en-US" sz="1400" u="sng" dirty="0">
                <a:latin typeface="Arial" charset="0"/>
                <a:ea typeface="ヒラギノ角ゴ Pro W3" charset="0"/>
                <a:cs typeface="ヒラギノ角ゴ Pro W3" charset="0"/>
              </a:rPr>
              <a:t>Who</a:t>
            </a:r>
            <a:r>
              <a:rPr lang="en-US" sz="1400" dirty="0">
                <a:latin typeface="Arial" charset="0"/>
                <a:ea typeface="ヒラギノ角ゴ Pro W3" charset="0"/>
                <a:cs typeface="ヒラギノ角ゴ Pro W3" charset="0"/>
              </a:rPr>
              <a:t> ends up paying for the training that </a:t>
            </a:r>
            <a:r>
              <a:rPr lang="en-US" sz="1400" u="sng" dirty="0">
                <a:latin typeface="Arial" charset="0"/>
                <a:ea typeface="ヒラギノ角ゴ Pro W3" charset="0"/>
                <a:cs typeface="ヒラギノ角ゴ Pro W3" charset="0"/>
              </a:rPr>
              <a:t>should</a:t>
            </a:r>
            <a:r>
              <a:rPr lang="en-US" sz="1400" dirty="0">
                <a:latin typeface="Arial" charset="0"/>
                <a:ea typeface="ヒラギノ角ゴ Pro W3" charset="0"/>
                <a:cs typeface="ヒラギノ角ゴ Pro W3" charset="0"/>
              </a:rPr>
              <a:t> have occurred much more efficiently in the public education system.</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solidFill>
                  <a:srgbClr val="FF0000"/>
                </a:solidFill>
                <a:latin typeface="Arial" charset="0"/>
                <a:ea typeface="ヒラギノ角ゴ Pro W3" charset="0"/>
                <a:cs typeface="ヒラギノ角ゴ Pro W3" charset="0"/>
              </a:rPr>
              <a:t>===</a:t>
            </a:r>
          </a:p>
          <a:p>
            <a:r>
              <a:rPr lang="en-US" dirty="0">
                <a:solidFill>
                  <a:srgbClr val="FF0000"/>
                </a:solidFill>
                <a:latin typeface="Arial" charset="0"/>
                <a:ea typeface="ヒラギノ角ゴ Pro W3" charset="0"/>
                <a:cs typeface="ヒラギノ角ゴ Pro W3" charset="0"/>
              </a:rPr>
              <a:t>http://</a:t>
            </a:r>
            <a:r>
              <a:rPr lang="en-US" dirty="0" err="1">
                <a:solidFill>
                  <a:srgbClr val="FF0000"/>
                </a:solidFill>
                <a:latin typeface="Arial" charset="0"/>
                <a:ea typeface="ヒラギノ角ゴ Pro W3" charset="0"/>
                <a:cs typeface="ヒラギノ角ゴ Pro W3" charset="0"/>
              </a:rPr>
              <a:t>www.hrpolicy.org</a:t>
            </a:r>
            <a:r>
              <a:rPr lang="en-US" dirty="0">
                <a:solidFill>
                  <a:srgbClr val="FF0000"/>
                </a:solidFill>
                <a:latin typeface="Arial" charset="0"/>
                <a:ea typeface="ヒラギノ角ゴ Pro W3" charset="0"/>
                <a:cs typeface="ヒラギノ角ゴ Pro W3" charset="0"/>
              </a:rPr>
              <a:t>/downloads/blueprint/Blueprint%20for%20Jobs%20Report.pdf</a:t>
            </a:r>
          </a:p>
          <a:p>
            <a:endParaRPr lang="en-US" dirty="0">
              <a:solidFill>
                <a:srgbClr val="FF0000"/>
              </a:solidFill>
              <a:latin typeface="Arial" charset="0"/>
              <a:ea typeface="ヒラギノ角ゴ Pro W3" charset="0"/>
              <a:cs typeface="ヒラギノ角ゴ Pro W3" charset="0"/>
            </a:endParaRPr>
          </a:p>
          <a:p>
            <a:endParaRPr lang="en-US" dirty="0">
              <a:solidFill>
                <a:srgbClr val="FF0000"/>
              </a:solidFill>
              <a:latin typeface="Arial" charset="0"/>
              <a:ea typeface="ヒラギノ角ゴ Pro W3" charset="0"/>
              <a:cs typeface="ヒラギノ角ゴ Pro W3" charset="0"/>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D1C4015A-CFE8-5744-A7A1-A969E143AB14}" type="slidenum">
              <a:rPr lang="en-US" sz="1200"/>
              <a:pPr/>
              <a:t>213</a:t>
            </a:fld>
            <a:endParaRPr lang="en-US" sz="1200"/>
          </a:p>
        </p:txBody>
      </p:sp>
      <p:sp>
        <p:nvSpPr>
          <p:cNvPr id="420868" name="Rectangle 2"/>
          <p:cNvSpPr>
            <a:spLocks noGrp="1" noRot="1" noChangeAspect="1" noChangeArrowheads="1" noTextEdit="1"/>
          </p:cNvSpPr>
          <p:nvPr>
            <p:ph type="sldImg"/>
          </p:nvPr>
        </p:nvSpPr>
        <p:spPr>
          <a:solidFill>
            <a:srgbClr val="FFFFFF"/>
          </a:solidFill>
          <a:ln/>
        </p:spPr>
      </p:sp>
      <p:sp>
        <p:nvSpPr>
          <p:cNvPr id="420869" name="Rectangle 3"/>
          <p:cNvSpPr>
            <a:spLocks noGrp="1" noChangeArrowheads="1"/>
          </p:cNvSpPr>
          <p:nvPr>
            <p:ph type="body" idx="1"/>
          </p:nvPr>
        </p:nvSpPr>
        <p:spPr>
          <a:xfrm>
            <a:off x="762000" y="4343400"/>
            <a:ext cx="5334000" cy="41148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Here is what these businesses say they would like to see in place </a:t>
            </a:r>
            <a:r>
              <a:rPr lang="en-US" sz="1400" u="sng" dirty="0">
                <a:latin typeface="Arial" charset="0"/>
                <a:ea typeface="ヒラギノ角ゴ Pro W3" charset="0"/>
                <a:cs typeface="ヒラギノ角ゴ Pro W3" charset="0"/>
              </a:rPr>
              <a:t>before</a:t>
            </a:r>
            <a:r>
              <a:rPr lang="en-US" sz="1400" dirty="0">
                <a:latin typeface="Arial" charset="0"/>
                <a:ea typeface="ヒラギノ角ゴ Pro W3" charset="0"/>
                <a:cs typeface="ヒラギノ角ゴ Pro W3" charset="0"/>
              </a:rPr>
              <a:t> they hire more people.</a:t>
            </a:r>
          </a:p>
          <a:p>
            <a:endParaRPr lang="en-US" sz="1400" dirty="0">
              <a:latin typeface="Arial" charset="0"/>
              <a:ea typeface="ヒラギノ角ゴ Pro W3" charset="0"/>
              <a:cs typeface="ヒラギノ角ゴ Pro W3" charset="0"/>
            </a:endParaRPr>
          </a:p>
          <a:p>
            <a:r>
              <a:rPr lang="en-US" sz="1400" u="sng" dirty="0">
                <a:latin typeface="Arial" charset="0"/>
                <a:ea typeface="ヒラギノ角ゴ Pro W3" charset="0"/>
                <a:cs typeface="ヒラギノ角ゴ Pro W3" charset="0"/>
              </a:rPr>
              <a:t>51 percent </a:t>
            </a:r>
            <a:r>
              <a:rPr lang="en-US" sz="1400" dirty="0">
                <a:latin typeface="Arial" charset="0"/>
                <a:ea typeface="ヒラギノ角ゴ Pro W3" charset="0"/>
                <a:cs typeface="ヒラギノ角ゴ Pro W3" charset="0"/>
              </a:rPr>
              <a:t>say there are tired of the political parties bickering. I would have thought it was </a:t>
            </a:r>
            <a:r>
              <a:rPr lang="en-US" sz="1400" u="sng" dirty="0">
                <a:latin typeface="Arial" charset="0"/>
                <a:ea typeface="ヒラギノ角ゴ Pro W3" charset="0"/>
                <a:cs typeface="ヒラギノ角ゴ Pro W3" charset="0"/>
              </a:rPr>
              <a:t>higher</a:t>
            </a:r>
            <a:r>
              <a:rPr lang="en-US" sz="1400" dirty="0">
                <a:latin typeface="Arial" charset="0"/>
                <a:ea typeface="ヒラギノ角ゴ Pro W3" charset="0"/>
                <a:cs typeface="ヒラギノ角ゴ Pro W3" charset="0"/>
              </a:rPr>
              <a:t> than that.</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And at the </a:t>
            </a:r>
            <a:r>
              <a:rPr lang="en-US" sz="1400" u="sng" dirty="0">
                <a:latin typeface="Arial" charset="0"/>
                <a:ea typeface="ヒラギノ角ゴ Pro W3" charset="0"/>
                <a:cs typeface="ヒラギノ角ゴ Pro W3" charset="0"/>
              </a:rPr>
              <a:t>bottom</a:t>
            </a:r>
            <a:r>
              <a:rPr lang="en-US" sz="1400" dirty="0">
                <a:latin typeface="Arial" charset="0"/>
                <a:ea typeface="ヒラギノ角ゴ Pro W3" charset="0"/>
                <a:cs typeface="ヒラギノ角ゴ Pro W3" charset="0"/>
              </a:rPr>
              <a:t> of the slide, we see that </a:t>
            </a:r>
            <a:r>
              <a:rPr lang="en-US" sz="1400" u="sng" dirty="0">
                <a:latin typeface="Arial" charset="0"/>
                <a:ea typeface="ヒラギノ角ゴ Pro W3" charset="0"/>
                <a:cs typeface="ヒラギノ角ゴ Pro W3" charset="0"/>
              </a:rPr>
              <a:t>31 percent </a:t>
            </a:r>
            <a:r>
              <a:rPr lang="en-US" sz="1400" dirty="0">
                <a:latin typeface="Arial" charset="0"/>
                <a:ea typeface="ヒラギノ角ゴ Pro W3" charset="0"/>
                <a:cs typeface="ヒラギノ角ゴ Pro W3" charset="0"/>
              </a:rPr>
              <a:t>say that we need to </a:t>
            </a:r>
            <a:r>
              <a:rPr lang="en-US" sz="1400" u="sng" dirty="0">
                <a:latin typeface="Arial" charset="0"/>
                <a:ea typeface="ヒラギノ角ゴ Pro W3" charset="0"/>
                <a:cs typeface="ヒラギノ角ゴ Pro W3" charset="0"/>
              </a:rPr>
              <a:t>change</a:t>
            </a:r>
            <a:r>
              <a:rPr lang="en-US" sz="1400" dirty="0">
                <a:latin typeface="Arial" charset="0"/>
                <a:ea typeface="ヒラギノ角ゴ Pro W3" charset="0"/>
                <a:cs typeface="ヒラギノ角ゴ Pro W3" charset="0"/>
              </a:rPr>
              <a:t> the way that we </a:t>
            </a:r>
            <a:r>
              <a:rPr lang="en-US" sz="1400" u="sng" dirty="0">
                <a:latin typeface="Arial" charset="0"/>
                <a:ea typeface="ヒラギノ角ゴ Pro W3" charset="0"/>
                <a:cs typeface="ヒラギノ角ゴ Pro W3" charset="0"/>
              </a:rPr>
              <a:t>prepare</a:t>
            </a:r>
            <a:r>
              <a:rPr lang="en-US" sz="1400" dirty="0">
                <a:latin typeface="Arial" charset="0"/>
                <a:ea typeface="ヒラギノ角ゴ Pro W3" charset="0"/>
                <a:cs typeface="ヒラギノ角ゴ Pro W3" charset="0"/>
              </a:rPr>
              <a:t> their new recruits. </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We may not be able to do anything about the two-party political system, but we </a:t>
            </a:r>
            <a:r>
              <a:rPr lang="en-US" sz="1400" u="sng" dirty="0">
                <a:latin typeface="Arial" charset="0"/>
                <a:ea typeface="ヒラギノ角ゴ Pro W3" charset="0"/>
                <a:cs typeface="ヒラギノ角ゴ Pro W3" charset="0"/>
              </a:rPr>
              <a:t>can</a:t>
            </a:r>
            <a:r>
              <a:rPr lang="en-US" sz="1400" dirty="0">
                <a:latin typeface="Arial" charset="0"/>
                <a:ea typeface="ヒラギノ角ゴ Pro W3" charset="0"/>
                <a:cs typeface="ヒラギノ角ゴ Pro W3" charset="0"/>
              </a:rPr>
              <a:t>, and </a:t>
            </a:r>
            <a:r>
              <a:rPr lang="en-US" sz="1400" u="sng" dirty="0">
                <a:latin typeface="Arial" charset="0"/>
                <a:ea typeface="ヒラギノ角ゴ Pro W3" charset="0"/>
                <a:cs typeface="ヒラギノ角ゴ Pro W3" charset="0"/>
              </a:rPr>
              <a:t>must</a:t>
            </a:r>
            <a:r>
              <a:rPr lang="en-US" sz="1400" dirty="0">
                <a:latin typeface="Arial" charset="0"/>
                <a:ea typeface="ヒラギノ角ゴ Pro W3" charset="0"/>
                <a:cs typeface="ヒラギノ角ゴ Pro W3" charset="0"/>
              </a:rPr>
              <a:t>, do something about the </a:t>
            </a:r>
            <a:r>
              <a:rPr lang="en-US" sz="1400" u="sng" dirty="0">
                <a:latin typeface="Arial" charset="0"/>
                <a:ea typeface="ヒラギノ角ゴ Pro W3" charset="0"/>
                <a:cs typeface="ヒラギノ角ゴ Pro W3" charset="0"/>
              </a:rPr>
              <a:t>education</a:t>
            </a:r>
            <a:r>
              <a:rPr lang="en-US" sz="1400" dirty="0">
                <a:latin typeface="Arial" charset="0"/>
                <a:ea typeface="ヒラギノ角ゴ Pro W3" charset="0"/>
                <a:cs typeface="ヒラギノ角ゴ Pro W3" charset="0"/>
              </a:rPr>
              <a:t> system. </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solidFill>
                  <a:srgbClr val="FF0000"/>
                </a:solidFill>
                <a:latin typeface="Arial" charset="0"/>
                <a:ea typeface="ヒラギノ角ゴ Pro W3" charset="0"/>
                <a:cs typeface="ヒラギノ角ゴ Pro W3" charset="0"/>
              </a:rPr>
              <a:t>===</a:t>
            </a:r>
          </a:p>
          <a:p>
            <a:r>
              <a:rPr lang="en-US" dirty="0">
                <a:solidFill>
                  <a:srgbClr val="FF0000"/>
                </a:solidFill>
                <a:latin typeface="Arial" charset="0"/>
                <a:ea typeface="ヒラギノ角ゴ Pro W3" charset="0"/>
                <a:cs typeface="ヒラギノ角ゴ Pro W3" charset="0"/>
              </a:rPr>
              <a:t>http://</a:t>
            </a:r>
            <a:r>
              <a:rPr lang="en-US" dirty="0" err="1">
                <a:solidFill>
                  <a:srgbClr val="FF0000"/>
                </a:solidFill>
                <a:latin typeface="Arial" charset="0"/>
                <a:ea typeface="ヒラギノ角ゴ Pro W3" charset="0"/>
                <a:cs typeface="ヒラギノ角ゴ Pro W3" charset="0"/>
              </a:rPr>
              <a:t>www.hrpolicy.org</a:t>
            </a:r>
            <a:r>
              <a:rPr lang="en-US" dirty="0">
                <a:solidFill>
                  <a:srgbClr val="FF0000"/>
                </a:solidFill>
                <a:latin typeface="Arial" charset="0"/>
                <a:ea typeface="ヒラギノ角ゴ Pro W3" charset="0"/>
                <a:cs typeface="ヒラギノ角ゴ Pro W3" charset="0"/>
              </a:rPr>
              <a:t>/downloads/blueprint/Blueprint%20for%20Jobs%20Report.pdf</a:t>
            </a: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Slide Image Placeholder 1"/>
          <p:cNvSpPr>
            <a:spLocks noGrp="1" noRot="1" noChangeAspect="1" noTextEdit="1"/>
          </p:cNvSpPr>
          <p:nvPr>
            <p:ph type="sldImg"/>
          </p:nvPr>
        </p:nvSpPr>
        <p:spPr>
          <a:ln/>
        </p:spPr>
      </p:sp>
      <p:sp>
        <p:nvSpPr>
          <p:cNvPr id="422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A recent study from ACT</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solidFill>
                  <a:srgbClr val="FF0000"/>
                </a:solidFill>
                <a:latin typeface="Arial" charset="0"/>
                <a:ea typeface="ヒラギノ角ゴ Pro W3" charset="0"/>
                <a:cs typeface="ヒラギノ角ゴ Pro W3" charset="0"/>
              </a:rPr>
              <a:t>====</a:t>
            </a:r>
          </a:p>
          <a:p>
            <a:r>
              <a:rPr lang="en-US" dirty="0">
                <a:solidFill>
                  <a:srgbClr val="FF0000"/>
                </a:solidFill>
                <a:latin typeface="Arial" charset="0"/>
                <a:ea typeface="ヒラギノ角ゴ Pro W3" charset="0"/>
                <a:cs typeface="ヒラギノ角ゴ Pro W3" charset="0"/>
              </a:rPr>
              <a:t>http://</a:t>
            </a:r>
            <a:r>
              <a:rPr lang="en-US" dirty="0" err="1">
                <a:solidFill>
                  <a:srgbClr val="FF0000"/>
                </a:solidFill>
                <a:latin typeface="Arial" charset="0"/>
                <a:ea typeface="ヒラギノ角ゴ Pro W3" charset="0"/>
                <a:cs typeface="ヒラギノ角ゴ Pro W3" charset="0"/>
              </a:rPr>
              <a:t>www.act.org</a:t>
            </a:r>
            <a:r>
              <a:rPr lang="en-US" dirty="0">
                <a:solidFill>
                  <a:srgbClr val="FF0000"/>
                </a:solidFill>
                <a:latin typeface="Arial" charset="0"/>
                <a:ea typeface="ヒラギノ角ゴ Pro W3" charset="0"/>
                <a:cs typeface="ヒラギノ角ゴ Pro W3" charset="0"/>
              </a:rPr>
              <a:t>/research/policymakers/reports/</a:t>
            </a:r>
            <a:r>
              <a:rPr lang="en-US" dirty="0" err="1">
                <a:solidFill>
                  <a:srgbClr val="FF0000"/>
                </a:solidFill>
                <a:latin typeface="Arial" charset="0"/>
                <a:ea typeface="ヒラギノ角ゴ Pro W3" charset="0"/>
                <a:cs typeface="ヒラギノ角ゴ Pro W3" charset="0"/>
              </a:rPr>
              <a:t>breakingnewground.html</a:t>
            </a:r>
            <a:endParaRPr lang="en-US" dirty="0">
              <a:solidFill>
                <a:srgbClr val="FF0000"/>
              </a:solidFill>
              <a:latin typeface="Arial" charset="0"/>
              <a:ea typeface="ヒラギノ角ゴ Pro W3" charset="0"/>
              <a:cs typeface="ヒラギノ角ゴ Pro W3" charset="0"/>
            </a:endParaRPr>
          </a:p>
        </p:txBody>
      </p:sp>
      <p:sp>
        <p:nvSpPr>
          <p:cNvPr id="422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A4162A5-F143-554F-B268-43D58DDF8B32}" type="slidenum">
              <a:rPr lang="en-US" sz="1200"/>
              <a:pPr/>
              <a:t>214</a:t>
            </a:fld>
            <a:endParaRPr lang="en-US" sz="1200"/>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F0CAB85-2D28-964B-B952-0A2DC48925A1}" type="slidenum">
              <a:rPr lang="en-US" sz="1200"/>
              <a:pPr/>
              <a:t>215</a:t>
            </a:fld>
            <a:endParaRPr lang="en-US" sz="1200"/>
          </a:p>
        </p:txBody>
      </p:sp>
      <p:sp>
        <p:nvSpPr>
          <p:cNvPr id="424964" name="Rectangle 2"/>
          <p:cNvSpPr>
            <a:spLocks noGrp="1" noRot="1" noChangeAspect="1" noChangeArrowheads="1" noTextEdit="1"/>
          </p:cNvSpPr>
          <p:nvPr>
            <p:ph type="sldImg"/>
          </p:nvPr>
        </p:nvSpPr>
        <p:spPr>
          <a:solidFill>
            <a:srgbClr val="FFFFFF"/>
          </a:solidFill>
          <a:ln/>
        </p:spPr>
      </p:sp>
      <p:sp>
        <p:nvSpPr>
          <p:cNvPr id="424965" name="Rectangle 3"/>
          <p:cNvSpPr>
            <a:spLocks noGrp="1" noChangeArrowheads="1"/>
          </p:cNvSpPr>
          <p:nvPr>
            <p:ph type="body" idx="1"/>
          </p:nvPr>
        </p:nvSpPr>
        <p:spPr>
          <a:solidFill>
            <a:srgbClr val="FFFFFF"/>
          </a:solidFill>
          <a:ln>
            <a:solidFill>
              <a:srgbClr val="000000"/>
            </a:solidFill>
          </a:ln>
        </p:spPr>
        <p:txBody>
          <a:bodyPr/>
          <a:lstStyle/>
          <a:p>
            <a:r>
              <a:rPr lang="en-US" sz="1400" dirty="0">
                <a:latin typeface="Arial" charset="0"/>
                <a:ea typeface="ヒラギノ角ゴ Pro W3" charset="0"/>
                <a:cs typeface="ヒラギノ角ゴ Pro W3" charset="0"/>
              </a:rPr>
              <a:t>ACT looked at what we are doing to prepare the future workforce.</a:t>
            </a:r>
          </a:p>
          <a:p>
            <a:r>
              <a:rPr lang="en-US" sz="1400" dirty="0">
                <a:latin typeface="Arial" charset="0"/>
                <a:ea typeface="ヒラギノ角ゴ Pro W3" charset="0"/>
                <a:cs typeface="ヒラギノ角ゴ Pro W3" charset="0"/>
              </a:rPr>
              <a:t>And they are talking about many of the things I have already mentioned.</a:t>
            </a:r>
          </a:p>
          <a:p>
            <a:endParaRPr lang="en-US" sz="1400"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solidFill>
                  <a:srgbClr val="FF0000"/>
                </a:solidFill>
                <a:latin typeface="Arial" charset="0"/>
                <a:ea typeface="ヒラギノ角ゴ Pro W3" charset="0"/>
                <a:cs typeface="ヒラギノ角ゴ Pro W3" charset="0"/>
              </a:rPr>
              <a:t>===</a:t>
            </a:r>
          </a:p>
          <a:p>
            <a:r>
              <a:rPr lang="en-US" dirty="0">
                <a:solidFill>
                  <a:srgbClr val="FF0000"/>
                </a:solidFill>
                <a:latin typeface="Arial" charset="0"/>
                <a:ea typeface="ヒラギノ角ゴ Pro W3" charset="0"/>
                <a:cs typeface="ヒラギノ角ゴ Pro W3" charset="0"/>
              </a:rPr>
              <a:t>http://</a:t>
            </a:r>
            <a:r>
              <a:rPr lang="en-US" dirty="0" err="1">
                <a:solidFill>
                  <a:srgbClr val="FF0000"/>
                </a:solidFill>
                <a:latin typeface="Arial" charset="0"/>
                <a:ea typeface="ヒラギノ角ゴ Pro W3" charset="0"/>
                <a:cs typeface="ヒラギノ角ゴ Pro W3" charset="0"/>
              </a:rPr>
              <a:t>www.act.org</a:t>
            </a:r>
            <a:r>
              <a:rPr lang="en-US" dirty="0">
                <a:solidFill>
                  <a:srgbClr val="FF0000"/>
                </a:solidFill>
                <a:latin typeface="Arial" charset="0"/>
                <a:ea typeface="ヒラギノ角ゴ Pro W3" charset="0"/>
                <a:cs typeface="ヒラギノ角ゴ Pro W3" charset="0"/>
              </a:rPr>
              <a:t>/research/policymakers/reports/</a:t>
            </a:r>
            <a:r>
              <a:rPr lang="en-US" dirty="0" err="1">
                <a:solidFill>
                  <a:srgbClr val="FF0000"/>
                </a:solidFill>
                <a:latin typeface="Arial" charset="0"/>
                <a:ea typeface="ヒラギノ角ゴ Pro W3" charset="0"/>
                <a:cs typeface="ヒラギノ角ゴ Pro W3" charset="0"/>
              </a:rPr>
              <a:t>breakingnewground.html</a:t>
            </a:r>
            <a:endParaRPr lang="en-US" dirty="0">
              <a:solidFill>
                <a:srgbClr val="FF0000"/>
              </a:solidFill>
              <a:latin typeface="Arial" charset="0"/>
              <a:ea typeface="ヒラギノ角ゴ Pro W3" charset="0"/>
              <a:cs typeface="ヒラギノ角ゴ Pro W3" charset="0"/>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Slide Image Placeholder 1"/>
          <p:cNvSpPr>
            <a:spLocks noGrp="1" noRot="1" noChangeAspect="1" noTextEdit="1"/>
          </p:cNvSpPr>
          <p:nvPr>
            <p:ph type="sldImg"/>
          </p:nvPr>
        </p:nvSpPr>
        <p:spPr>
          <a:ln/>
        </p:spPr>
      </p:sp>
      <p:sp>
        <p:nvSpPr>
          <p:cNvPr id="427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There is a skills gap in US manufacturing.</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67% of manufacturers reported a moderate to severe shortage of available, qualified workers -- and</a:t>
            </a:r>
          </a:p>
          <a:p>
            <a:r>
              <a:rPr lang="en-US" sz="1400" dirty="0">
                <a:latin typeface="Arial" charset="0"/>
                <a:ea typeface="ヒラギノ角ゴ Pro W3" charset="0"/>
                <a:cs typeface="ヒラギノ角ゴ Pro W3" charset="0"/>
              </a:rPr>
              <a:t>56% anticipate the shortage to grow worse in the next three to five years. </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5% of current jobs at respondent manufacturers are unfilled due to a lack of qualified candidates.</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They need for us to introduce our students to these great career opportunities.</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Manufacturing Institute</a:t>
            </a:r>
          </a:p>
          <a:p>
            <a:r>
              <a:rPr lang="en-US" dirty="0">
                <a:latin typeface="Arial" charset="0"/>
                <a:ea typeface="ヒラギノ角ゴ Pro W3" charset="0"/>
                <a:cs typeface="ヒラギノ角ゴ Pro W3" charset="0"/>
              </a:rPr>
              <a:t>2011 Skills Gap Report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www.themanufacturinginstitute.org</a:t>
            </a:r>
            <a:r>
              <a:rPr lang="en-US" dirty="0">
                <a:latin typeface="Arial" charset="0"/>
                <a:ea typeface="ヒラギノ角ゴ Pro W3" charset="0"/>
                <a:cs typeface="ヒラギノ角ゴ Pro W3" charset="0"/>
              </a:rPr>
              <a:t>/Research/Skills-Gap-in-Manufacturing/2011-Skills-Gap-Report/2011-Skills-Gap-Report.aspx</a:t>
            </a:r>
          </a:p>
        </p:txBody>
      </p:sp>
      <p:sp>
        <p:nvSpPr>
          <p:cNvPr id="427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D25F269-FA99-624B-998C-2A3EE7EF44EF}" type="slidenum">
              <a:rPr lang="en-US" sz="1200"/>
              <a:pPr/>
              <a:t>216</a:t>
            </a:fld>
            <a:endParaRPr lang="en-US" sz="1200"/>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Slide Image Placeholder 1"/>
          <p:cNvSpPr>
            <a:spLocks noGrp="1" noRot="1" noChangeAspect="1" noTextEdit="1"/>
          </p:cNvSpPr>
          <p:nvPr>
            <p:ph type="sldImg"/>
          </p:nvPr>
        </p:nvSpPr>
        <p:spPr>
          <a:ln/>
        </p:spPr>
      </p:sp>
      <p:sp>
        <p:nvSpPr>
          <p:cNvPr id="429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The hardest jobs to fill are those that have the biggest impact on performance. </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Shortages in skilled production jobs – machinists, operators, craft workers, distributors, technicians, and more – are taking their toll on manufacturers</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 ability to expand operations, drive innovation, and improve productivity. </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Manufacturing Institute</a:t>
            </a:r>
          </a:p>
          <a:p>
            <a:r>
              <a:rPr lang="en-US" dirty="0">
                <a:latin typeface="Arial" charset="0"/>
                <a:ea typeface="ヒラギノ角ゴ Pro W3" charset="0"/>
                <a:cs typeface="ヒラギノ角ゴ Pro W3" charset="0"/>
              </a:rPr>
              <a:t>2011 Skills Gap Report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www.themanufacturinginstitute.org</a:t>
            </a:r>
            <a:r>
              <a:rPr lang="en-US" dirty="0">
                <a:latin typeface="Arial" charset="0"/>
                <a:ea typeface="ヒラギノ角ゴ Pro W3" charset="0"/>
                <a:cs typeface="ヒラギノ角ゴ Pro W3" charset="0"/>
              </a:rPr>
              <a:t>/Research/Skills-Gap-in-Manufacturing/2011-Skills-Gap-Report/2011-Skills-Gap-Report.aspx</a:t>
            </a:r>
          </a:p>
        </p:txBody>
      </p:sp>
      <p:sp>
        <p:nvSpPr>
          <p:cNvPr id="429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570438C3-A555-A14B-BD3E-BA4157E440DE}" type="slidenum">
              <a:rPr lang="en-US" sz="1200"/>
              <a:pPr/>
              <a:t>217</a:t>
            </a:fld>
            <a:endParaRPr lang="en-US" sz="1200"/>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Slide Image Placeholder 1"/>
          <p:cNvSpPr>
            <a:spLocks noGrp="1" noRot="1" noChangeAspect="1" noTextEdit="1"/>
          </p:cNvSpPr>
          <p:nvPr>
            <p:ph type="sldImg"/>
          </p:nvPr>
        </p:nvSpPr>
        <p:spPr>
          <a:ln/>
        </p:spPr>
      </p:sp>
      <p:sp>
        <p:nvSpPr>
          <p:cNvPr id="431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To overcome this critical workforce challenge, U.S. manufacturers are going to have to develop new and better hiring practices. When asked what methods are currently used, over half of companies surveyed rely on word of mouth, while fewer than 15% use educational institutions like technical schools and community colleges.</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While they recognize the importance of recruiting and developing talent, many manufacturers depend on outdated approaches for finding the right people, developing their employees</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 skills, and improving their performance. </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Did they think about talking to the high schools?  Should they?  We need to convince the businesses that we are a good source of raw talent.</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Manufacturing Institute</a:t>
            </a:r>
          </a:p>
          <a:p>
            <a:r>
              <a:rPr lang="en-US" dirty="0">
                <a:latin typeface="Arial" charset="0"/>
                <a:ea typeface="ヒラギノ角ゴ Pro W3" charset="0"/>
                <a:cs typeface="ヒラギノ角ゴ Pro W3" charset="0"/>
              </a:rPr>
              <a:t>2011 Skills Gap Report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www.themanufacturinginstitute.org</a:t>
            </a:r>
            <a:r>
              <a:rPr lang="en-US" dirty="0">
                <a:latin typeface="Arial" charset="0"/>
                <a:ea typeface="ヒラギノ角ゴ Pro W3" charset="0"/>
                <a:cs typeface="ヒラギノ角ゴ Pro W3" charset="0"/>
              </a:rPr>
              <a:t>/Research/Skills-Gap-in-Manufacturing/2011-Skills-Gap-Report/2011-Skills-Gap-Report.aspx</a:t>
            </a:r>
          </a:p>
        </p:txBody>
      </p:sp>
      <p:sp>
        <p:nvSpPr>
          <p:cNvPr id="431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D7AC4AF9-59E3-5743-81C3-8AE9232C1A8D}" type="slidenum">
              <a:rPr lang="en-US" sz="1200"/>
              <a:pPr/>
              <a:t>218</a:t>
            </a:fld>
            <a:endParaRPr lang="en-US" sz="1200"/>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Slide Image Placeholder 1"/>
          <p:cNvSpPr>
            <a:spLocks noGrp="1" noRot="1" noChangeAspect="1" noTextEdit="1"/>
          </p:cNvSpPr>
          <p:nvPr>
            <p:ph type="sldImg"/>
          </p:nvPr>
        </p:nvSpPr>
        <p:spPr>
          <a:ln/>
        </p:spPr>
      </p:sp>
      <p:sp>
        <p:nvSpPr>
          <p:cNvPr id="433155" name="Notes Placeholder 2"/>
          <p:cNvSpPr>
            <a:spLocks noGrp="1"/>
          </p:cNvSpPr>
          <p:nvPr>
            <p:ph type="body" idx="1"/>
          </p:nvPr>
        </p:nvSpPr>
        <p:spPr>
          <a:xfrm>
            <a:off x="914400" y="4267200"/>
            <a:ext cx="5181600"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Recently, Condoleezza Rice and others took a hard look at the need for Education Reform based on National Security.</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Raise your hand if you knew that what you do in the classroom -- directly impacts our national security!</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Council on Foreign Relations </a:t>
            </a:r>
          </a:p>
          <a:p>
            <a:r>
              <a:rPr lang="en-US" dirty="0">
                <a:latin typeface="Arial" charset="0"/>
                <a:ea typeface="ヒラギノ角ゴ Pro W3" charset="0"/>
                <a:cs typeface="ヒラギノ角ゴ Pro W3" charset="0"/>
              </a:rPr>
              <a:t>U.S. Education Reform and National Security</a:t>
            </a:r>
          </a:p>
          <a:p>
            <a:r>
              <a:rPr lang="en-US" dirty="0">
                <a:latin typeface="Arial" charset="0"/>
                <a:ea typeface="ヒラギノ角ゴ Pro W3" charset="0"/>
                <a:cs typeface="ヒラギノ角ゴ Pro W3" charset="0"/>
              </a:rPr>
              <a:t>released March 2012</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www.cfr.org</a:t>
            </a:r>
            <a:r>
              <a:rPr lang="en-US" dirty="0">
                <a:latin typeface="Arial" charset="0"/>
                <a:ea typeface="ヒラギノ角ゴ Pro W3" charset="0"/>
                <a:cs typeface="ヒラギノ角ゴ Pro W3" charset="0"/>
              </a:rPr>
              <a:t>/united-states/us-education-reform-national-security/p27618</a:t>
            </a:r>
          </a:p>
          <a:p>
            <a:endParaRPr lang="en-US" dirty="0">
              <a:latin typeface="Arial" charset="0"/>
              <a:ea typeface="ヒラギノ角ゴ Pro W3" charset="0"/>
              <a:cs typeface="ヒラギノ角ゴ Pro W3" charset="0"/>
            </a:endParaRPr>
          </a:p>
        </p:txBody>
      </p:sp>
      <p:sp>
        <p:nvSpPr>
          <p:cNvPr id="433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79037A15-4605-7846-A919-9F86809D2E51}" type="slidenum">
              <a:rPr lang="en-US" sz="1200"/>
              <a:pPr/>
              <a:t>219</a:t>
            </a:fld>
            <a:endParaRPr 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Technical Associates Degrees earn </a:t>
            </a:r>
            <a:r>
              <a:rPr lang="en-US" sz="1400" dirty="0" smtClean="0">
                <a:latin typeface="Arial" charset="0"/>
                <a:ea typeface="ヒラギノ角ゴ Pro W3" charset="0"/>
                <a:cs typeface="ヒラギノ角ゴ Pro W3" charset="0"/>
              </a:rPr>
              <a:t>$10,000</a:t>
            </a:r>
            <a:r>
              <a:rPr lang="en-US" sz="1400" baseline="0" dirty="0" smtClean="0">
                <a:latin typeface="Arial" charset="0"/>
                <a:ea typeface="ヒラギノ角ゴ Pro W3" charset="0"/>
                <a:cs typeface="ヒラギノ角ゴ Pro W3" charset="0"/>
              </a:rPr>
              <a:t> </a:t>
            </a:r>
            <a:r>
              <a:rPr lang="en-US" sz="1400" dirty="0" smtClean="0">
                <a:latin typeface="Arial" charset="0"/>
                <a:ea typeface="ヒラギノ角ゴ Pro W3" charset="0"/>
                <a:cs typeface="ヒラギノ角ゴ Pro W3" charset="0"/>
              </a:rPr>
              <a:t>more than </a:t>
            </a:r>
            <a:r>
              <a:rPr lang="en-US" sz="1400" dirty="0">
                <a:latin typeface="Arial" charset="0"/>
                <a:ea typeface="ヒラギノ角ゴ Pro W3" charset="0"/>
                <a:cs typeface="ヒラギノ角ゴ Pro W3" charset="0"/>
              </a:rPr>
              <a:t>the Average Bachelor</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Degree.</a:t>
            </a:r>
          </a:p>
          <a:p>
            <a:endParaRPr lang="en-US" sz="1400" dirty="0">
              <a:latin typeface="Arial" charset="0"/>
              <a:ea typeface="ヒラギノ角ゴ Pro W3" charset="0"/>
              <a:cs typeface="ヒラギノ角ゴ Pro W3" charset="0"/>
            </a:endParaRPr>
          </a:p>
          <a:p>
            <a:endParaRPr lang="en-US" dirty="0" smtClean="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www.air.org</a:t>
            </a:r>
            <a:r>
              <a:rPr lang="en-US" dirty="0">
                <a:latin typeface="Arial" charset="0"/>
                <a:ea typeface="ヒラギノ角ゴ Pro W3" charset="0"/>
                <a:cs typeface="ヒラギノ角ゴ Pro W3" charset="0"/>
              </a:rPr>
              <a:t>/files/Texas_Graduates_Earnings_Report_4.26.13.pdf</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www.air.org</a:t>
            </a:r>
            <a:r>
              <a:rPr lang="en-US" dirty="0">
                <a:latin typeface="Arial" charset="0"/>
                <a:ea typeface="ヒラギノ角ゴ Pro W3" charset="0"/>
                <a:cs typeface="ヒラギノ角ゴ Pro W3" charset="0"/>
              </a:rPr>
              <a:t>/reports-products/</a:t>
            </a:r>
            <a:r>
              <a:rPr lang="en-US" dirty="0" err="1">
                <a:latin typeface="Arial" charset="0"/>
                <a:ea typeface="ヒラギノ角ゴ Pro W3" charset="0"/>
                <a:cs typeface="ヒラギノ角ゴ Pro W3" charset="0"/>
              </a:rPr>
              <a:t>index.cfm?fa</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viewContent&amp;content_id</a:t>
            </a:r>
            <a:r>
              <a:rPr lang="en-US" dirty="0">
                <a:latin typeface="Arial" charset="0"/>
                <a:ea typeface="ヒラギノ角ゴ Pro W3" charset="0"/>
                <a:cs typeface="ヒラギノ角ゴ Pro W3" charset="0"/>
              </a:rPr>
              <a:t>=2476</a:t>
            </a:r>
          </a:p>
          <a:p>
            <a:pPr eaLnBrk="1" hangingPunct="1">
              <a:spcBef>
                <a:spcPct val="0"/>
              </a:spcBef>
            </a:pPr>
            <a:r>
              <a:rPr lang="en-US" b="1" dirty="0">
                <a:latin typeface="Arial" charset="0"/>
                <a:ea typeface="ヒラギノ角ゴ Pro W3" charset="0"/>
                <a:cs typeface="ヒラギノ角ゴ Pro W3" charset="0"/>
              </a:rPr>
              <a:t>Higher Education Pays: The Initial Earnings of Graduates of Texas Colleges and Universities Who Are Working in Texas</a:t>
            </a:r>
          </a:p>
          <a:p>
            <a:pPr eaLnBrk="1" hangingPunct="1">
              <a:spcBef>
                <a:spcPct val="0"/>
              </a:spcBef>
            </a:pPr>
            <a:endParaRPr lang="en-US" b="1" dirty="0">
              <a:latin typeface="Arial" charset="0"/>
              <a:ea typeface="ヒラギノ角ゴ Pro W3" charset="0"/>
              <a:cs typeface="ヒラギノ角ゴ Pro W3" charset="0"/>
            </a:endParaRPr>
          </a:p>
          <a:p>
            <a:pPr eaLnBrk="1" hangingPunct="1">
              <a:spcBef>
                <a:spcPct val="0"/>
              </a:spcBef>
            </a:pPr>
            <a:r>
              <a:rPr lang="en-US" b="1" dirty="0">
                <a:latin typeface="Arial" charset="0"/>
                <a:ea typeface="ヒラギノ角ゴ Pro W3" charset="0"/>
                <a:cs typeface="ヒラギノ角ゴ Pro W3" charset="0"/>
              </a:rPr>
              <a:t>---</a:t>
            </a:r>
          </a:p>
          <a:p>
            <a:pPr eaLnBrk="1" hangingPunct="1">
              <a:spcBef>
                <a:spcPct val="0"/>
              </a:spcBef>
            </a:pPr>
            <a:r>
              <a:rPr lang="en-US" dirty="0">
                <a:latin typeface="Arial" charset="0"/>
                <a:ea typeface="ヒラギノ角ゴ Pro W3" charset="0"/>
                <a:cs typeface="ヒラギノ角ゴ Pro W3" charset="0"/>
              </a:rPr>
              <a:t>Blog about it</a:t>
            </a:r>
          </a:p>
          <a:p>
            <a:pPr eaLnBrk="1" hangingPunct="1">
              <a:spcBef>
                <a:spcPct val="0"/>
              </a:spcBef>
            </a:pPr>
            <a:r>
              <a:rPr lang="en-US" dirty="0">
                <a:latin typeface="Arial" charset="0"/>
                <a:ea typeface="ヒラギノ角ゴ Pro W3" charset="0"/>
                <a:cs typeface="ヒラギノ角ゴ Pro W3" charset="0"/>
              </a:rPr>
              <a:t>https://</a:t>
            </a:r>
            <a:r>
              <a:rPr lang="en-US" dirty="0" err="1">
                <a:latin typeface="Arial" charset="0"/>
                <a:ea typeface="ヒラギノ角ゴ Pro W3" charset="0"/>
                <a:cs typeface="ヒラギノ角ゴ Pro W3" charset="0"/>
              </a:rPr>
              <a:t>www.acteonline.org</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ctepolicywatch.post.aspx?id</a:t>
            </a:r>
            <a:r>
              <a:rPr lang="en-US" dirty="0">
                <a:latin typeface="Arial" charset="0"/>
                <a:ea typeface="ヒラギノ角ゴ Pro W3" charset="0"/>
                <a:cs typeface="ヒラギノ角ゴ Pro W3" charset="0"/>
              </a:rPr>
              <a:t>=4253&amp;blogid=2289#.UZU7AkqXQgE</a:t>
            </a:r>
          </a:p>
          <a:p>
            <a:endParaRPr lang="en-US" dirty="0">
              <a:latin typeface="Arial" charset="0"/>
              <a:ea typeface="ヒラギノ角ゴ Pro W3" charset="0"/>
              <a:cs typeface="ヒラギノ角ゴ Pro W3" charset="0"/>
            </a:endParaRPr>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5B0BDD1-0A5B-0647-A880-F6AFE1E3F920}" type="slidenum">
              <a:rPr lang="en-US" sz="1200"/>
              <a:pPr/>
              <a:t>22</a:t>
            </a:fld>
            <a:endParaRPr lang="en-US" sz="1200"/>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Slide Image Placeholder 1"/>
          <p:cNvSpPr>
            <a:spLocks noGrp="1" noRot="1" noChangeAspect="1" noTextEdit="1"/>
          </p:cNvSpPr>
          <p:nvPr>
            <p:ph type="sldImg"/>
          </p:nvPr>
        </p:nvSpPr>
        <p:spPr>
          <a:ln/>
        </p:spPr>
      </p:sp>
      <p:sp>
        <p:nvSpPr>
          <p:cNvPr id="435203" name="Notes Placeholder 2"/>
          <p:cNvSpPr>
            <a:spLocks noGrp="1"/>
          </p:cNvSpPr>
          <p:nvPr>
            <p:ph type="body" idx="1"/>
          </p:nvPr>
        </p:nvSpPr>
        <p:spPr>
          <a:xfrm>
            <a:off x="990600" y="4114800"/>
            <a:ext cx="5410200" cy="4343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Despite sustained unemployment, employers are finding it difficult to hire Americans with necessary skills, and many expect this problem to intensify. </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For example, 63 percent of life science and aerospace firms report shortages of qualified workers.</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In the defense and aerospace industries, many executives fear this problem will accelerate in the coming decade as 60 percent of the existing workforce reaches retirement age.</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Council on Foreign Relations </a:t>
            </a:r>
          </a:p>
          <a:p>
            <a:r>
              <a:rPr lang="en-US" dirty="0">
                <a:latin typeface="Arial" charset="0"/>
                <a:ea typeface="ヒラギノ角ゴ Pro W3" charset="0"/>
                <a:cs typeface="ヒラギノ角ゴ Pro W3" charset="0"/>
              </a:rPr>
              <a:t>U.S. Education Reform and National Security</a:t>
            </a:r>
          </a:p>
          <a:p>
            <a:r>
              <a:rPr lang="en-US" dirty="0">
                <a:latin typeface="Arial" charset="0"/>
                <a:ea typeface="ヒラギノ角ゴ Pro W3" charset="0"/>
                <a:cs typeface="ヒラギノ角ゴ Pro W3" charset="0"/>
              </a:rPr>
              <a:t>released March 2012</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www.cfr.org</a:t>
            </a:r>
            <a:r>
              <a:rPr lang="en-US" dirty="0">
                <a:latin typeface="Arial" charset="0"/>
                <a:ea typeface="ヒラギノ角ゴ Pro W3" charset="0"/>
                <a:cs typeface="ヒラギノ角ゴ Pro W3" charset="0"/>
              </a:rPr>
              <a:t>/united-states/us-education-reform-national-security/p27618</a:t>
            </a:r>
          </a:p>
          <a:p>
            <a:endParaRPr lang="en-US" dirty="0">
              <a:latin typeface="Arial" charset="0"/>
              <a:ea typeface="ヒラギノ角ゴ Pro W3" charset="0"/>
              <a:cs typeface="ヒラギノ角ゴ Pro W3" charset="0"/>
            </a:endParaRPr>
          </a:p>
        </p:txBody>
      </p:sp>
      <p:sp>
        <p:nvSpPr>
          <p:cNvPr id="435204"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57FDF55A-FB5A-E640-BA10-721464F1063B}" type="slidenum">
              <a:rPr lang="en-US" sz="1200"/>
              <a:pPr algn="r"/>
              <a:t>220</a:t>
            </a:fld>
            <a:endParaRPr lang="en-US" sz="1200"/>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Slide Image Placeholder 1"/>
          <p:cNvSpPr>
            <a:spLocks noGrp="1" noRot="1" noChangeAspect="1" noTextEdit="1"/>
          </p:cNvSpPr>
          <p:nvPr>
            <p:ph type="sldImg"/>
          </p:nvPr>
        </p:nvSpPr>
        <p:spPr>
          <a:ln/>
        </p:spPr>
      </p:sp>
      <p:sp>
        <p:nvSpPr>
          <p:cNvPr id="437251" name="Notes Placeholder 2"/>
          <p:cNvSpPr>
            <a:spLocks noGrp="1"/>
          </p:cNvSpPr>
          <p:nvPr>
            <p:ph type="body" idx="1"/>
          </p:nvPr>
        </p:nvSpPr>
        <p:spPr>
          <a:xfrm>
            <a:off x="762000" y="4495800"/>
            <a:ext cx="5105400" cy="396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75 percent of our teens are not qualified to join the military.</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 recent study on military readiness found that 75 percent of U.S. citizens between the ages of seventeen and twenty-four are not qualified to join the military because they are physically unfit, have criminal records, or have inadequate levels of education.</a:t>
            </a:r>
          </a:p>
          <a:p>
            <a:r>
              <a:rPr lang="en-US" dirty="0">
                <a:latin typeface="Arial" charset="0"/>
                <a:ea typeface="ヒラギノ角ゴ Pro W3" charset="0"/>
                <a:cs typeface="ヒラギノ角ゴ Pro W3" charset="0"/>
              </a:rPr>
              <a:t>The 25 percent of students who drop out of high school are unqualified to serve, as are the approximately 30 percent of high school graduates who do graduate but do not know enough math, science, and English to perform well on the mandatory Armed Services Vocational Aptitude Battery, otherwise known as the ASVAB test.</a:t>
            </a:r>
          </a:p>
          <a:p>
            <a:r>
              <a:rPr lang="en-US" dirty="0">
                <a:latin typeface="Arial" charset="0"/>
                <a:ea typeface="ヒラギノ角ゴ Pro W3" charset="0"/>
                <a:cs typeface="ヒラギノ角ゴ Pro W3" charset="0"/>
              </a:rPr>
              <a:t>75 percent of our teens are not qualified to join the military.</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Council on Foreign Relations </a:t>
            </a:r>
          </a:p>
          <a:p>
            <a:r>
              <a:rPr lang="en-US" dirty="0">
                <a:latin typeface="Arial" charset="0"/>
                <a:ea typeface="ヒラギノ角ゴ Pro W3" charset="0"/>
                <a:cs typeface="ヒラギノ角ゴ Pro W3" charset="0"/>
              </a:rPr>
              <a:t>U.S. Education Reform and National Security</a:t>
            </a:r>
          </a:p>
          <a:p>
            <a:r>
              <a:rPr lang="en-US" dirty="0">
                <a:latin typeface="Arial" charset="0"/>
                <a:ea typeface="ヒラギノ角ゴ Pro W3" charset="0"/>
                <a:cs typeface="ヒラギノ角ゴ Pro W3" charset="0"/>
              </a:rPr>
              <a:t>released March 2012</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www.cfr.org</a:t>
            </a:r>
            <a:r>
              <a:rPr lang="en-US" dirty="0">
                <a:latin typeface="Arial" charset="0"/>
                <a:ea typeface="ヒラギノ角ゴ Pro W3" charset="0"/>
                <a:cs typeface="ヒラギノ角ゴ Pro W3" charset="0"/>
              </a:rPr>
              <a:t>/united-states/us-education-reform-national-security/p27618</a:t>
            </a:r>
          </a:p>
          <a:p>
            <a:endParaRPr lang="en-US" dirty="0">
              <a:latin typeface="Arial" charset="0"/>
              <a:ea typeface="ヒラギノ角ゴ Pro W3" charset="0"/>
              <a:cs typeface="ヒラギノ角ゴ Pro W3" charset="0"/>
            </a:endParaRPr>
          </a:p>
        </p:txBody>
      </p:sp>
      <p:sp>
        <p:nvSpPr>
          <p:cNvPr id="437252"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7E4FEB7C-D4D9-8641-85CF-68222395F4C3}" type="slidenum">
              <a:rPr lang="en-US" sz="1200"/>
              <a:pPr algn="r"/>
              <a:t>221</a:t>
            </a:fld>
            <a:endParaRPr lang="en-US" sz="1200"/>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Slide Image Placeholder 1"/>
          <p:cNvSpPr>
            <a:spLocks noGrp="1" noRot="1" noChangeAspect="1" noTextEdit="1"/>
          </p:cNvSpPr>
          <p:nvPr>
            <p:ph type="sldImg"/>
          </p:nvPr>
        </p:nvSpPr>
        <p:spPr>
          <a:ln/>
        </p:spPr>
      </p:sp>
      <p:sp>
        <p:nvSpPr>
          <p:cNvPr id="439299" name="Notes Placeholder 2"/>
          <p:cNvSpPr>
            <a:spLocks noGrp="1"/>
          </p:cNvSpPr>
          <p:nvPr>
            <p:ph type="body" idx="1"/>
          </p:nvPr>
        </p:nvSpPr>
        <p:spPr>
          <a:xfrm>
            <a:off x="381000" y="3657600"/>
            <a:ext cx="6172200" cy="4800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smtClean="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smtClean="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Today, less than a third of American students graduate with a first university degree in any science or engineering field. </a:t>
            </a:r>
          </a:p>
          <a:p>
            <a:r>
              <a:rPr lang="en-US" dirty="0">
                <a:latin typeface="Arial" charset="0"/>
                <a:ea typeface="ヒラギノ角ゴ Pro W3" charset="0"/>
                <a:cs typeface="ヒラギノ角ゴ Pro W3" charset="0"/>
              </a:rPr>
              <a:t>More than half of these students have studied social or behavioral sciences;  only 4.5 percent of U.S. college students, overall, graduate with degrees in engineering. </a:t>
            </a:r>
          </a:p>
          <a:p>
            <a:r>
              <a:rPr lang="en-US" dirty="0">
                <a:latin typeface="Arial" charset="0"/>
                <a:ea typeface="ヒラギノ角ゴ Pro W3" charset="0"/>
                <a:cs typeface="ヒラギノ角ゴ Pro W3" charset="0"/>
              </a:rPr>
              <a:t>In China, by comparison, more than half of college students receive their first university degree in science or engineering. </a:t>
            </a:r>
          </a:p>
          <a:p>
            <a:r>
              <a:rPr lang="en-US" dirty="0">
                <a:latin typeface="Arial" charset="0"/>
                <a:ea typeface="ヒラギノ角ゴ Pro W3" charset="0"/>
                <a:cs typeface="ヒラギノ角ゴ Pro W3" charset="0"/>
              </a:rPr>
              <a:t>Six percent study social and behavioral sciences, and 33 percent graduate with a degree in engineering.</a:t>
            </a:r>
          </a:p>
          <a:p>
            <a:r>
              <a:rPr lang="en-US" dirty="0">
                <a:latin typeface="Arial" charset="0"/>
                <a:ea typeface="ヒラギノ角ゴ Pro W3" charset="0"/>
                <a:cs typeface="ヒラギノ角ゴ Pro W3" charset="0"/>
              </a:rPr>
              <a:t>At the graduate level in the United States, about one-third of science and engineering students are foreign nationals. </a:t>
            </a:r>
          </a:p>
          <a:p>
            <a:r>
              <a:rPr lang="en-US" dirty="0">
                <a:latin typeface="Arial" charset="0"/>
                <a:ea typeface="ヒラギノ角ゴ Pro W3" charset="0"/>
                <a:cs typeface="ヒラギノ角ゴ Pro W3" charset="0"/>
              </a:rPr>
              <a:t>Foreign students earn 57 percent of engineering doctorates in the United States, 54 percent of computer science degrees, and 51 percent of physics doctoral degrees.</a:t>
            </a:r>
          </a:p>
          <a:p>
            <a:r>
              <a:rPr lang="en-US" dirty="0">
                <a:latin typeface="Arial" charset="0"/>
                <a:ea typeface="ヒラギノ角ゴ Pro W3" charset="0"/>
                <a:cs typeface="ヒラギノ角ゴ Pro W3" charset="0"/>
              </a:rPr>
              <a:t>Only a minority of these students can obtain visas to remain in the United States after graduation. Fewer still are eligible for the U.S. security clearances needed to work in many defense-sector jobs.</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Council on Foreign Relations </a:t>
            </a:r>
          </a:p>
          <a:p>
            <a:r>
              <a:rPr lang="en-US" dirty="0">
                <a:latin typeface="Arial" charset="0"/>
                <a:ea typeface="ヒラギノ角ゴ Pro W3" charset="0"/>
                <a:cs typeface="ヒラギノ角ゴ Pro W3" charset="0"/>
              </a:rPr>
              <a:t>U.S. Education Reform and National Security</a:t>
            </a:r>
          </a:p>
          <a:p>
            <a:r>
              <a:rPr lang="en-US" dirty="0">
                <a:latin typeface="Arial" charset="0"/>
                <a:ea typeface="ヒラギノ角ゴ Pro W3" charset="0"/>
                <a:cs typeface="ヒラギノ角ゴ Pro W3" charset="0"/>
              </a:rPr>
              <a:t>released March 2012</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www.cfr.org</a:t>
            </a:r>
            <a:r>
              <a:rPr lang="en-US" dirty="0">
                <a:latin typeface="Arial" charset="0"/>
                <a:ea typeface="ヒラギノ角ゴ Pro W3" charset="0"/>
                <a:cs typeface="ヒラギノ角ゴ Pro W3" charset="0"/>
              </a:rPr>
              <a:t>/united-states/us-education-reform-national-security/p27618</a:t>
            </a:r>
          </a:p>
          <a:p>
            <a:endParaRPr lang="en-US" dirty="0">
              <a:latin typeface="Arial" charset="0"/>
              <a:ea typeface="ヒラギノ角ゴ Pro W3" charset="0"/>
              <a:cs typeface="ヒラギノ角ゴ Pro W3" charset="0"/>
            </a:endParaRPr>
          </a:p>
        </p:txBody>
      </p:sp>
      <p:sp>
        <p:nvSpPr>
          <p:cNvPr id="439300"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A7DB3E4E-1A35-7C49-B262-71D0934F73A5}" type="slidenum">
              <a:rPr lang="en-US" sz="1200"/>
              <a:pPr algn="r"/>
              <a:t>222</a:t>
            </a:fld>
            <a:endParaRPr lang="en-US" sz="1200"/>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Slide Image Placeholder 1"/>
          <p:cNvSpPr>
            <a:spLocks noGrp="1" noRot="1" noChangeAspect="1" noTextEdit="1"/>
          </p:cNvSpPr>
          <p:nvPr>
            <p:ph type="sldImg"/>
          </p:nvPr>
        </p:nvSpPr>
        <p:spPr>
          <a:ln/>
        </p:spPr>
      </p:sp>
      <p:sp>
        <p:nvSpPr>
          <p:cNvPr id="441347" name="Notes Placeholder 2"/>
          <p:cNvSpPr>
            <a:spLocks noGrp="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Our military generals say that our kids can</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t read.</a:t>
            </a:r>
          </a:p>
          <a:p>
            <a:r>
              <a:rPr lang="en-US" sz="1400" dirty="0">
                <a:latin typeface="Arial" charset="0"/>
                <a:ea typeface="ヒラギノ角ゴ Pro W3" charset="0"/>
                <a:cs typeface="ヒラギノ角ゴ Pro W3" charset="0"/>
              </a:rPr>
              <a:t>They claim this to be </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an </a:t>
            </a:r>
            <a:r>
              <a:rPr lang="en-US" sz="1400" u="sng" dirty="0">
                <a:latin typeface="Arial" charset="0"/>
                <a:ea typeface="ヒラギノ角ゴ Pro W3" charset="0"/>
                <a:cs typeface="ヒラギノ角ゴ Pro W3" charset="0"/>
              </a:rPr>
              <a:t>imminent </a:t>
            </a:r>
            <a:r>
              <a:rPr lang="en-US" sz="1400" dirty="0">
                <a:latin typeface="Arial" charset="0"/>
                <a:ea typeface="ヒラギノ角ゴ Pro W3" charset="0"/>
                <a:cs typeface="ヒラギノ角ゴ Pro W3" charset="0"/>
              </a:rPr>
              <a:t>and </a:t>
            </a:r>
            <a:r>
              <a:rPr lang="en-US" sz="1400" u="sng" dirty="0">
                <a:latin typeface="Arial" charset="0"/>
                <a:ea typeface="ヒラギノ角ゴ Pro W3" charset="0"/>
                <a:cs typeface="ヒラギノ角ゴ Pro W3" charset="0"/>
              </a:rPr>
              <a:t>menacing </a:t>
            </a:r>
            <a:r>
              <a:rPr lang="en-US" sz="1400" dirty="0">
                <a:latin typeface="Arial" charset="0"/>
                <a:ea typeface="ヒラギノ角ゴ Pro W3" charset="0"/>
                <a:cs typeface="ヒラギノ角ゴ Pro W3" charset="0"/>
              </a:rPr>
              <a:t>threat to our national security.</a:t>
            </a:r>
            <a:r>
              <a:rPr lang="ja-JP" altLang="en-US" sz="1400" dirty="0">
                <a:latin typeface="Arial" charset="0"/>
                <a:ea typeface="ヒラギノ角ゴ Pro W3" charset="0"/>
                <a:cs typeface="ヒラギノ角ゴ Pro W3" charset="0"/>
              </a:rPr>
              <a:t>”</a:t>
            </a:r>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We </a:t>
            </a:r>
            <a:r>
              <a:rPr lang="en-US" sz="1400" u="sng" dirty="0">
                <a:latin typeface="Arial" charset="0"/>
                <a:ea typeface="ヒラギノ角ゴ Pro W3" charset="0"/>
                <a:cs typeface="ヒラギノ角ゴ Pro W3" charset="0"/>
              </a:rPr>
              <a:t>have </a:t>
            </a:r>
            <a:r>
              <a:rPr lang="en-US" sz="1400" dirty="0">
                <a:latin typeface="Arial" charset="0"/>
                <a:ea typeface="ヒラギノ角ゴ Pro W3" charset="0"/>
                <a:cs typeface="ヒラギノ角ゴ Pro W3" charset="0"/>
              </a:rPr>
              <a:t>to teach these kids to be </a:t>
            </a:r>
            <a:r>
              <a:rPr lang="en-US" sz="1400" u="sng" dirty="0">
                <a:latin typeface="Arial" charset="0"/>
                <a:ea typeface="ヒラギノ角ゴ Pro W3" charset="0"/>
                <a:cs typeface="ヒラギノ角ゴ Pro W3" charset="0"/>
              </a:rPr>
              <a:t>better </a:t>
            </a:r>
            <a:r>
              <a:rPr lang="en-US" sz="1400" dirty="0">
                <a:latin typeface="Arial" charset="0"/>
                <a:ea typeface="ヒラギノ角ゴ Pro W3" charset="0"/>
                <a:cs typeface="ヒラギノ角ゴ Pro W3" charset="0"/>
              </a:rPr>
              <a:t>readers.</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Council on Foreign Relations </a:t>
            </a:r>
          </a:p>
          <a:p>
            <a:r>
              <a:rPr lang="en-US" dirty="0">
                <a:latin typeface="Arial" charset="0"/>
                <a:ea typeface="ヒラギノ角ゴ Pro W3" charset="0"/>
                <a:cs typeface="ヒラギノ角ゴ Pro W3" charset="0"/>
              </a:rPr>
              <a:t>U.S. Education Reform and National Security</a:t>
            </a:r>
          </a:p>
          <a:p>
            <a:r>
              <a:rPr lang="en-US" dirty="0">
                <a:latin typeface="Arial" charset="0"/>
                <a:ea typeface="ヒラギノ角ゴ Pro W3" charset="0"/>
                <a:cs typeface="ヒラギノ角ゴ Pro W3" charset="0"/>
              </a:rPr>
              <a:t>released March 2012</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www.cfr.org</a:t>
            </a:r>
            <a:r>
              <a:rPr lang="en-US" dirty="0">
                <a:latin typeface="Arial" charset="0"/>
                <a:ea typeface="ヒラギノ角ゴ Pro W3" charset="0"/>
                <a:cs typeface="ヒラギノ角ゴ Pro W3" charset="0"/>
              </a:rPr>
              <a:t>/united-states/us-education-reform-national-security/p27618</a:t>
            </a:r>
          </a:p>
          <a:p>
            <a:endParaRPr lang="en-US" dirty="0">
              <a:latin typeface="Arial" charset="0"/>
              <a:ea typeface="ヒラギノ角ゴ Pro W3" charset="0"/>
              <a:cs typeface="ヒラギノ角ゴ Pro W3" charset="0"/>
            </a:endParaRPr>
          </a:p>
        </p:txBody>
      </p:sp>
      <p:sp>
        <p:nvSpPr>
          <p:cNvPr id="441348"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FBEFF742-867F-B446-9567-8D024FB96E05}" type="slidenum">
              <a:rPr lang="en-US" sz="1200"/>
              <a:pPr algn="r"/>
              <a:t>223</a:t>
            </a:fld>
            <a:endParaRPr lang="en-US" sz="1200"/>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Slide Image Placeholder 1"/>
          <p:cNvSpPr>
            <a:spLocks noGrp="1" noRot="1" noChangeAspect="1" noTextEdit="1"/>
          </p:cNvSpPr>
          <p:nvPr>
            <p:ph type="sldImg"/>
          </p:nvPr>
        </p:nvSpPr>
        <p:spPr>
          <a:ln/>
        </p:spPr>
      </p:sp>
      <p:sp>
        <p:nvSpPr>
          <p:cNvPr id="443395" name="Notes Placeholder 2"/>
          <p:cNvSpPr>
            <a:spLocks noGrp="1"/>
          </p:cNvSpPr>
          <p:nvPr>
            <p:ph type="body" idx="1"/>
          </p:nvPr>
        </p:nvSpPr>
        <p:spPr>
          <a:xfrm>
            <a:off x="685800" y="4343400"/>
            <a:ext cx="5562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And they apparently can</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t write!</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Only </a:t>
            </a:r>
            <a:r>
              <a:rPr lang="en-US" sz="1400" u="sng" dirty="0">
                <a:latin typeface="Arial" charset="0"/>
                <a:ea typeface="ヒラギノ角ゴ Pro W3" charset="0"/>
                <a:cs typeface="ヒラギノ角ゴ Pro W3" charset="0"/>
              </a:rPr>
              <a:t>one </a:t>
            </a:r>
            <a:r>
              <a:rPr lang="en-US" sz="1400" dirty="0">
                <a:latin typeface="Arial" charset="0"/>
                <a:ea typeface="ヒラギノ角ゴ Pro W3" charset="0"/>
                <a:cs typeface="ヒラギノ角ゴ Pro W3" charset="0"/>
              </a:rPr>
              <a:t>in fifty could draw a conclusion from the facts at hand.</a:t>
            </a:r>
          </a:p>
          <a:p>
            <a:endParaRPr lang="en-US" sz="1400"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Council on Foreign Relations </a:t>
            </a:r>
          </a:p>
          <a:p>
            <a:r>
              <a:rPr lang="en-US" dirty="0">
                <a:latin typeface="Arial" charset="0"/>
                <a:ea typeface="ヒラギノ角ゴ Pro W3" charset="0"/>
                <a:cs typeface="ヒラギノ角ゴ Pro W3" charset="0"/>
              </a:rPr>
              <a:t>U.S. Education Reform and National Security</a:t>
            </a:r>
          </a:p>
          <a:p>
            <a:r>
              <a:rPr lang="en-US" dirty="0">
                <a:latin typeface="Arial" charset="0"/>
                <a:ea typeface="ヒラギノ角ゴ Pro W3" charset="0"/>
                <a:cs typeface="ヒラギノ角ゴ Pro W3" charset="0"/>
              </a:rPr>
              <a:t>released March 2012</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www.cfr.org</a:t>
            </a:r>
            <a:r>
              <a:rPr lang="en-US" dirty="0">
                <a:latin typeface="Arial" charset="0"/>
                <a:ea typeface="ヒラギノ角ゴ Pro W3" charset="0"/>
                <a:cs typeface="ヒラギノ角ゴ Pro W3" charset="0"/>
              </a:rPr>
              <a:t>/united-states/us-education-reform-national-security/p27618</a:t>
            </a:r>
          </a:p>
          <a:p>
            <a:endParaRPr lang="en-US" dirty="0">
              <a:latin typeface="Arial" charset="0"/>
              <a:ea typeface="ヒラギノ角ゴ Pro W3" charset="0"/>
              <a:cs typeface="ヒラギノ角ゴ Pro W3" charset="0"/>
            </a:endParaRPr>
          </a:p>
        </p:txBody>
      </p:sp>
      <p:sp>
        <p:nvSpPr>
          <p:cNvPr id="443396"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C932F56F-363A-4240-A53A-5F04394A1224}" type="slidenum">
              <a:rPr lang="en-US" sz="1200"/>
              <a:pPr algn="r"/>
              <a:t>224</a:t>
            </a:fld>
            <a:endParaRPr lang="en-US" sz="1200"/>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Slide Image Placeholder 1"/>
          <p:cNvSpPr>
            <a:spLocks noGrp="1" noRot="1" noChangeAspect="1" noTextEdit="1"/>
          </p:cNvSpPr>
          <p:nvPr>
            <p:ph type="sldImg"/>
          </p:nvPr>
        </p:nvSpPr>
        <p:spPr>
          <a:ln/>
        </p:spPr>
      </p:sp>
      <p:sp>
        <p:nvSpPr>
          <p:cNvPr id="445443" name="Notes Placeholder 2"/>
          <p:cNvSpPr>
            <a:spLocks noGrp="1"/>
          </p:cNvSpPr>
          <p:nvPr>
            <p:ph type="body" idx="1"/>
          </p:nvPr>
        </p:nvSpPr>
        <p:spPr>
          <a:xfrm>
            <a:off x="914400" y="4343400"/>
            <a:ext cx="5181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ACT says that 22 percent of the seniors we hand a diploma to are ready for college.</a:t>
            </a:r>
          </a:p>
          <a:p>
            <a:r>
              <a:rPr lang="en-US" sz="1400" dirty="0">
                <a:latin typeface="Arial" charset="0"/>
                <a:ea typeface="ヒラギノ角ゴ Pro W3" charset="0"/>
                <a:cs typeface="ヒラギノ角ゴ Pro W3" charset="0"/>
              </a:rPr>
              <a:t>And only 3 percent of our African Americans are college ready.</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With the way the job market is today, </a:t>
            </a:r>
            <a:r>
              <a:rPr lang="en-US" sz="1400" u="sng" dirty="0">
                <a:latin typeface="Arial" charset="0"/>
                <a:ea typeface="ヒラギノ角ゴ Pro W3" charset="0"/>
                <a:cs typeface="ヒラギノ角ゴ Pro W3" charset="0"/>
              </a:rPr>
              <a:t>100 percent </a:t>
            </a:r>
            <a:r>
              <a:rPr lang="en-US" sz="1400" dirty="0">
                <a:latin typeface="Arial" charset="0"/>
                <a:ea typeface="ヒラギノ角ゴ Pro W3" charset="0"/>
                <a:cs typeface="ヒラギノ角ゴ Pro W3" charset="0"/>
              </a:rPr>
              <a:t>of our high school graduates need to be ready for postsecondary education.</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What</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your part in making that happen?</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Council on Foreign Relations </a:t>
            </a:r>
          </a:p>
          <a:p>
            <a:r>
              <a:rPr lang="en-US" dirty="0">
                <a:latin typeface="Arial" charset="0"/>
                <a:ea typeface="ヒラギノ角ゴ Pro W3" charset="0"/>
                <a:cs typeface="ヒラギノ角ゴ Pro W3" charset="0"/>
              </a:rPr>
              <a:t>U.S. Education Reform and National Security</a:t>
            </a:r>
          </a:p>
          <a:p>
            <a:r>
              <a:rPr lang="en-US" dirty="0">
                <a:latin typeface="Arial" charset="0"/>
                <a:ea typeface="ヒラギノ角ゴ Pro W3" charset="0"/>
                <a:cs typeface="ヒラギノ角ゴ Pro W3" charset="0"/>
              </a:rPr>
              <a:t>released March 2012</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www.cfr.org</a:t>
            </a:r>
            <a:r>
              <a:rPr lang="en-US" dirty="0">
                <a:latin typeface="Arial" charset="0"/>
                <a:ea typeface="ヒラギノ角ゴ Pro W3" charset="0"/>
                <a:cs typeface="ヒラギノ角ゴ Pro W3" charset="0"/>
              </a:rPr>
              <a:t>/united-states/us-education-reform-national-security/p27618</a:t>
            </a:r>
          </a:p>
          <a:p>
            <a:endParaRPr lang="en-US" dirty="0">
              <a:latin typeface="Arial" charset="0"/>
              <a:ea typeface="ヒラギノ角ゴ Pro W3" charset="0"/>
              <a:cs typeface="ヒラギノ角ゴ Pro W3" charset="0"/>
            </a:endParaRPr>
          </a:p>
        </p:txBody>
      </p:sp>
      <p:sp>
        <p:nvSpPr>
          <p:cNvPr id="445444"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0CB8F223-0E7C-134B-B683-4730F3BD9655}" type="slidenum">
              <a:rPr lang="en-US" sz="1200"/>
              <a:pPr algn="r"/>
              <a:t>225</a:t>
            </a:fld>
            <a:endParaRPr lang="en-US" sz="1200"/>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Slide Image Placeholder 1"/>
          <p:cNvSpPr>
            <a:spLocks noGrp="1" noRot="1" noChangeAspect="1" noTextEdit="1"/>
          </p:cNvSpPr>
          <p:nvPr>
            <p:ph type="sldImg"/>
          </p:nvPr>
        </p:nvSpPr>
        <p:spPr>
          <a:ln/>
        </p:spPr>
      </p:sp>
      <p:sp>
        <p:nvSpPr>
          <p:cNvPr id="447491" name="Notes Placeholder 2"/>
          <p:cNvSpPr>
            <a:spLocks noGrp="1"/>
          </p:cNvSpPr>
          <p:nvPr>
            <p:ph type="body" idx="1"/>
          </p:nvPr>
        </p:nvSpPr>
        <p:spPr>
          <a:xfrm>
            <a:off x="1219200" y="4572000"/>
            <a:ext cx="5334000" cy="3886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About 40 percent of students who apply to college have to take remedial courses</a:t>
            </a:r>
            <a:r>
              <a:rPr lang="en-US" sz="1400" dirty="0" smtClean="0">
                <a:latin typeface="Arial" charset="0"/>
                <a:ea typeface="ヒラギノ角ゴ Pro W3" charset="0"/>
                <a:cs typeface="ヒラギノ角ゴ Pro W3" charset="0"/>
              </a:rPr>
              <a:t>.  </a:t>
            </a:r>
          </a:p>
          <a:p>
            <a:endParaRPr lang="en-US" sz="1400" dirty="0" smtClean="0">
              <a:latin typeface="Arial" charset="0"/>
              <a:ea typeface="ヒラギノ角ゴ Pro W3" charset="0"/>
              <a:cs typeface="ヒラギノ角ゴ Pro W3" charset="0"/>
            </a:endParaRPr>
          </a:p>
          <a:p>
            <a:r>
              <a:rPr lang="en-US" sz="1400" dirty="0" smtClean="0">
                <a:latin typeface="Arial" charset="0"/>
                <a:ea typeface="ヒラギノ角ゴ Pro W3" charset="0"/>
                <a:cs typeface="ヒラギノ角ゴ Pro W3" charset="0"/>
              </a:rPr>
              <a:t>This means our graduates are </a:t>
            </a:r>
            <a:r>
              <a:rPr lang="en-US" sz="1400" u="sng" dirty="0" smtClean="0">
                <a:latin typeface="Arial" charset="0"/>
                <a:ea typeface="ヒラギノ角ゴ Pro W3" charset="0"/>
                <a:cs typeface="ヒラギノ角ゴ Pro W3" charset="0"/>
              </a:rPr>
              <a:t>not</a:t>
            </a:r>
            <a:r>
              <a:rPr lang="en-US" sz="1400" dirty="0" smtClean="0">
                <a:latin typeface="Arial" charset="0"/>
                <a:ea typeface="ヒラギノ角ゴ Pro W3" charset="0"/>
                <a:cs typeface="ヒラギノ角ゴ Pro W3" charset="0"/>
              </a:rPr>
              <a:t> college ready.</a:t>
            </a:r>
            <a:endParaRPr lang="en-US" sz="1400"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And those that do, are likely to drop out. </a:t>
            </a:r>
          </a:p>
          <a:p>
            <a:r>
              <a:rPr lang="en-US" dirty="0">
                <a:latin typeface="Arial" charset="0"/>
                <a:ea typeface="ヒラギノ角ゴ Pro W3" charset="0"/>
                <a:cs typeface="ヒラギノ角ゴ Pro W3" charset="0"/>
              </a:rPr>
              <a:t>In some cases their financial aid runs out before they get to take any real college courses.</a:t>
            </a:r>
          </a:p>
          <a:p>
            <a:r>
              <a:rPr lang="en-US" dirty="0">
                <a:latin typeface="Arial" charset="0"/>
                <a:ea typeface="ヒラギノ角ゴ Pro W3" charset="0"/>
                <a:cs typeface="ヒラギノ角ゴ Pro W3" charset="0"/>
              </a:rPr>
              <a:t>We need to make sure they are really ready by incorporating more algebra and basic math concepts into all of our high school courses.</a:t>
            </a:r>
          </a:p>
          <a:p>
            <a:r>
              <a:rPr lang="en-US" dirty="0">
                <a:latin typeface="Arial" charset="0"/>
                <a:ea typeface="ヒラギノ角ゴ Pro W3" charset="0"/>
                <a:cs typeface="ヒラギノ角ゴ Pro W3" charset="0"/>
              </a:rPr>
              <a:t>We need to get our students at all levels to read and write more.</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According to this report, our national security depends on it.</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Council on Foreign Relations </a:t>
            </a:r>
          </a:p>
          <a:p>
            <a:r>
              <a:rPr lang="en-US" dirty="0">
                <a:latin typeface="Arial" charset="0"/>
                <a:ea typeface="ヒラギノ角ゴ Pro W3" charset="0"/>
                <a:cs typeface="ヒラギノ角ゴ Pro W3" charset="0"/>
              </a:rPr>
              <a:t>U.S. Education Reform and National Security</a:t>
            </a:r>
          </a:p>
          <a:p>
            <a:r>
              <a:rPr lang="en-US" dirty="0">
                <a:latin typeface="Arial" charset="0"/>
                <a:ea typeface="ヒラギノ角ゴ Pro W3" charset="0"/>
                <a:cs typeface="ヒラギノ角ゴ Pro W3" charset="0"/>
              </a:rPr>
              <a:t>released March 2012</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www.cfr.org</a:t>
            </a:r>
            <a:r>
              <a:rPr lang="en-US" dirty="0">
                <a:latin typeface="Arial" charset="0"/>
                <a:ea typeface="ヒラギノ角ゴ Pro W3" charset="0"/>
                <a:cs typeface="ヒラギノ角ゴ Pro W3" charset="0"/>
              </a:rPr>
              <a:t>/united-states/us-education-reform-national-security/p27618</a:t>
            </a:r>
          </a:p>
          <a:p>
            <a:endParaRPr lang="en-US" dirty="0">
              <a:latin typeface="Arial" charset="0"/>
              <a:ea typeface="ヒラギノ角ゴ Pro W3" charset="0"/>
              <a:cs typeface="ヒラギノ角ゴ Pro W3" charset="0"/>
            </a:endParaRPr>
          </a:p>
        </p:txBody>
      </p:sp>
      <p:sp>
        <p:nvSpPr>
          <p:cNvPr id="447492"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08EF61B7-4AE1-4645-8B49-072A626659B4}" type="slidenum">
              <a:rPr lang="en-US" sz="1200"/>
              <a:pPr algn="r"/>
              <a:t>226</a:t>
            </a:fld>
            <a:endParaRPr lang="en-US" sz="1200"/>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Slide Image Placeholder 1"/>
          <p:cNvSpPr>
            <a:spLocks noGrp="1" noRot="1" noChangeAspect="1" noTextEdit="1"/>
          </p:cNvSpPr>
          <p:nvPr>
            <p:ph type="sldImg"/>
          </p:nvPr>
        </p:nvSpPr>
        <p:spPr>
          <a:ln/>
        </p:spPr>
      </p:sp>
      <p:sp>
        <p:nvSpPr>
          <p:cNvPr id="449539" name="Notes Placeholder 2"/>
          <p:cNvSpPr>
            <a:spLocks noGrp="1"/>
          </p:cNvSpPr>
          <p:nvPr>
            <p:ph type="body" idx="1"/>
          </p:nvPr>
        </p:nvSpPr>
        <p:spPr>
          <a:xfrm>
            <a:off x="685800" y="4343400"/>
            <a:ext cx="5410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Businesses can not find qualified workers -- because we are not preparing them.</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Council on Foreign Relations </a:t>
            </a:r>
          </a:p>
          <a:p>
            <a:r>
              <a:rPr lang="en-US" dirty="0">
                <a:latin typeface="Arial" charset="0"/>
                <a:ea typeface="ヒラギノ角ゴ Pro W3" charset="0"/>
                <a:cs typeface="ヒラギノ角ゴ Pro W3" charset="0"/>
              </a:rPr>
              <a:t>U.S. Education Reform and National Security</a:t>
            </a:r>
          </a:p>
          <a:p>
            <a:r>
              <a:rPr lang="en-US" dirty="0">
                <a:latin typeface="Arial" charset="0"/>
                <a:ea typeface="ヒラギノ角ゴ Pro W3" charset="0"/>
                <a:cs typeface="ヒラギノ角ゴ Pro W3" charset="0"/>
              </a:rPr>
              <a:t>released March 2012</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www.cfr.org</a:t>
            </a:r>
            <a:r>
              <a:rPr lang="en-US" dirty="0">
                <a:latin typeface="Arial" charset="0"/>
                <a:ea typeface="ヒラギノ角ゴ Pro W3" charset="0"/>
                <a:cs typeface="ヒラギノ角ゴ Pro W3" charset="0"/>
              </a:rPr>
              <a:t>/united-states/us-education-reform-national-security/p27618</a:t>
            </a:r>
          </a:p>
          <a:p>
            <a:endParaRPr lang="en-US" dirty="0">
              <a:latin typeface="Arial" charset="0"/>
              <a:ea typeface="ヒラギノ角ゴ Pro W3" charset="0"/>
              <a:cs typeface="ヒラギノ角ゴ Pro W3" charset="0"/>
            </a:endParaRPr>
          </a:p>
        </p:txBody>
      </p:sp>
      <p:sp>
        <p:nvSpPr>
          <p:cNvPr id="449540"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60E68448-60AD-C84C-8728-5129792C3614}" type="slidenum">
              <a:rPr lang="en-US" sz="1200"/>
              <a:pPr algn="r"/>
              <a:t>227</a:t>
            </a:fld>
            <a:endParaRPr lang="en-US" sz="1200"/>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Slide Image Placeholder 1"/>
          <p:cNvSpPr>
            <a:spLocks noGrp="1" noRot="1" noChangeAspect="1" noTextEdit="1"/>
          </p:cNvSpPr>
          <p:nvPr>
            <p:ph type="sldImg"/>
          </p:nvPr>
        </p:nvSpPr>
        <p:spPr>
          <a:ln/>
        </p:spPr>
      </p:sp>
      <p:sp>
        <p:nvSpPr>
          <p:cNvPr id="451587" name="Notes Placeholder 2"/>
          <p:cNvSpPr>
            <a:spLocks noGrp="1"/>
          </p:cNvSpPr>
          <p:nvPr>
            <p:ph type="body" idx="1"/>
          </p:nvPr>
        </p:nvSpPr>
        <p:spPr>
          <a:xfrm>
            <a:off x="609600" y="4267200"/>
            <a:ext cx="55626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Most employers say that the skills that are in high demand today are the same skills that students were supposed to be learning in school fifty or one hundred years ago: </a:t>
            </a:r>
          </a:p>
          <a:p>
            <a:r>
              <a:rPr lang="en-US" sz="1400" dirty="0">
                <a:latin typeface="Arial" charset="0"/>
                <a:ea typeface="ヒラギノ角ゴ Pro W3" charset="0"/>
                <a:cs typeface="ヒラギノ角ゴ Pro W3" charset="0"/>
              </a:rPr>
              <a:t>-- the ability to write and speak clearly and persuasively,</a:t>
            </a:r>
          </a:p>
          <a:p>
            <a:r>
              <a:rPr lang="en-US" sz="1400" dirty="0">
                <a:latin typeface="Arial" charset="0"/>
                <a:ea typeface="ヒラギノ角ゴ Pro W3" charset="0"/>
                <a:cs typeface="ヒラギノ角ゴ Pro W3" charset="0"/>
              </a:rPr>
              <a:t>-- the ability to solve problems and think critically, and </a:t>
            </a:r>
          </a:p>
          <a:p>
            <a:r>
              <a:rPr lang="en-US" sz="1400" dirty="0">
                <a:latin typeface="Arial" charset="0"/>
                <a:ea typeface="ヒラギノ角ゴ Pro W3" charset="0"/>
                <a:cs typeface="ヒラギノ角ゴ Pro W3" charset="0"/>
              </a:rPr>
              <a:t>-- the ability to work both independently and on teams.</a:t>
            </a:r>
          </a:p>
          <a:p>
            <a:r>
              <a:rPr lang="en-US" sz="1400" dirty="0">
                <a:latin typeface="Arial" charset="0"/>
                <a:ea typeface="ヒラギノ角ゴ Pro W3" charset="0"/>
                <a:cs typeface="ヒラギノ角ゴ Pro W3" charset="0"/>
              </a:rPr>
              <a:t>In the past you could always get a factory job or join the army and carry a gun.  </a:t>
            </a:r>
          </a:p>
          <a:p>
            <a:r>
              <a:rPr lang="en-US" sz="1400" dirty="0">
                <a:latin typeface="Arial" charset="0"/>
                <a:ea typeface="ヒラギノ角ゴ Pro W3" charset="0"/>
                <a:cs typeface="ヒラギノ角ゴ Pro W3" charset="0"/>
              </a:rPr>
              <a:t>But those days are over. </a:t>
            </a:r>
          </a:p>
          <a:p>
            <a:r>
              <a:rPr lang="en-US" sz="1400" dirty="0">
                <a:latin typeface="Arial" charset="0"/>
                <a:ea typeface="ヒラギノ角ゴ Pro W3" charset="0"/>
                <a:cs typeface="ヒラギノ角ゴ Pro W3" charset="0"/>
              </a:rPr>
              <a:t>Most jobs today require sophisticated skills.</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Council on Foreign Relations </a:t>
            </a:r>
          </a:p>
          <a:p>
            <a:r>
              <a:rPr lang="en-US" dirty="0">
                <a:latin typeface="Arial" charset="0"/>
                <a:ea typeface="ヒラギノ角ゴ Pro W3" charset="0"/>
                <a:cs typeface="ヒラギノ角ゴ Pro W3" charset="0"/>
              </a:rPr>
              <a:t>U.S. Education Reform and National Security</a:t>
            </a:r>
          </a:p>
          <a:p>
            <a:r>
              <a:rPr lang="en-US" dirty="0">
                <a:latin typeface="Arial" charset="0"/>
                <a:ea typeface="ヒラギノ角ゴ Pro W3" charset="0"/>
                <a:cs typeface="ヒラギノ角ゴ Pro W3" charset="0"/>
              </a:rPr>
              <a:t>released March 2012</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www.cfr.org</a:t>
            </a:r>
            <a:r>
              <a:rPr lang="en-US" dirty="0">
                <a:latin typeface="Arial" charset="0"/>
                <a:ea typeface="ヒラギノ角ゴ Pro W3" charset="0"/>
                <a:cs typeface="ヒラギノ角ゴ Pro W3" charset="0"/>
              </a:rPr>
              <a:t>/united-states/us-education-reform-national-security/p27618</a:t>
            </a:r>
          </a:p>
          <a:p>
            <a:endParaRPr lang="en-US" dirty="0">
              <a:latin typeface="Arial" charset="0"/>
              <a:ea typeface="ヒラギノ角ゴ Pro W3" charset="0"/>
              <a:cs typeface="ヒラギノ角ゴ Pro W3" charset="0"/>
            </a:endParaRPr>
          </a:p>
        </p:txBody>
      </p:sp>
      <p:sp>
        <p:nvSpPr>
          <p:cNvPr id="451588"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98B83287-AFBA-5344-9199-83C2932DACD8}" type="slidenum">
              <a:rPr lang="en-US" sz="1200"/>
              <a:pPr algn="r"/>
              <a:t>228</a:t>
            </a:fld>
            <a:endParaRPr lang="en-US" sz="1200"/>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Slide Image Placeholder 1"/>
          <p:cNvSpPr>
            <a:spLocks noGrp="1" noRot="1" noChangeAspect="1" noTextEdit="1"/>
          </p:cNvSpPr>
          <p:nvPr>
            <p:ph type="sldImg"/>
          </p:nvPr>
        </p:nvSpPr>
        <p:spPr>
          <a:ln/>
        </p:spPr>
      </p:sp>
      <p:sp>
        <p:nvSpPr>
          <p:cNvPr id="453635" name="Notes Placeholder 2"/>
          <p:cNvSpPr>
            <a:spLocks noGrp="1"/>
          </p:cNvSpPr>
          <p:nvPr>
            <p:ph type="body" idx="1"/>
          </p:nvPr>
        </p:nvSpPr>
        <p:spPr>
          <a:xfrm>
            <a:off x="838200" y="4419600"/>
            <a:ext cx="5029200" cy="4038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           ***last slide***</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If you never venture far out of our education bubble, you will never see the impact we have on the economy and national security.</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Whether you know it or not, we </a:t>
            </a:r>
            <a:r>
              <a:rPr lang="en-US" sz="1400" u="sng" dirty="0">
                <a:latin typeface="Arial" charset="0"/>
                <a:ea typeface="ヒラギノ角ゴ Pro W3" charset="0"/>
                <a:cs typeface="ヒラギノ角ゴ Pro W3" charset="0"/>
              </a:rPr>
              <a:t>are</a:t>
            </a:r>
            <a:r>
              <a:rPr lang="en-US" sz="1400" dirty="0">
                <a:latin typeface="Arial" charset="0"/>
                <a:ea typeface="ヒラギノ角ゴ Pro W3" charset="0"/>
                <a:cs typeface="ヒラギノ角ゴ Pro W3" charset="0"/>
              </a:rPr>
              <a:t> preparing the future workforce.</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The nation</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economy -- and the nation</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security are in our hands.</a:t>
            </a:r>
          </a:p>
          <a:p>
            <a:endParaRPr lang="en-US" sz="1400"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Council on Foreign Relations </a:t>
            </a:r>
          </a:p>
          <a:p>
            <a:r>
              <a:rPr lang="en-US" dirty="0">
                <a:latin typeface="Arial" charset="0"/>
                <a:ea typeface="ヒラギノ角ゴ Pro W3" charset="0"/>
                <a:cs typeface="ヒラギノ角ゴ Pro W3" charset="0"/>
              </a:rPr>
              <a:t>U.S. Education Reform and National Security</a:t>
            </a:r>
          </a:p>
          <a:p>
            <a:r>
              <a:rPr lang="en-US" dirty="0">
                <a:latin typeface="Arial" charset="0"/>
                <a:ea typeface="ヒラギノ角ゴ Pro W3" charset="0"/>
                <a:cs typeface="ヒラギノ角ゴ Pro W3" charset="0"/>
              </a:rPr>
              <a:t>released March 2012</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www.cfr.org</a:t>
            </a:r>
            <a:r>
              <a:rPr lang="en-US" dirty="0">
                <a:latin typeface="Arial" charset="0"/>
                <a:ea typeface="ヒラギノ角ゴ Pro W3" charset="0"/>
                <a:cs typeface="ヒラギノ角ゴ Pro W3" charset="0"/>
              </a:rPr>
              <a:t>/united-states/us-education-reform-national-security/p27618</a:t>
            </a:r>
          </a:p>
          <a:p>
            <a:endParaRPr lang="en-US" dirty="0">
              <a:latin typeface="Arial" charset="0"/>
              <a:ea typeface="ヒラギノ角ゴ Pro W3" charset="0"/>
              <a:cs typeface="ヒラギノ角ゴ Pro W3" charset="0"/>
            </a:endParaRPr>
          </a:p>
        </p:txBody>
      </p:sp>
      <p:sp>
        <p:nvSpPr>
          <p:cNvPr id="453636"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7A82D3E1-3CBA-E14E-8D9A-19EDBFED8306}" type="slidenum">
              <a:rPr lang="en-US" sz="1200"/>
              <a:pPr algn="r"/>
              <a:t>229</a:t>
            </a:fld>
            <a:endParaRPr 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smtClean="0">
              <a:latin typeface="Arial" charset="0"/>
              <a:ea typeface="ヒラギノ角ゴ Pro W3" charset="0"/>
              <a:cs typeface="ヒラギノ角ゴ Pro W3" charset="0"/>
            </a:endParaRPr>
          </a:p>
          <a:p>
            <a:endParaRPr lang="en-US" dirty="0" smtClean="0">
              <a:latin typeface="Arial" charset="0"/>
              <a:ea typeface="ヒラギノ角ゴ Pro W3" charset="0"/>
              <a:cs typeface="ヒラギノ角ゴ Pro W3" charset="0"/>
            </a:endParaRPr>
          </a:p>
          <a:p>
            <a:r>
              <a:rPr lang="en-US" dirty="0" smtClean="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www.air.org</a:t>
            </a:r>
            <a:r>
              <a:rPr lang="en-US" dirty="0">
                <a:latin typeface="Arial" charset="0"/>
                <a:ea typeface="ヒラギノ角ゴ Pro W3" charset="0"/>
                <a:cs typeface="ヒラギノ角ゴ Pro W3" charset="0"/>
              </a:rPr>
              <a:t>/files/Texas_Graduates_Earnings_Report_4.26.13.pdf</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www.air.org</a:t>
            </a:r>
            <a:r>
              <a:rPr lang="en-US" dirty="0">
                <a:latin typeface="Arial" charset="0"/>
                <a:ea typeface="ヒラギノ角ゴ Pro W3" charset="0"/>
                <a:cs typeface="ヒラギノ角ゴ Pro W3" charset="0"/>
              </a:rPr>
              <a:t>/reports-products/</a:t>
            </a:r>
            <a:r>
              <a:rPr lang="en-US" dirty="0" err="1">
                <a:latin typeface="Arial" charset="0"/>
                <a:ea typeface="ヒラギノ角ゴ Pro W3" charset="0"/>
                <a:cs typeface="ヒラギノ角ゴ Pro W3" charset="0"/>
              </a:rPr>
              <a:t>index.cfm?fa</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viewContent&amp;content_id</a:t>
            </a:r>
            <a:r>
              <a:rPr lang="en-US" dirty="0">
                <a:latin typeface="Arial" charset="0"/>
                <a:ea typeface="ヒラギノ角ゴ Pro W3" charset="0"/>
                <a:cs typeface="ヒラギノ角ゴ Pro W3" charset="0"/>
              </a:rPr>
              <a:t>=2476</a:t>
            </a:r>
          </a:p>
          <a:p>
            <a:pPr eaLnBrk="1" hangingPunct="1">
              <a:spcBef>
                <a:spcPct val="0"/>
              </a:spcBef>
            </a:pPr>
            <a:r>
              <a:rPr lang="en-US" b="1" dirty="0">
                <a:latin typeface="Arial" charset="0"/>
                <a:ea typeface="ヒラギノ角ゴ Pro W3" charset="0"/>
                <a:cs typeface="ヒラギノ角ゴ Pro W3" charset="0"/>
              </a:rPr>
              <a:t>Higher Education Pays: The Initial Earnings of Graduates of Texas Colleges and Universities Who Are Working in Texas</a:t>
            </a:r>
          </a:p>
          <a:p>
            <a:pPr eaLnBrk="1" hangingPunct="1">
              <a:spcBef>
                <a:spcPct val="0"/>
              </a:spcBef>
            </a:pPr>
            <a:endParaRPr lang="en-US" b="1" dirty="0">
              <a:latin typeface="Arial" charset="0"/>
              <a:ea typeface="ヒラギノ角ゴ Pro W3" charset="0"/>
              <a:cs typeface="ヒラギノ角ゴ Pro W3" charset="0"/>
            </a:endParaRPr>
          </a:p>
          <a:p>
            <a:pPr eaLnBrk="1" hangingPunct="1">
              <a:spcBef>
                <a:spcPct val="0"/>
              </a:spcBef>
            </a:pPr>
            <a:r>
              <a:rPr lang="en-US" b="1" dirty="0">
                <a:latin typeface="Arial" charset="0"/>
                <a:ea typeface="ヒラギノ角ゴ Pro W3" charset="0"/>
                <a:cs typeface="ヒラギノ角ゴ Pro W3" charset="0"/>
              </a:rPr>
              <a:t>---</a:t>
            </a:r>
          </a:p>
          <a:p>
            <a:pPr eaLnBrk="1" hangingPunct="1">
              <a:spcBef>
                <a:spcPct val="0"/>
              </a:spcBef>
            </a:pPr>
            <a:r>
              <a:rPr lang="en-US" dirty="0">
                <a:latin typeface="Arial" charset="0"/>
                <a:ea typeface="ヒラギノ角ゴ Pro W3" charset="0"/>
                <a:cs typeface="ヒラギノ角ゴ Pro W3" charset="0"/>
              </a:rPr>
              <a:t>Blog about it</a:t>
            </a:r>
          </a:p>
          <a:p>
            <a:pPr eaLnBrk="1" hangingPunct="1">
              <a:spcBef>
                <a:spcPct val="0"/>
              </a:spcBef>
            </a:pPr>
            <a:r>
              <a:rPr lang="en-US" dirty="0">
                <a:latin typeface="Arial" charset="0"/>
                <a:ea typeface="ヒラギノ角ゴ Pro W3" charset="0"/>
                <a:cs typeface="ヒラギノ角ゴ Pro W3" charset="0"/>
              </a:rPr>
              <a:t>https://</a:t>
            </a:r>
            <a:r>
              <a:rPr lang="en-US" dirty="0" err="1">
                <a:latin typeface="Arial" charset="0"/>
                <a:ea typeface="ヒラギノ角ゴ Pro W3" charset="0"/>
                <a:cs typeface="ヒラギノ角ゴ Pro W3" charset="0"/>
              </a:rPr>
              <a:t>www.acteonline.org</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ctepolicywatch.post.aspx?id</a:t>
            </a:r>
            <a:r>
              <a:rPr lang="en-US" dirty="0">
                <a:latin typeface="Arial" charset="0"/>
                <a:ea typeface="ヒラギノ角ゴ Pro W3" charset="0"/>
                <a:cs typeface="ヒラギノ角ゴ Pro W3" charset="0"/>
              </a:rPr>
              <a:t>=4253&amp;blogid=2289#.UZU7AkqXQgE</a:t>
            </a:r>
          </a:p>
          <a:p>
            <a:endParaRPr lang="en-US" dirty="0">
              <a:latin typeface="Arial" charset="0"/>
              <a:ea typeface="ヒラギノ角ゴ Pro W3" charset="0"/>
              <a:cs typeface="ヒラギノ角ゴ Pro W3"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5983A1C-7DC0-C840-9256-4F4761AB5D87}" type="slidenum">
              <a:rPr lang="en-US" sz="1200"/>
              <a:pPr/>
              <a:t>23</a:t>
            </a:fld>
            <a:endParaRPr lang="en-US" sz="1200"/>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Slide Image Placeholder 1"/>
          <p:cNvSpPr>
            <a:spLocks noGrp="1" noRot="1" noChangeAspect="1" noTextEdit="1"/>
          </p:cNvSpPr>
          <p:nvPr>
            <p:ph type="sldImg"/>
          </p:nvPr>
        </p:nvSpPr>
        <p:spPr>
          <a:ln/>
        </p:spPr>
      </p:sp>
      <p:sp>
        <p:nvSpPr>
          <p:cNvPr id="455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What does it mean to be career-ready?</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Many are helping to define the term, </a:t>
            </a:r>
          </a:p>
          <a:p>
            <a:r>
              <a:rPr lang="en-US" sz="1400" dirty="0">
                <a:latin typeface="Arial" charset="0"/>
                <a:ea typeface="ヒラギノ角ゴ Pro W3" charset="0"/>
                <a:cs typeface="ヒラギノ角ゴ Pro W3" charset="0"/>
              </a:rPr>
              <a:t>but who is changing their high school program to truly create career-ready graduates?</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Career Readiness Partnership Council</a:t>
            </a:r>
          </a:p>
          <a:p>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Building Blocks for Change: What it Means to be Career Ready</a:t>
            </a:r>
            <a:r>
              <a:rPr lang="ja-JP" altLang="en-US" dirty="0">
                <a:latin typeface="Arial" charset="0"/>
                <a:ea typeface="ヒラギノ角ゴ Pro W3" charset="0"/>
                <a:cs typeface="ヒラギノ角ゴ Pro W3" charset="0"/>
              </a:rPr>
              <a:t>”</a:t>
            </a:r>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www.careerreadynow.org</a:t>
            </a:r>
            <a:r>
              <a:rPr lang="en-US" dirty="0">
                <a:latin typeface="Arial" charset="0"/>
                <a:ea typeface="ヒラギノ角ゴ Pro W3" charset="0"/>
                <a:cs typeface="ヒラギノ角ゴ Pro W3" charset="0"/>
              </a:rPr>
              <a:t>/</a:t>
            </a:r>
          </a:p>
        </p:txBody>
      </p:sp>
      <p:sp>
        <p:nvSpPr>
          <p:cNvPr id="455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0AF6538D-0B4C-0F46-B49E-FDC5DF12D90E}" type="slidenum">
              <a:rPr lang="en-US" sz="1200"/>
              <a:pPr/>
              <a:t>230</a:t>
            </a:fld>
            <a:endParaRPr lang="en-US" sz="1200"/>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26C40C84-00B2-9244-A889-0D63E265E9F8}" type="slidenum">
              <a:rPr lang="en-US" sz="1200"/>
              <a:pPr/>
              <a:t>231</a:t>
            </a:fld>
            <a:endParaRPr lang="en-US" sz="1200"/>
          </a:p>
        </p:txBody>
      </p:sp>
      <p:sp>
        <p:nvSpPr>
          <p:cNvPr id="457731" name="Rectangle 2"/>
          <p:cNvSpPr>
            <a:spLocks noGrp="1" noRot="1" noChangeAspect="1" noChangeArrowheads="1" noTextEdit="1"/>
          </p:cNvSpPr>
          <p:nvPr>
            <p:ph type="sldImg"/>
          </p:nvPr>
        </p:nvSpPr>
        <p:spPr>
          <a:xfrm>
            <a:off x="914400" y="381000"/>
            <a:ext cx="1905000" cy="1428750"/>
          </a:xfrm>
          <a:ln/>
        </p:spPr>
      </p:sp>
      <p:sp>
        <p:nvSpPr>
          <p:cNvPr id="457732" name="Rectangle 3"/>
          <p:cNvSpPr>
            <a:spLocks noGrp="1" noChangeArrowheads="1"/>
          </p:cNvSpPr>
          <p:nvPr>
            <p:ph type="body" idx="1"/>
          </p:nvPr>
        </p:nvSpPr>
        <p:spPr>
          <a:xfrm>
            <a:off x="381000" y="1828800"/>
            <a:ext cx="6172200" cy="6400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sz="1400" dirty="0">
                <a:latin typeface="Arial" charset="0"/>
                <a:ea typeface="ヒラギノ角ゴ Pro W3" charset="0"/>
                <a:cs typeface="ヒラギノ角ゴ Pro W3" charset="0"/>
              </a:rPr>
              <a:t>Here is </a:t>
            </a:r>
            <a:r>
              <a:rPr lang="en-US" sz="1400" u="sng" dirty="0">
                <a:latin typeface="Arial" charset="0"/>
                <a:ea typeface="ヒラギノ角ゴ Pro W3" charset="0"/>
                <a:cs typeface="ヒラギノ角ゴ Pro W3" charset="0"/>
              </a:rPr>
              <a:t>my</a:t>
            </a:r>
            <a:r>
              <a:rPr lang="en-US" sz="1400" dirty="0">
                <a:latin typeface="Arial" charset="0"/>
                <a:ea typeface="ヒラギノ角ゴ Pro W3" charset="0"/>
                <a:cs typeface="ヒラギノ角ゴ Pro W3" charset="0"/>
              </a:rPr>
              <a:t> Career Planning Process</a:t>
            </a:r>
          </a:p>
          <a:p>
            <a:pPr>
              <a:lnSpc>
                <a:spcPct val="90000"/>
              </a:lnSpc>
            </a:pPr>
            <a:r>
              <a:rPr lang="en-US" sz="1400" dirty="0">
                <a:latin typeface="Arial" charset="0"/>
                <a:ea typeface="ヒラギノ角ゴ Pro W3" charset="0"/>
                <a:cs typeface="ヒラギノ角ゴ Pro W3" charset="0"/>
              </a:rPr>
              <a:t>Number one. </a:t>
            </a:r>
            <a:r>
              <a:rPr lang="en-US" sz="1400" u="sng" dirty="0">
                <a:latin typeface="Arial" charset="0"/>
                <a:ea typeface="ヒラギノ角ゴ Pro W3" charset="0"/>
                <a:cs typeface="ヒラギノ角ゴ Pro W3" charset="0"/>
              </a:rPr>
              <a:t>Assessments</a:t>
            </a:r>
            <a:r>
              <a:rPr lang="en-US" sz="1400" dirty="0">
                <a:latin typeface="Arial" charset="0"/>
                <a:ea typeface="ヒラギノ角ゴ Pro W3" charset="0"/>
                <a:cs typeface="ヒラギノ角ゴ Pro W3" charset="0"/>
              </a:rPr>
              <a:t>. Help kids discover their </a:t>
            </a:r>
            <a:r>
              <a:rPr lang="en-US" sz="1400" u="sng" dirty="0">
                <a:latin typeface="Arial" charset="0"/>
                <a:ea typeface="ヒラギノ角ゴ Pro W3" charset="0"/>
                <a:cs typeface="ヒラギノ角ゴ Pro W3" charset="0"/>
              </a:rPr>
              <a:t>passion</a:t>
            </a:r>
            <a:r>
              <a:rPr lang="en-US" sz="1400" dirty="0">
                <a:latin typeface="Arial" charset="0"/>
                <a:ea typeface="ヒラギノ角ゴ Pro W3" charset="0"/>
                <a:cs typeface="ヒラギノ角ゴ Pro W3" charset="0"/>
              </a:rPr>
              <a:t>! This might be through a formal career interest profiler or through trying out different hobbies, but we need to help these kids find out what makes them </a:t>
            </a:r>
            <a:r>
              <a:rPr lang="en-US" sz="1400" u="sng" dirty="0">
                <a:latin typeface="Arial" charset="0"/>
                <a:ea typeface="ヒラギノ角ゴ Pro W3" charset="0"/>
                <a:cs typeface="ヒラギノ角ゴ Pro W3" charset="0"/>
              </a:rPr>
              <a:t>want</a:t>
            </a:r>
            <a:r>
              <a:rPr lang="en-US" sz="1400" dirty="0">
                <a:latin typeface="Arial" charset="0"/>
                <a:ea typeface="ヒラギノ角ゴ Pro W3" charset="0"/>
                <a:cs typeface="ヒラギノ角ゴ Pro W3" charset="0"/>
              </a:rPr>
              <a:t> to get out of bed in the morning.</a:t>
            </a:r>
          </a:p>
          <a:p>
            <a:pPr>
              <a:lnSpc>
                <a:spcPct val="90000"/>
              </a:lnSpc>
            </a:pPr>
            <a:r>
              <a:rPr lang="en-US" sz="1400" dirty="0">
                <a:latin typeface="Arial" charset="0"/>
                <a:ea typeface="ヒラギノ角ゴ Pro W3" charset="0"/>
                <a:cs typeface="ヒラギノ角ゴ Pro W3" charset="0"/>
              </a:rPr>
              <a:t>Number 2.  Do your homework! Research </a:t>
            </a:r>
            <a:r>
              <a:rPr lang="en-US" sz="1400" u="sng" dirty="0">
                <a:latin typeface="Arial" charset="0"/>
                <a:ea typeface="ヒラギノ角ゴ Pro W3" charset="0"/>
                <a:cs typeface="ヒラギノ角ゴ Pro W3" charset="0"/>
              </a:rPr>
              <a:t>all</a:t>
            </a:r>
            <a:r>
              <a:rPr lang="en-US" sz="1400" dirty="0">
                <a:latin typeface="Arial" charset="0"/>
                <a:ea typeface="ヒラギノ角ゴ Pro W3" charset="0"/>
                <a:cs typeface="ヒラギノ角ゴ Pro W3" charset="0"/>
              </a:rPr>
              <a:t> careers. Pay close attention to the education required for each job, the entry-level salary, and most </a:t>
            </a:r>
            <a:r>
              <a:rPr lang="en-US" sz="1400" u="sng" dirty="0">
                <a:latin typeface="Arial" charset="0"/>
                <a:ea typeface="ヒラギノ角ゴ Pro W3" charset="0"/>
                <a:cs typeface="ヒラギノ角ゴ Pro W3" charset="0"/>
              </a:rPr>
              <a:t>important</a:t>
            </a:r>
            <a:r>
              <a:rPr lang="en-US" sz="1400" dirty="0">
                <a:latin typeface="Arial" charset="0"/>
                <a:ea typeface="ヒラギノ角ゴ Pro W3" charset="0"/>
                <a:cs typeface="ヒラギノ角ゴ Pro W3" charset="0"/>
              </a:rPr>
              <a:t>, the future </a:t>
            </a:r>
            <a:r>
              <a:rPr lang="en-US" sz="1400" u="sng" dirty="0">
                <a:latin typeface="Arial" charset="0"/>
                <a:ea typeface="ヒラギノ角ゴ Pro W3" charset="0"/>
                <a:cs typeface="ヒラギノ角ゴ Pro W3" charset="0"/>
              </a:rPr>
              <a:t>demand</a:t>
            </a:r>
            <a:r>
              <a:rPr lang="en-US" sz="1400" dirty="0">
                <a:latin typeface="Arial" charset="0"/>
                <a:ea typeface="ヒラギノ角ゴ Pro W3" charset="0"/>
                <a:cs typeface="ヒラギノ角ゴ Pro W3" charset="0"/>
              </a:rPr>
              <a:t> for those jobs.  </a:t>
            </a:r>
            <a:r>
              <a:rPr lang="en-US" sz="1400" dirty="0" err="1">
                <a:latin typeface="Arial" charset="0"/>
                <a:ea typeface="ヒラギノ角ゴ Pro W3" charset="0"/>
                <a:cs typeface="ヒラギノ角ゴ Pro W3" charset="0"/>
              </a:rPr>
              <a:t>CareerOutlook.US</a:t>
            </a:r>
            <a:r>
              <a:rPr lang="en-US" sz="1400" dirty="0">
                <a:latin typeface="Arial" charset="0"/>
                <a:ea typeface="ヒラギノ角ゴ Pro W3" charset="0"/>
                <a:cs typeface="ヒラギノ角ゴ Pro W3" charset="0"/>
              </a:rPr>
              <a:t> is a good place to start.</a:t>
            </a:r>
          </a:p>
          <a:p>
            <a:pPr>
              <a:lnSpc>
                <a:spcPct val="90000"/>
              </a:lnSpc>
            </a:pPr>
            <a:r>
              <a:rPr lang="en-US" sz="1400" dirty="0">
                <a:latin typeface="Arial" charset="0"/>
                <a:ea typeface="ヒラギノ角ゴ Pro W3" charset="0"/>
                <a:cs typeface="ヒラギノ角ゴ Pro W3" charset="0"/>
              </a:rPr>
              <a:t>3. Get </a:t>
            </a:r>
            <a:r>
              <a:rPr lang="en-US" sz="1400" u="sng" dirty="0">
                <a:latin typeface="Arial" charset="0"/>
                <a:ea typeface="ヒラギノ角ゴ Pro W3" charset="0"/>
                <a:cs typeface="ヒラギノ角ゴ Pro W3" charset="0"/>
              </a:rPr>
              <a:t>out</a:t>
            </a:r>
            <a:r>
              <a:rPr lang="en-US" sz="1400" dirty="0">
                <a:latin typeface="Arial" charset="0"/>
                <a:ea typeface="ヒラギノ角ゴ Pro W3" charset="0"/>
                <a:cs typeface="ヒラギノ角ゴ Pro W3" charset="0"/>
              </a:rPr>
              <a:t> there! Get into a </a:t>
            </a:r>
            <a:r>
              <a:rPr lang="en-US" sz="1400" u="sng" dirty="0">
                <a:latin typeface="Arial" charset="0"/>
                <a:ea typeface="ヒラギノ角ゴ Pro W3" charset="0"/>
                <a:cs typeface="ヒラギノ角ゴ Pro W3" charset="0"/>
              </a:rPr>
              <a:t>job</a:t>
            </a:r>
            <a:r>
              <a:rPr lang="en-US" sz="1400" dirty="0">
                <a:latin typeface="Arial" charset="0"/>
                <a:ea typeface="ヒラギノ角ゴ Pro W3" charset="0"/>
                <a:cs typeface="ヒラギノ角ゴ Pro W3" charset="0"/>
              </a:rPr>
              <a:t> shadowing, or  </a:t>
            </a:r>
            <a:r>
              <a:rPr lang="en-US" sz="1400" u="sng" dirty="0">
                <a:latin typeface="Arial" charset="0"/>
                <a:ea typeface="ヒラギノ角ゴ Pro W3" charset="0"/>
                <a:cs typeface="ヒラギノ角ゴ Pro W3" charset="0"/>
              </a:rPr>
              <a:t>internship</a:t>
            </a:r>
            <a:r>
              <a:rPr lang="en-US" sz="1400" dirty="0">
                <a:latin typeface="Arial" charset="0"/>
                <a:ea typeface="ヒラギノ角ゴ Pro W3" charset="0"/>
                <a:cs typeface="ヒラギノ角ゴ Pro W3" charset="0"/>
              </a:rPr>
              <a:t> program so you can get hands on experiences being in the workplace. </a:t>
            </a:r>
          </a:p>
          <a:p>
            <a:pPr>
              <a:lnSpc>
                <a:spcPct val="90000"/>
              </a:lnSpc>
            </a:pPr>
            <a:r>
              <a:rPr lang="en-US" sz="1400" dirty="0">
                <a:latin typeface="Arial" charset="0"/>
                <a:ea typeface="ヒラギノ角ゴ Pro W3" charset="0"/>
                <a:cs typeface="ヒラギノ角ゴ Pro W3" charset="0"/>
              </a:rPr>
              <a:t>4. </a:t>
            </a:r>
            <a:r>
              <a:rPr lang="en-US" sz="1400" u="sng" dirty="0">
                <a:latin typeface="Arial" charset="0"/>
                <a:ea typeface="ヒラギノ角ゴ Pro W3" charset="0"/>
                <a:cs typeface="ヒラギノ角ゴ Pro W3" charset="0"/>
              </a:rPr>
              <a:t>Talk</a:t>
            </a:r>
            <a:r>
              <a:rPr lang="en-US" sz="1400" dirty="0">
                <a:latin typeface="Arial" charset="0"/>
                <a:ea typeface="ヒラギノ角ゴ Pro W3" charset="0"/>
                <a:cs typeface="ヒラギノ角ゴ Pro W3" charset="0"/>
              </a:rPr>
              <a:t> to adults! Talk to your internship boss, and talk to other adults about their job, jobs around where they work. Find out what people do in a </a:t>
            </a:r>
            <a:r>
              <a:rPr lang="en-US" sz="1400" u="sng" dirty="0">
                <a:latin typeface="Arial" charset="0"/>
                <a:ea typeface="ヒラギノ角ゴ Pro W3" charset="0"/>
                <a:cs typeface="ヒラギノ角ゴ Pro W3" charset="0"/>
              </a:rPr>
              <a:t>variety</a:t>
            </a:r>
            <a:r>
              <a:rPr lang="en-US" sz="1400" dirty="0">
                <a:latin typeface="Arial" charset="0"/>
                <a:ea typeface="ヒラギノ角ゴ Pro W3" charset="0"/>
                <a:cs typeface="ヒラギノ角ゴ Pro W3" charset="0"/>
              </a:rPr>
              <a:t> of jobs. Find out what </a:t>
            </a:r>
            <a:r>
              <a:rPr lang="en-US" sz="1400" u="sng" dirty="0">
                <a:latin typeface="Arial" charset="0"/>
                <a:ea typeface="ヒラギノ角ゴ Pro W3" charset="0"/>
                <a:cs typeface="ヒラギノ角ゴ Pro W3" charset="0"/>
              </a:rPr>
              <a:t>motivates</a:t>
            </a:r>
            <a:r>
              <a:rPr lang="en-US" sz="1400" dirty="0">
                <a:latin typeface="Arial" charset="0"/>
                <a:ea typeface="ヒラギノ角ゴ Pro W3" charset="0"/>
                <a:cs typeface="ヒラギノ角ゴ Pro W3" charset="0"/>
              </a:rPr>
              <a:t> people to go to work. If it</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just for the </a:t>
            </a:r>
            <a:r>
              <a:rPr lang="en-US" sz="1400" u="sng" dirty="0">
                <a:latin typeface="Arial" charset="0"/>
                <a:ea typeface="ヒラギノ角ゴ Pro W3" charset="0"/>
                <a:cs typeface="ヒラギノ角ゴ Pro W3" charset="0"/>
              </a:rPr>
              <a:t>money</a:t>
            </a:r>
            <a:r>
              <a:rPr lang="en-US" sz="1400" dirty="0">
                <a:latin typeface="Arial" charset="0"/>
                <a:ea typeface="ヒラギノ角ゴ Pro W3" charset="0"/>
                <a:cs typeface="ヒラギノ角ゴ Pro W3" charset="0"/>
              </a:rPr>
              <a:t>, then talk to </a:t>
            </a:r>
            <a:r>
              <a:rPr lang="en-US" sz="1400" u="sng" dirty="0">
                <a:latin typeface="Arial" charset="0"/>
                <a:ea typeface="ヒラギノ角ゴ Pro W3" charset="0"/>
                <a:cs typeface="ヒラギノ角ゴ Pro W3" charset="0"/>
              </a:rPr>
              <a:t>someone</a:t>
            </a:r>
            <a:r>
              <a:rPr lang="en-US" sz="1400" dirty="0">
                <a:latin typeface="Arial" charset="0"/>
                <a:ea typeface="ヒラギノ角ゴ Pro W3" charset="0"/>
                <a:cs typeface="ヒラギノ角ゴ Pro W3" charset="0"/>
              </a:rPr>
              <a:t> else.</a:t>
            </a:r>
          </a:p>
          <a:p>
            <a:pPr>
              <a:lnSpc>
                <a:spcPct val="90000"/>
              </a:lnSpc>
            </a:pPr>
            <a:r>
              <a:rPr lang="en-US" sz="1400" dirty="0">
                <a:latin typeface="Arial" charset="0"/>
                <a:ea typeface="ヒラギノ角ゴ Pro W3" charset="0"/>
                <a:cs typeface="ヒラギノ角ゴ Pro W3" charset="0"/>
              </a:rPr>
              <a:t>5. </a:t>
            </a:r>
            <a:r>
              <a:rPr lang="en-US" sz="1400" u="sng" dirty="0">
                <a:latin typeface="Arial" charset="0"/>
                <a:ea typeface="ヒラギノ角ゴ Pro W3" charset="0"/>
                <a:cs typeface="ヒラギノ角ゴ Pro W3" charset="0"/>
              </a:rPr>
              <a:t>Pick</a:t>
            </a:r>
            <a:r>
              <a:rPr lang="en-US" sz="1400" dirty="0">
                <a:latin typeface="Arial" charset="0"/>
                <a:ea typeface="ヒラギノ角ゴ Pro W3" charset="0"/>
                <a:cs typeface="ヒラギノ角ゴ Pro W3" charset="0"/>
              </a:rPr>
              <a:t> a career and feel free to change it at any time. Don</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t start at the </a:t>
            </a:r>
            <a:r>
              <a:rPr lang="en-US" sz="1400" u="sng" dirty="0">
                <a:latin typeface="Arial" charset="0"/>
                <a:ea typeface="ヒラギノ角ゴ Pro W3" charset="0"/>
                <a:cs typeface="ヒラギノ角ゴ Pro W3" charset="0"/>
              </a:rPr>
              <a:t>top</a:t>
            </a:r>
            <a:r>
              <a:rPr lang="en-US" sz="1400" dirty="0">
                <a:latin typeface="Arial" charset="0"/>
                <a:ea typeface="ヒラギノ角ゴ Pro W3" charset="0"/>
                <a:cs typeface="ヒラギノ角ゴ Pro W3" charset="0"/>
              </a:rPr>
              <a:t>, start at the </a:t>
            </a:r>
            <a:r>
              <a:rPr lang="en-US" sz="1400" u="sng" dirty="0">
                <a:latin typeface="Arial" charset="0"/>
                <a:ea typeface="ヒラギノ角ゴ Pro W3" charset="0"/>
                <a:cs typeface="ヒラギノ角ゴ Pro W3" charset="0"/>
              </a:rPr>
              <a:t>bottom,</a:t>
            </a:r>
            <a:r>
              <a:rPr lang="en-US" sz="1400" dirty="0">
                <a:latin typeface="Arial" charset="0"/>
                <a:ea typeface="ヒラギノ角ゴ Pro W3" charset="0"/>
                <a:cs typeface="ヒラギノ角ゴ Pro W3" charset="0"/>
              </a:rPr>
              <a:t> but plan on how you can </a:t>
            </a:r>
            <a:r>
              <a:rPr lang="en-US" sz="1400" u="sng" dirty="0">
                <a:latin typeface="Arial" charset="0"/>
                <a:ea typeface="ヒラギノ角ゴ Pro W3" charset="0"/>
                <a:cs typeface="ヒラギノ角ゴ Pro W3" charset="0"/>
              </a:rPr>
              <a:t>rise</a:t>
            </a:r>
            <a:r>
              <a:rPr lang="en-US" sz="1400" dirty="0">
                <a:latin typeface="Arial" charset="0"/>
                <a:ea typeface="ヒラギノ角ゴ Pro W3" charset="0"/>
                <a:cs typeface="ヒラギノ角ゴ Pro W3" charset="0"/>
              </a:rPr>
              <a:t> to the top, if </a:t>
            </a:r>
            <a:r>
              <a:rPr lang="en-US" sz="1400" u="sng" dirty="0">
                <a:latin typeface="Arial" charset="0"/>
                <a:ea typeface="ヒラギノ角ゴ Pro W3" charset="0"/>
                <a:cs typeface="ヒラギノ角ゴ Pro W3" charset="0"/>
              </a:rPr>
              <a:t>that</a:t>
            </a:r>
            <a:r>
              <a:rPr lang="en-US" sz="1400" dirty="0">
                <a:latin typeface="Arial" charset="0"/>
                <a:ea typeface="ヒラギノ角ゴ Pro W3" charset="0"/>
                <a:cs typeface="ヒラギノ角ゴ Pro W3" charset="0"/>
              </a:rPr>
              <a:t> is what you want.</a:t>
            </a:r>
          </a:p>
          <a:p>
            <a:pPr>
              <a:lnSpc>
                <a:spcPct val="90000"/>
              </a:lnSpc>
            </a:pPr>
            <a:r>
              <a:rPr lang="en-US" sz="1400" dirty="0">
                <a:latin typeface="Arial" charset="0"/>
                <a:ea typeface="ヒラギノ角ゴ Pro W3" charset="0"/>
                <a:cs typeface="ヒラギノ角ゴ Pro W3" charset="0"/>
              </a:rPr>
              <a:t>6. </a:t>
            </a:r>
            <a:r>
              <a:rPr lang="en-US" sz="1400" u="sng" dirty="0">
                <a:latin typeface="Arial" charset="0"/>
                <a:ea typeface="ヒラギノ角ゴ Pro W3" charset="0"/>
                <a:cs typeface="ヒラギノ角ゴ Pro W3" charset="0"/>
              </a:rPr>
              <a:t>Start</a:t>
            </a:r>
            <a:r>
              <a:rPr lang="en-US" sz="1400" dirty="0">
                <a:latin typeface="Arial" charset="0"/>
                <a:ea typeface="ヒラギノ角ゴ Pro W3" charset="0"/>
                <a:cs typeface="ヒラギノ角ゴ Pro W3" charset="0"/>
              </a:rPr>
              <a:t> a Plan of Study! Find out what it takes to get </a:t>
            </a:r>
            <a:r>
              <a:rPr lang="en-US" sz="1400" u="sng" dirty="0">
                <a:latin typeface="Arial" charset="0"/>
                <a:ea typeface="ヒラギノ角ゴ Pro W3" charset="0"/>
                <a:cs typeface="ヒラギノ角ゴ Pro W3" charset="0"/>
              </a:rPr>
              <a:t>into</a:t>
            </a:r>
            <a:r>
              <a:rPr lang="en-US" sz="1400" dirty="0">
                <a:latin typeface="Arial" charset="0"/>
                <a:ea typeface="ヒラギノ角ゴ Pro W3" charset="0"/>
                <a:cs typeface="ヒラギノ角ゴ Pro W3" charset="0"/>
              </a:rPr>
              <a:t> the jobs you think you might like. Determine the schooling or other requirements. Find out about </a:t>
            </a:r>
            <a:r>
              <a:rPr lang="en-US" sz="1400" u="sng" dirty="0">
                <a:latin typeface="Arial" charset="0"/>
                <a:ea typeface="ヒラギノ角ゴ Pro W3" charset="0"/>
                <a:cs typeface="ヒラギノ角ゴ Pro W3" charset="0"/>
              </a:rPr>
              <a:t>background</a:t>
            </a:r>
            <a:r>
              <a:rPr lang="en-US" sz="1400" dirty="0">
                <a:latin typeface="Arial" charset="0"/>
                <a:ea typeface="ヒラギノ角ゴ Pro W3" charset="0"/>
                <a:cs typeface="ヒラギノ角ゴ Pro W3" charset="0"/>
              </a:rPr>
              <a:t> checks, and </a:t>
            </a:r>
            <a:r>
              <a:rPr lang="en-US" sz="1400" u="sng" dirty="0">
                <a:latin typeface="Arial" charset="0"/>
                <a:ea typeface="ヒラギノ角ゴ Pro W3" charset="0"/>
                <a:cs typeface="ヒラギノ角ゴ Pro W3" charset="0"/>
              </a:rPr>
              <a:t>drug</a:t>
            </a:r>
            <a:r>
              <a:rPr lang="en-US" sz="1400" dirty="0">
                <a:latin typeface="Arial" charset="0"/>
                <a:ea typeface="ヒラギノ角ゴ Pro W3" charset="0"/>
                <a:cs typeface="ヒラギノ角ゴ Pro W3" charset="0"/>
              </a:rPr>
              <a:t> screening procedures used that might keep some people from those jobs.</a:t>
            </a:r>
          </a:p>
          <a:p>
            <a:pPr>
              <a:lnSpc>
                <a:spcPct val="90000"/>
              </a:lnSpc>
            </a:pPr>
            <a:r>
              <a:rPr lang="en-US" sz="1400" dirty="0">
                <a:latin typeface="Arial" charset="0"/>
                <a:ea typeface="ヒラギノ角ゴ Pro W3" charset="0"/>
                <a:cs typeface="ヒラギノ角ゴ Pro W3" charset="0"/>
              </a:rPr>
              <a:t>7. Choose your high school </a:t>
            </a:r>
            <a:r>
              <a:rPr lang="en-US" sz="1400" u="sng" dirty="0">
                <a:latin typeface="Arial" charset="0"/>
                <a:ea typeface="ヒラギノ角ゴ Pro W3" charset="0"/>
                <a:cs typeface="ヒラギノ角ゴ Pro W3" charset="0"/>
              </a:rPr>
              <a:t>electives</a:t>
            </a:r>
            <a:r>
              <a:rPr lang="en-US" sz="1400" dirty="0">
                <a:latin typeface="Arial" charset="0"/>
                <a:ea typeface="ヒラギノ角ゴ Pro W3" charset="0"/>
                <a:cs typeface="ヒラギノ角ゴ Pro W3" charset="0"/>
              </a:rPr>
              <a:t> based on your </a:t>
            </a:r>
            <a:r>
              <a:rPr lang="en-US" sz="1400" u="sng" dirty="0">
                <a:latin typeface="Arial" charset="0"/>
                <a:ea typeface="ヒラギノ角ゴ Pro W3" charset="0"/>
                <a:cs typeface="ヒラギノ角ゴ Pro W3" charset="0"/>
              </a:rPr>
              <a:t>career</a:t>
            </a:r>
            <a:r>
              <a:rPr lang="en-US" sz="1400" dirty="0">
                <a:latin typeface="Arial" charset="0"/>
                <a:ea typeface="ヒラギノ角ゴ Pro W3" charset="0"/>
                <a:cs typeface="ヒラギノ角ゴ Pro W3" charset="0"/>
              </a:rPr>
              <a:t> aspirations. If you don</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t </a:t>
            </a:r>
            <a:r>
              <a:rPr lang="en-US" sz="1400" u="sng" dirty="0">
                <a:latin typeface="Arial" charset="0"/>
                <a:ea typeface="ヒラギノ角ゴ Pro W3" charset="0"/>
                <a:cs typeface="ヒラギノ角ゴ Pro W3" charset="0"/>
              </a:rPr>
              <a:t>like</a:t>
            </a:r>
            <a:r>
              <a:rPr lang="en-US" sz="1400" dirty="0">
                <a:latin typeface="Arial" charset="0"/>
                <a:ea typeface="ヒラギノ角ゴ Pro W3" charset="0"/>
                <a:cs typeface="ヒラギノ角ゴ Pro W3" charset="0"/>
              </a:rPr>
              <a:t> the class, then </a:t>
            </a:r>
            <a:r>
              <a:rPr lang="en-US" sz="1400" u="sng" dirty="0">
                <a:latin typeface="Arial" charset="0"/>
                <a:ea typeface="ヒラギノ角ゴ Pro W3" charset="0"/>
                <a:cs typeface="ヒラギノ角ゴ Pro W3" charset="0"/>
              </a:rPr>
              <a:t>change</a:t>
            </a:r>
            <a:r>
              <a:rPr lang="en-US" sz="1400" dirty="0">
                <a:latin typeface="Arial" charset="0"/>
                <a:ea typeface="ヒラギノ角ゴ Pro W3" charset="0"/>
                <a:cs typeface="ヒラギノ角ゴ Pro W3" charset="0"/>
              </a:rPr>
              <a:t> your career direction. It</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cheaper to change your major in </a:t>
            </a:r>
            <a:r>
              <a:rPr lang="en-US" sz="1400" u="sng" dirty="0">
                <a:latin typeface="Arial" charset="0"/>
                <a:ea typeface="ヒラギノ角ゴ Pro W3" charset="0"/>
                <a:cs typeface="ヒラギノ角ゴ Pro W3" charset="0"/>
              </a:rPr>
              <a:t>high school </a:t>
            </a:r>
            <a:r>
              <a:rPr lang="en-US" sz="1400" dirty="0">
                <a:latin typeface="Arial" charset="0"/>
                <a:ea typeface="ヒラギノ角ゴ Pro W3" charset="0"/>
                <a:cs typeface="ヒラギノ角ゴ Pro W3" charset="0"/>
              </a:rPr>
              <a:t>than it is to change your major in </a:t>
            </a:r>
            <a:r>
              <a:rPr lang="en-US" sz="1400" u="sng" dirty="0">
                <a:latin typeface="Arial" charset="0"/>
                <a:ea typeface="ヒラギノ角ゴ Pro W3" charset="0"/>
                <a:cs typeface="ヒラギノ角ゴ Pro W3" charset="0"/>
              </a:rPr>
              <a:t>college</a:t>
            </a:r>
            <a:r>
              <a:rPr lang="en-US" sz="1400" dirty="0">
                <a:latin typeface="Arial" charset="0"/>
                <a:ea typeface="ヒラギノ角ゴ Pro W3" charset="0"/>
                <a:cs typeface="ヒラギノ角ゴ Pro W3" charset="0"/>
              </a:rPr>
              <a:t>.</a:t>
            </a:r>
          </a:p>
          <a:p>
            <a:pPr>
              <a:lnSpc>
                <a:spcPct val="90000"/>
              </a:lnSpc>
            </a:pPr>
            <a:r>
              <a:rPr lang="en-US" sz="1400" dirty="0">
                <a:latin typeface="Arial" charset="0"/>
                <a:ea typeface="ヒラギノ角ゴ Pro W3" charset="0"/>
                <a:cs typeface="ヒラギノ角ゴ Pro W3" charset="0"/>
              </a:rPr>
              <a:t>8. Don</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t just settle for an entry-level job for the rest of your life.  It</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a big step to get in the door and get hired, but </a:t>
            </a:r>
            <a:r>
              <a:rPr lang="en-US" sz="1400" u="sng" dirty="0">
                <a:latin typeface="Arial" charset="0"/>
                <a:ea typeface="ヒラギノ角ゴ Pro W3" charset="0"/>
                <a:cs typeface="ヒラギノ角ゴ Pro W3" charset="0"/>
              </a:rPr>
              <a:t>what</a:t>
            </a:r>
            <a:r>
              <a:rPr lang="en-US" sz="1400" dirty="0">
                <a:latin typeface="Arial" charset="0"/>
                <a:ea typeface="ヒラギノ角ゴ Pro W3" charset="0"/>
                <a:cs typeface="ヒラギノ角ゴ Pro W3" charset="0"/>
              </a:rPr>
              <a:t> does it take to get to the </a:t>
            </a:r>
            <a:r>
              <a:rPr lang="en-US" sz="1400" u="sng" dirty="0">
                <a:latin typeface="Arial" charset="0"/>
                <a:ea typeface="ヒラギノ角ゴ Pro W3" charset="0"/>
                <a:cs typeface="ヒラギノ角ゴ Pro W3" charset="0"/>
              </a:rPr>
              <a:t>next</a:t>
            </a:r>
            <a:r>
              <a:rPr lang="en-US" sz="1400" dirty="0">
                <a:latin typeface="Arial" charset="0"/>
                <a:ea typeface="ヒラギノ角ゴ Pro W3" charset="0"/>
                <a:cs typeface="ヒラギノ角ゴ Pro W3" charset="0"/>
              </a:rPr>
              <a:t> level? Where do you see yourself after 10 or 20 years, and what steps must you take to get there? Is it more education, is it a matter of performance, is it knowing the right people?</a:t>
            </a:r>
          </a:p>
          <a:p>
            <a:pPr>
              <a:lnSpc>
                <a:spcPct val="90000"/>
              </a:lnSpc>
            </a:pPr>
            <a:r>
              <a:rPr lang="en-US" sz="1400" dirty="0">
                <a:latin typeface="Arial" charset="0"/>
                <a:ea typeface="ヒラギノ角ゴ Pro W3" charset="0"/>
                <a:cs typeface="ヒラギノ角ゴ Pro W3" charset="0"/>
              </a:rPr>
              <a:t>I wish I knew all of this when I was in high school.</a:t>
            </a:r>
          </a:p>
          <a:p>
            <a:pPr>
              <a:lnSpc>
                <a:spcPct val="90000"/>
              </a:lnSpc>
            </a:pPr>
            <a:endParaRPr lang="en-US" dirty="0">
              <a:latin typeface="Arial" charset="0"/>
              <a:ea typeface="ヒラギノ角ゴ Pro W3" charset="0"/>
              <a:cs typeface="ヒラギノ角ゴ Pro W3" charset="0"/>
            </a:endParaRPr>
          </a:p>
          <a:p>
            <a:pPr>
              <a:lnSpc>
                <a:spcPct val="90000"/>
              </a:lnSpc>
            </a:pPr>
            <a:r>
              <a:rPr lang="en-US" dirty="0">
                <a:latin typeface="Arial" charset="0"/>
                <a:ea typeface="ヒラギノ角ゴ Pro W3" charset="0"/>
                <a:cs typeface="ヒラギノ角ゴ Pro W3" charset="0"/>
              </a:rPr>
              <a:t>====</a:t>
            </a:r>
          </a:p>
          <a:p>
            <a:pPr>
              <a:lnSpc>
                <a:spcPct val="90000"/>
              </a:lnSpc>
            </a:pPr>
            <a:r>
              <a:rPr lang="en-US" dirty="0">
                <a:latin typeface="Arial" charset="0"/>
                <a:ea typeface="ヒラギノ角ゴ Pro W3" charset="0"/>
                <a:cs typeface="ヒラギノ角ゴ Pro W3" charset="0"/>
              </a:rPr>
              <a:t>Chris D</a:t>
            </a: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51F6163-73CA-0C4D-812D-E04EE890CB79}" type="slidenum">
              <a:rPr lang="en-US" sz="1200"/>
              <a:pPr/>
              <a:t>232</a:t>
            </a:fld>
            <a:endParaRPr lang="en-US" sz="1200"/>
          </a:p>
        </p:txBody>
      </p:sp>
      <p:sp>
        <p:nvSpPr>
          <p:cNvPr id="459780" name="Rectangle 2"/>
          <p:cNvSpPr>
            <a:spLocks noGrp="1" noRot="1" noChangeAspect="1" noChangeArrowheads="1" noTextEdit="1"/>
          </p:cNvSpPr>
          <p:nvPr>
            <p:ph type="sldImg"/>
          </p:nvPr>
        </p:nvSpPr>
        <p:spPr>
          <a:xfrm>
            <a:off x="838200" y="304800"/>
            <a:ext cx="1752600" cy="1314450"/>
          </a:xfrm>
          <a:solidFill>
            <a:srgbClr val="FFFFFF"/>
          </a:solidFill>
          <a:ln/>
        </p:spPr>
      </p:sp>
      <p:sp>
        <p:nvSpPr>
          <p:cNvPr id="459781" name="Rectangle 3"/>
          <p:cNvSpPr>
            <a:spLocks noGrp="1" noChangeArrowheads="1"/>
          </p:cNvSpPr>
          <p:nvPr>
            <p:ph type="body" idx="1"/>
          </p:nvPr>
        </p:nvSpPr>
        <p:spPr>
          <a:xfrm>
            <a:off x="381000" y="1981200"/>
            <a:ext cx="6172200" cy="69342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We do a </a:t>
            </a:r>
            <a:r>
              <a:rPr lang="en-US" sz="1400" u="sng" dirty="0">
                <a:latin typeface="Arial" charset="0"/>
                <a:ea typeface="ヒラギノ角ゴ Pro W3" charset="0"/>
                <a:cs typeface="ヒラギノ角ゴ Pro W3" charset="0"/>
              </a:rPr>
              <a:t>four</a:t>
            </a:r>
            <a:r>
              <a:rPr lang="en-US" sz="1400" dirty="0">
                <a:latin typeface="Arial" charset="0"/>
                <a:ea typeface="ヒラギノ角ゴ Pro W3" charset="0"/>
                <a:cs typeface="ヒラギノ角ゴ Pro W3" charset="0"/>
              </a:rPr>
              <a:t>-year plan with our students to get them through </a:t>
            </a:r>
            <a:r>
              <a:rPr lang="en-US" sz="1400" u="sng" dirty="0">
                <a:latin typeface="Arial" charset="0"/>
                <a:ea typeface="ヒラギノ角ゴ Pro W3" charset="0"/>
                <a:cs typeface="ヒラギノ角ゴ Pro W3" charset="0"/>
              </a:rPr>
              <a:t>high </a:t>
            </a:r>
            <a:r>
              <a:rPr lang="en-US" sz="1400" dirty="0">
                <a:latin typeface="Arial" charset="0"/>
                <a:ea typeface="ヒラギノ角ゴ Pro W3" charset="0"/>
                <a:cs typeface="ヒラギノ角ゴ Pro W3" charset="0"/>
              </a:rPr>
              <a:t>school. If our goal is solely to create high school </a:t>
            </a:r>
            <a:r>
              <a:rPr lang="en-US" sz="1400" u="sng" dirty="0">
                <a:latin typeface="Arial" charset="0"/>
                <a:ea typeface="ヒラギノ角ゴ Pro W3" charset="0"/>
                <a:cs typeface="ヒラギノ角ゴ Pro W3" charset="0"/>
              </a:rPr>
              <a:t>graduates</a:t>
            </a:r>
            <a:r>
              <a:rPr lang="en-US" sz="1400" dirty="0">
                <a:latin typeface="Arial" charset="0"/>
                <a:ea typeface="ヒラギノ角ゴ Pro W3" charset="0"/>
                <a:cs typeface="ヒラギノ角ゴ Pro W3" charset="0"/>
              </a:rPr>
              <a:t>, then this is a great plan.</a:t>
            </a:r>
          </a:p>
          <a:p>
            <a:r>
              <a:rPr lang="en-US" sz="1400" dirty="0">
                <a:latin typeface="Arial" charset="0"/>
                <a:ea typeface="ヒラギノ角ゴ Pro W3" charset="0"/>
                <a:cs typeface="ヒラギノ角ゴ Pro W3" charset="0"/>
              </a:rPr>
              <a:t>If our goal is to prepare kids for </a:t>
            </a:r>
            <a:r>
              <a:rPr lang="en-US" sz="1400" u="sng" dirty="0">
                <a:latin typeface="Arial" charset="0"/>
                <a:ea typeface="ヒラギノ角ゴ Pro W3" charset="0"/>
                <a:cs typeface="ヒラギノ角ゴ Pro W3" charset="0"/>
              </a:rPr>
              <a:t>college </a:t>
            </a:r>
            <a:r>
              <a:rPr lang="en-US" sz="1400" dirty="0">
                <a:latin typeface="Arial" charset="0"/>
                <a:ea typeface="ヒラギノ角ゴ Pro W3" charset="0"/>
                <a:cs typeface="ヒラギノ角ゴ Pro W3" charset="0"/>
              </a:rPr>
              <a:t>and </a:t>
            </a:r>
            <a:r>
              <a:rPr lang="en-US" sz="1400" u="sng" dirty="0">
                <a:latin typeface="Arial" charset="0"/>
                <a:ea typeface="ヒラギノ角ゴ Pro W3" charset="0"/>
                <a:cs typeface="ヒラギノ角ゴ Pro W3" charset="0"/>
              </a:rPr>
              <a:t>career</a:t>
            </a:r>
            <a:r>
              <a:rPr lang="en-US" sz="1400" dirty="0">
                <a:latin typeface="Arial" charset="0"/>
                <a:ea typeface="ヒラギノ角ゴ Pro W3" charset="0"/>
                <a:cs typeface="ヒラギノ角ゴ Pro W3" charset="0"/>
              </a:rPr>
              <a:t>, then we need to get them to plan a little </a:t>
            </a:r>
            <a:r>
              <a:rPr lang="en-US" sz="1400" u="sng" dirty="0">
                <a:latin typeface="Arial" charset="0"/>
                <a:ea typeface="ヒラギノ角ゴ Pro W3" charset="0"/>
                <a:cs typeface="ヒラギノ角ゴ Pro W3" charset="0"/>
              </a:rPr>
              <a:t>further</a:t>
            </a:r>
            <a:r>
              <a:rPr lang="en-US" sz="1400" dirty="0">
                <a:latin typeface="Arial" charset="0"/>
                <a:ea typeface="ヒラギノ角ゴ Pro W3" charset="0"/>
                <a:cs typeface="ヒラギノ角ゴ Pro W3" charset="0"/>
              </a:rPr>
              <a:t>.</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-&gt;If we can get them to think about where they want to be at age </a:t>
            </a:r>
            <a:r>
              <a:rPr lang="en-US" sz="1400" u="sng" dirty="0">
                <a:latin typeface="Arial" charset="0"/>
                <a:ea typeface="ヒラギノ角ゴ Pro W3" charset="0"/>
                <a:cs typeface="ヒラギノ角ゴ Pro W3" charset="0"/>
              </a:rPr>
              <a:t>25</a:t>
            </a:r>
            <a:r>
              <a:rPr lang="en-US" sz="1400" dirty="0">
                <a:latin typeface="Arial" charset="0"/>
                <a:ea typeface="ヒラギノ角ゴ Pro W3" charset="0"/>
                <a:cs typeface="ヒラギノ角ゴ Pro W3" charset="0"/>
              </a:rPr>
              <a:t>, then that will take them </a:t>
            </a:r>
            <a:r>
              <a:rPr lang="en-US" sz="1400" u="sng" dirty="0">
                <a:latin typeface="Arial" charset="0"/>
                <a:ea typeface="ヒラギノ角ゴ Pro W3" charset="0"/>
                <a:cs typeface="ヒラギノ角ゴ Pro W3" charset="0"/>
              </a:rPr>
              <a:t>through </a:t>
            </a:r>
            <a:r>
              <a:rPr lang="en-US" sz="1400" dirty="0">
                <a:latin typeface="Arial" charset="0"/>
                <a:ea typeface="ヒラギノ角ゴ Pro W3" charset="0"/>
                <a:cs typeface="ヒラギノ角ゴ Pro W3" charset="0"/>
              </a:rPr>
              <a:t>high school, </a:t>
            </a:r>
            <a:r>
              <a:rPr lang="en-US" sz="1400" u="sng" dirty="0">
                <a:latin typeface="Arial" charset="0"/>
                <a:ea typeface="ヒラギノ角ゴ Pro W3" charset="0"/>
                <a:cs typeface="ヒラギノ角ゴ Pro W3" charset="0"/>
              </a:rPr>
              <a:t>postsecondary </a:t>
            </a:r>
            <a:r>
              <a:rPr lang="en-US" sz="1400" dirty="0">
                <a:latin typeface="Arial" charset="0"/>
                <a:ea typeface="ヒラギノ角ゴ Pro W3" charset="0"/>
                <a:cs typeface="ヒラギノ角ゴ Pro W3" charset="0"/>
              </a:rPr>
              <a:t>education, and into a </a:t>
            </a:r>
            <a:r>
              <a:rPr lang="en-US" sz="1400" u="sng" dirty="0">
                <a:latin typeface="Arial" charset="0"/>
                <a:ea typeface="ヒラギノ角ゴ Pro W3" charset="0"/>
                <a:cs typeface="ヒラギノ角ゴ Pro W3" charset="0"/>
              </a:rPr>
              <a:t>entry</a:t>
            </a:r>
            <a:r>
              <a:rPr lang="en-US" sz="1400" dirty="0">
                <a:latin typeface="Arial" charset="0"/>
                <a:ea typeface="ヒラギノ角ゴ Pro W3" charset="0"/>
                <a:cs typeface="ヒラギノ角ゴ Pro W3" charset="0"/>
              </a:rPr>
              <a:t>-level job. It might get them to starting a </a:t>
            </a:r>
            <a:r>
              <a:rPr lang="en-US" sz="1400" u="sng" dirty="0">
                <a:latin typeface="Arial" charset="0"/>
                <a:ea typeface="ヒラギノ角ゴ Pro W3" charset="0"/>
                <a:cs typeface="ヒラギノ角ゴ Pro W3" charset="0"/>
              </a:rPr>
              <a:t>family</a:t>
            </a:r>
            <a:r>
              <a:rPr lang="en-US" sz="1400" dirty="0">
                <a:latin typeface="Arial" charset="0"/>
                <a:ea typeface="ヒラギノ角ゴ Pro W3" charset="0"/>
                <a:cs typeface="ヒラギノ角ゴ Pro W3" charset="0"/>
              </a:rPr>
              <a:t>, buying a </a:t>
            </a:r>
            <a:r>
              <a:rPr lang="en-US" sz="1400" u="sng" dirty="0">
                <a:latin typeface="Arial" charset="0"/>
                <a:ea typeface="ヒラギノ角ゴ Pro W3" charset="0"/>
                <a:cs typeface="ヒラギノ角ゴ Pro W3" charset="0"/>
              </a:rPr>
              <a:t>house</a:t>
            </a:r>
            <a:r>
              <a:rPr lang="en-US" sz="1400" dirty="0">
                <a:latin typeface="Arial" charset="0"/>
                <a:ea typeface="ヒラギノ角ゴ Pro W3" charset="0"/>
                <a:cs typeface="ヒラギノ角ゴ Pro W3" charset="0"/>
              </a:rPr>
              <a:t>, or driving a fancy </a:t>
            </a:r>
            <a:r>
              <a:rPr lang="en-US" sz="1400" u="sng" dirty="0">
                <a:latin typeface="Arial" charset="0"/>
                <a:ea typeface="ヒラギノ角ゴ Pro W3" charset="0"/>
                <a:cs typeface="ヒラギノ角ゴ Pro W3" charset="0"/>
              </a:rPr>
              <a:t>car</a:t>
            </a:r>
            <a:r>
              <a:rPr lang="en-US" sz="1400" dirty="0">
                <a:latin typeface="Arial" charset="0"/>
                <a:ea typeface="ヒラギノ角ゴ Pro W3" charset="0"/>
                <a:cs typeface="ヒラギノ角ゴ Pro W3" charset="0"/>
              </a:rPr>
              <a:t>.</a:t>
            </a:r>
          </a:p>
          <a:p>
            <a:r>
              <a:rPr lang="en-US" sz="1400" dirty="0">
                <a:latin typeface="Arial" charset="0"/>
                <a:ea typeface="ヒラギノ角ゴ Pro W3" charset="0"/>
                <a:cs typeface="ヒラギノ角ゴ Pro W3" charset="0"/>
              </a:rPr>
              <a:t>We have to get kids to </a:t>
            </a:r>
            <a:r>
              <a:rPr lang="en-US" sz="1400" u="sng" dirty="0">
                <a:latin typeface="Arial" charset="0"/>
                <a:ea typeface="ヒラギノ角ゴ Pro W3" charset="0"/>
                <a:cs typeface="ヒラギノ角ゴ Pro W3" charset="0"/>
              </a:rPr>
              <a:t>stop </a:t>
            </a:r>
            <a:r>
              <a:rPr lang="en-US" sz="1400" dirty="0">
                <a:latin typeface="Arial" charset="0"/>
                <a:ea typeface="ヒラギノ角ゴ Pro W3" charset="0"/>
                <a:cs typeface="ヒラギノ角ゴ Pro W3" charset="0"/>
              </a:rPr>
              <a:t>looking at high school graduation as a major </a:t>
            </a:r>
            <a:r>
              <a:rPr lang="en-US" sz="1400" u="sng" dirty="0">
                <a:latin typeface="Arial" charset="0"/>
                <a:ea typeface="ヒラギノ角ゴ Pro W3" charset="0"/>
                <a:cs typeface="ヒラギノ角ゴ Pro W3" charset="0"/>
              </a:rPr>
              <a:t>milestone</a:t>
            </a:r>
            <a:r>
              <a:rPr lang="en-US" sz="1400" dirty="0">
                <a:latin typeface="Arial" charset="0"/>
                <a:ea typeface="ヒラギノ角ゴ Pro W3" charset="0"/>
                <a:cs typeface="ヒラギノ角ゴ Pro W3" charset="0"/>
              </a:rPr>
              <a:t> and start looking at high school graduation as a place where their education path starts pointing in a new </a:t>
            </a:r>
            <a:r>
              <a:rPr lang="en-US" sz="1400" u="sng" dirty="0">
                <a:latin typeface="Arial" charset="0"/>
                <a:ea typeface="ヒラギノ角ゴ Pro W3" charset="0"/>
                <a:cs typeface="ヒラギノ角ゴ Pro W3" charset="0"/>
              </a:rPr>
              <a:t>direction</a:t>
            </a:r>
            <a:r>
              <a:rPr lang="en-US" sz="1400" dirty="0">
                <a:latin typeface="Arial" charset="0"/>
                <a:ea typeface="ヒラギノ角ゴ Pro W3" charset="0"/>
                <a:cs typeface="ヒラギノ角ゴ Pro W3" charset="0"/>
              </a:rPr>
              <a:t>.</a:t>
            </a:r>
          </a:p>
          <a:p>
            <a:r>
              <a:rPr lang="en-US" sz="1400" dirty="0">
                <a:latin typeface="Arial" charset="0"/>
                <a:ea typeface="ヒラギノ角ゴ Pro W3" charset="0"/>
                <a:cs typeface="ヒラギノ角ゴ Pro W3" charset="0"/>
              </a:rPr>
              <a:t>If the student has a long-range </a:t>
            </a:r>
            <a:r>
              <a:rPr lang="en-US" sz="1400" u="sng" dirty="0">
                <a:latin typeface="Arial" charset="0"/>
                <a:ea typeface="ヒラギノ角ゴ Pro W3" charset="0"/>
                <a:cs typeface="ヒラギノ角ゴ Pro W3" charset="0"/>
              </a:rPr>
              <a:t>plan</a:t>
            </a:r>
            <a:r>
              <a:rPr lang="en-US" sz="1400" dirty="0">
                <a:latin typeface="Arial" charset="0"/>
                <a:ea typeface="ヒラギノ角ゴ Pro W3" charset="0"/>
                <a:cs typeface="ヒラギノ角ゴ Pro W3" charset="0"/>
              </a:rPr>
              <a:t>, hopefully their short-term decisions will </a:t>
            </a:r>
            <a:r>
              <a:rPr lang="en-US" sz="1400" u="sng" dirty="0">
                <a:latin typeface="Arial" charset="0"/>
                <a:ea typeface="ヒラギノ角ゴ Pro W3" charset="0"/>
                <a:cs typeface="ヒラギノ角ゴ Pro W3" charset="0"/>
              </a:rPr>
              <a:t>support </a:t>
            </a:r>
            <a:r>
              <a:rPr lang="en-US" sz="1400" dirty="0">
                <a:latin typeface="Arial" charset="0"/>
                <a:ea typeface="ヒラギノ角ゴ Pro W3" charset="0"/>
                <a:cs typeface="ヒラギノ角ゴ Pro W3" charset="0"/>
              </a:rPr>
              <a:t>their plan. That includes high school </a:t>
            </a:r>
            <a:r>
              <a:rPr lang="en-US" sz="1400" u="sng" dirty="0">
                <a:latin typeface="Arial" charset="0"/>
                <a:ea typeface="ヒラギノ角ゴ Pro W3" charset="0"/>
                <a:cs typeface="ヒラギノ角ゴ Pro W3" charset="0"/>
              </a:rPr>
              <a:t>elective </a:t>
            </a:r>
            <a:r>
              <a:rPr lang="en-US" sz="1400" dirty="0">
                <a:latin typeface="Arial" charset="0"/>
                <a:ea typeface="ヒラギノ角ゴ Pro W3" charset="0"/>
                <a:cs typeface="ヒラギノ角ゴ Pro W3" charset="0"/>
              </a:rPr>
              <a:t>courses, work-based </a:t>
            </a:r>
            <a:r>
              <a:rPr lang="en-US" sz="1400" u="sng" dirty="0">
                <a:latin typeface="Arial" charset="0"/>
                <a:ea typeface="ヒラギノ角ゴ Pro W3" charset="0"/>
                <a:cs typeface="ヒラギノ角ゴ Pro W3" charset="0"/>
              </a:rPr>
              <a:t>learning </a:t>
            </a:r>
            <a:r>
              <a:rPr lang="en-US" sz="1400" dirty="0">
                <a:latin typeface="Arial" charset="0"/>
                <a:ea typeface="ヒラギノ角ゴ Pro W3" charset="0"/>
                <a:cs typeface="ヒラギノ角ゴ Pro W3" charset="0"/>
              </a:rPr>
              <a:t>opportunities, and postsecondary education necessary to achieve their </a:t>
            </a:r>
            <a:r>
              <a:rPr lang="en-US" sz="1400" u="sng" dirty="0">
                <a:latin typeface="Arial" charset="0"/>
                <a:ea typeface="ヒラギノ角ゴ Pro W3" charset="0"/>
                <a:cs typeface="ヒラギノ角ゴ Pro W3" charset="0"/>
              </a:rPr>
              <a:t>goal</a:t>
            </a:r>
            <a:r>
              <a:rPr lang="en-US" sz="1400" dirty="0">
                <a:latin typeface="Arial" charset="0"/>
                <a:ea typeface="ヒラギノ角ゴ Pro W3" charset="0"/>
                <a:cs typeface="ヒラギノ角ゴ Pro W3" charset="0"/>
              </a:rPr>
              <a:t>. </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If high school education is a </a:t>
            </a:r>
            <a:r>
              <a:rPr lang="en-US" sz="1400" u="sng" dirty="0">
                <a:latin typeface="Arial" charset="0"/>
                <a:ea typeface="ヒラギノ角ゴ Pro W3" charset="0"/>
                <a:cs typeface="ヒラギノ角ゴ Pro W3" charset="0"/>
              </a:rPr>
              <a:t>crucial </a:t>
            </a:r>
            <a:r>
              <a:rPr lang="en-US" sz="1400" dirty="0">
                <a:latin typeface="Arial" charset="0"/>
                <a:ea typeface="ヒラギノ角ゴ Pro W3" charset="0"/>
                <a:cs typeface="ヒラギノ角ゴ Pro W3" charset="0"/>
              </a:rPr>
              <a:t>link in their plan, then it should make sense to them to </a:t>
            </a:r>
            <a:r>
              <a:rPr lang="en-US" sz="1400" u="sng" dirty="0">
                <a:latin typeface="Arial" charset="0"/>
                <a:ea typeface="ヒラギノ角ゴ Pro W3" charset="0"/>
                <a:cs typeface="ヒラギノ角ゴ Pro W3" charset="0"/>
              </a:rPr>
              <a:t>stay </a:t>
            </a:r>
            <a:r>
              <a:rPr lang="en-US" sz="1400" dirty="0">
                <a:latin typeface="Arial" charset="0"/>
                <a:ea typeface="ヒラギノ角ゴ Pro W3" charset="0"/>
                <a:cs typeface="ヒラギノ角ゴ Pro W3" charset="0"/>
              </a:rPr>
              <a:t>in school, and more than </a:t>
            </a:r>
            <a:r>
              <a:rPr lang="en-US" sz="1400" u="sng" dirty="0">
                <a:latin typeface="Arial" charset="0"/>
                <a:ea typeface="ヒラギノ角ゴ Pro W3" charset="0"/>
                <a:cs typeface="ヒラギノ角ゴ Pro W3" charset="0"/>
              </a:rPr>
              <a:t>that</a:t>
            </a:r>
            <a:r>
              <a:rPr lang="en-US" sz="1400" dirty="0">
                <a:latin typeface="Arial" charset="0"/>
                <a:ea typeface="ヒラギノ角ゴ Pro W3" charset="0"/>
                <a:cs typeface="ヒラギノ角ゴ Pro W3" charset="0"/>
              </a:rPr>
              <a:t>, to </a:t>
            </a:r>
            <a:r>
              <a:rPr lang="en-US" sz="1400" u="sng" dirty="0">
                <a:latin typeface="Arial" charset="0"/>
                <a:ea typeface="ヒラギノ角ゴ Pro W3" charset="0"/>
                <a:cs typeface="ヒラギノ角ゴ Pro W3" charset="0"/>
              </a:rPr>
              <a:t>apply </a:t>
            </a:r>
            <a:r>
              <a:rPr lang="en-US" sz="1400" dirty="0">
                <a:latin typeface="Arial" charset="0"/>
                <a:ea typeface="ヒラギノ角ゴ Pro W3" charset="0"/>
                <a:cs typeface="ヒラギノ角ゴ Pro W3" charset="0"/>
              </a:rPr>
              <a:t>oneself since there is now the realization that </a:t>
            </a:r>
            <a:r>
              <a:rPr lang="en-US" sz="1400" u="sng" dirty="0">
                <a:latin typeface="Arial" charset="0"/>
                <a:ea typeface="ヒラギノ角ゴ Pro W3" charset="0"/>
                <a:cs typeface="ヒラギノ角ゴ Pro W3" charset="0"/>
              </a:rPr>
              <a:t>those </a:t>
            </a:r>
            <a:r>
              <a:rPr lang="en-US" sz="1400" dirty="0">
                <a:latin typeface="Arial" charset="0"/>
                <a:ea typeface="ヒラギノ角ゴ Pro W3" charset="0"/>
                <a:cs typeface="ヒラギノ角ゴ Pro W3" charset="0"/>
              </a:rPr>
              <a:t>courses can actually have an </a:t>
            </a:r>
            <a:r>
              <a:rPr lang="en-US" sz="1400" u="sng" dirty="0">
                <a:latin typeface="Arial" charset="0"/>
                <a:ea typeface="ヒラギノ角ゴ Pro W3" charset="0"/>
                <a:cs typeface="ヒラギノ角ゴ Pro W3" charset="0"/>
              </a:rPr>
              <a:t>impact </a:t>
            </a:r>
            <a:r>
              <a:rPr lang="en-US" sz="1400" dirty="0">
                <a:latin typeface="Arial" charset="0"/>
                <a:ea typeface="ヒラギノ角ゴ Pro W3" charset="0"/>
                <a:cs typeface="ヒラギノ角ゴ Pro W3" charset="0"/>
              </a:rPr>
              <a:t>on their chosen profession.</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And the </a:t>
            </a:r>
            <a:r>
              <a:rPr lang="en-US" sz="1400" u="sng" dirty="0">
                <a:latin typeface="Arial" charset="0"/>
                <a:ea typeface="ヒラギノ角ゴ Pro W3" charset="0"/>
                <a:cs typeface="ヒラギノ角ゴ Pro W3" charset="0"/>
              </a:rPr>
              <a:t>last </a:t>
            </a:r>
            <a:r>
              <a:rPr lang="en-US" sz="1400" dirty="0">
                <a:latin typeface="Arial" charset="0"/>
                <a:ea typeface="ヒラギノ角ゴ Pro W3" charset="0"/>
                <a:cs typeface="ヒラギノ角ゴ Pro W3" charset="0"/>
              </a:rPr>
              <a:t>line is important because kids should be talking to people in their chosen profession about their education </a:t>
            </a:r>
            <a:r>
              <a:rPr lang="en-US" sz="1400" u="sng" dirty="0">
                <a:latin typeface="Arial" charset="0"/>
                <a:ea typeface="ヒラギノ角ゴ Pro W3" charset="0"/>
                <a:cs typeface="ヒラギノ角ゴ Pro W3" charset="0"/>
              </a:rPr>
              <a:t>pathway</a:t>
            </a:r>
            <a:r>
              <a:rPr lang="en-US" sz="1400" dirty="0">
                <a:latin typeface="Arial" charset="0"/>
                <a:ea typeface="ヒラギノ角ゴ Pro W3" charset="0"/>
                <a:cs typeface="ヒラギノ角ゴ Pro W3" charset="0"/>
              </a:rPr>
              <a:t>. If you want to be a </a:t>
            </a:r>
            <a:r>
              <a:rPr lang="en-US" sz="1400" u="sng" dirty="0">
                <a:latin typeface="Arial" charset="0"/>
                <a:ea typeface="ヒラギノ角ゴ Pro W3" charset="0"/>
                <a:cs typeface="ヒラギノ角ゴ Pro W3" charset="0"/>
              </a:rPr>
              <a:t>doctor</a:t>
            </a:r>
            <a:r>
              <a:rPr lang="en-US" sz="1400" dirty="0">
                <a:latin typeface="Arial" charset="0"/>
                <a:ea typeface="ヒラギノ角ゴ Pro W3" charset="0"/>
                <a:cs typeface="ヒラギノ角ゴ Pro W3" charset="0"/>
              </a:rPr>
              <a:t>, then talk to </a:t>
            </a:r>
            <a:r>
              <a:rPr lang="en-US" sz="1400" u="sng" dirty="0">
                <a:latin typeface="Arial" charset="0"/>
                <a:ea typeface="ヒラギノ角ゴ Pro W3" charset="0"/>
                <a:cs typeface="ヒラギノ角ゴ Pro W3" charset="0"/>
              </a:rPr>
              <a:t>doctors </a:t>
            </a:r>
            <a:r>
              <a:rPr lang="en-US" sz="1400" dirty="0">
                <a:latin typeface="Arial" charset="0"/>
                <a:ea typeface="ヒラギノ角ゴ Pro W3" charset="0"/>
                <a:cs typeface="ヒラギノ角ゴ Pro W3" charset="0"/>
              </a:rPr>
              <a:t>about your education plan. If you want to be an </a:t>
            </a:r>
            <a:r>
              <a:rPr lang="en-US" sz="1400" u="sng" dirty="0">
                <a:latin typeface="Arial" charset="0"/>
                <a:ea typeface="ヒラギノ角ゴ Pro W3" charset="0"/>
                <a:cs typeface="ヒラギノ角ゴ Pro W3" charset="0"/>
              </a:rPr>
              <a:t>archeologist</a:t>
            </a:r>
            <a:r>
              <a:rPr lang="en-US" sz="1400" dirty="0">
                <a:latin typeface="Arial" charset="0"/>
                <a:ea typeface="ヒラギノ角ゴ Pro W3" charset="0"/>
                <a:cs typeface="ヒラギノ角ゴ Pro W3" charset="0"/>
              </a:rPr>
              <a:t>, then talk to </a:t>
            </a:r>
            <a:r>
              <a:rPr lang="en-US" sz="1400" u="sng" dirty="0">
                <a:latin typeface="Arial" charset="0"/>
                <a:ea typeface="ヒラギノ角ゴ Pro W3" charset="0"/>
                <a:cs typeface="ヒラギノ角ゴ Pro W3" charset="0"/>
              </a:rPr>
              <a:t>archeologists </a:t>
            </a:r>
            <a:r>
              <a:rPr lang="en-US" sz="1400" dirty="0">
                <a:latin typeface="Arial" charset="0"/>
                <a:ea typeface="ヒラギノ角ゴ Pro W3" charset="0"/>
                <a:cs typeface="ヒラギノ角ゴ Pro W3" charset="0"/>
              </a:rPr>
              <a:t>about your education plan. </a:t>
            </a:r>
          </a:p>
          <a:p>
            <a:r>
              <a:rPr lang="en-US" sz="1400" dirty="0">
                <a:latin typeface="Arial" charset="0"/>
                <a:ea typeface="ヒラギノ角ゴ Pro W3" charset="0"/>
                <a:cs typeface="ヒラギノ角ゴ Pro W3" charset="0"/>
              </a:rPr>
              <a:t>The </a:t>
            </a:r>
            <a:r>
              <a:rPr lang="en-US" sz="1400" u="sng" dirty="0">
                <a:latin typeface="Arial" charset="0"/>
                <a:ea typeface="ヒラギノ角ゴ Pro W3" charset="0"/>
                <a:cs typeface="ヒラギノ角ゴ Pro W3" charset="0"/>
              </a:rPr>
              <a:t>professionals </a:t>
            </a:r>
            <a:r>
              <a:rPr lang="en-US" sz="1400" dirty="0">
                <a:latin typeface="Arial" charset="0"/>
                <a:ea typeface="ヒラギノ角ゴ Pro W3" charset="0"/>
                <a:cs typeface="ヒラギノ角ゴ Pro W3" charset="0"/>
              </a:rPr>
              <a:t>know what </a:t>
            </a:r>
            <a:r>
              <a:rPr lang="en-US" sz="1400" u="sng" dirty="0">
                <a:latin typeface="Arial" charset="0"/>
                <a:ea typeface="ヒラギノ角ゴ Pro W3" charset="0"/>
                <a:cs typeface="ヒラギノ角ゴ Pro W3" charset="0"/>
              </a:rPr>
              <a:t>you need</a:t>
            </a:r>
            <a:r>
              <a:rPr lang="en-US" sz="1400" dirty="0">
                <a:latin typeface="Arial" charset="0"/>
                <a:ea typeface="ヒラギノ角ゴ Pro W3" charset="0"/>
                <a:cs typeface="ヒラギノ角ゴ Pro W3" charset="0"/>
              </a:rPr>
              <a:t> to get hired and be successful.</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pPr eaLnBrk="1" hangingPunct="1"/>
            <a:endParaRPr lang="en-US" dirty="0">
              <a:latin typeface="Arial" charset="0"/>
              <a:ea typeface="ヒラギノ角ゴ Pro W3" charset="0"/>
              <a:cs typeface="ヒラギノ角ゴ Pro W3" charset="0"/>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1D131C3-C14E-454C-90A0-ABA704D5DCD2}" type="slidenum">
              <a:rPr lang="en-US" sz="1200"/>
              <a:pPr/>
              <a:t>233</a:t>
            </a:fld>
            <a:endParaRPr lang="en-US" sz="1200"/>
          </a:p>
        </p:txBody>
      </p:sp>
      <p:sp>
        <p:nvSpPr>
          <p:cNvPr id="461828" name="Rectangle 2"/>
          <p:cNvSpPr>
            <a:spLocks noGrp="1" noRot="1" noChangeAspect="1" noChangeArrowheads="1" noTextEdit="1"/>
          </p:cNvSpPr>
          <p:nvPr>
            <p:ph type="sldImg"/>
          </p:nvPr>
        </p:nvSpPr>
        <p:spPr>
          <a:xfrm>
            <a:off x="1143000" y="685800"/>
            <a:ext cx="2514600" cy="1885950"/>
          </a:xfrm>
          <a:solidFill>
            <a:srgbClr val="FFFFFF"/>
          </a:solidFill>
          <a:ln/>
        </p:spPr>
      </p:sp>
      <p:sp>
        <p:nvSpPr>
          <p:cNvPr id="461829" name="Rectangle 3"/>
          <p:cNvSpPr>
            <a:spLocks noGrp="1" noChangeArrowheads="1"/>
          </p:cNvSpPr>
          <p:nvPr>
            <p:ph type="body" idx="1"/>
          </p:nvPr>
        </p:nvSpPr>
        <p:spPr>
          <a:xfrm>
            <a:off x="685800" y="2895600"/>
            <a:ext cx="5562600" cy="55626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spcAft>
                <a:spcPct val="30000"/>
              </a:spcAft>
            </a:pPr>
            <a:r>
              <a:rPr lang="en-US" sz="1400" dirty="0">
                <a:latin typeface="Arial" charset="0"/>
                <a:ea typeface="ヒラギノ角ゴ Pro W3" charset="0"/>
                <a:cs typeface="Arial" charset="0"/>
              </a:rPr>
              <a:t>Our mission is to help our students find the </a:t>
            </a:r>
            <a:r>
              <a:rPr lang="en-US" sz="1400" u="sng" dirty="0">
                <a:latin typeface="Arial" charset="0"/>
                <a:ea typeface="ヒラギノ角ゴ Pro W3" charset="0"/>
                <a:cs typeface="Arial" charset="0"/>
              </a:rPr>
              <a:t>right</a:t>
            </a:r>
            <a:r>
              <a:rPr lang="en-US" sz="1400" dirty="0">
                <a:latin typeface="Arial" charset="0"/>
                <a:ea typeface="ヒラギノ角ゴ Pro W3" charset="0"/>
                <a:cs typeface="Arial" charset="0"/>
              </a:rPr>
              <a:t> career. It</a:t>
            </a:r>
            <a:r>
              <a:rPr lang="ja-JP" altLang="en-US" sz="1400" dirty="0">
                <a:latin typeface="Arial" charset="0"/>
                <a:ea typeface="ヒラギノ角ゴ Pro W3" charset="0"/>
                <a:cs typeface="Arial" charset="0"/>
              </a:rPr>
              <a:t>’</a:t>
            </a:r>
            <a:r>
              <a:rPr lang="en-US" sz="1400" dirty="0">
                <a:latin typeface="Arial" charset="0"/>
                <a:ea typeface="ヒラギノ角ゴ Pro W3" charset="0"/>
                <a:cs typeface="Arial" charset="0"/>
              </a:rPr>
              <a:t>s not enough to just give them 12 years of reading, writing, and arithmetic. </a:t>
            </a:r>
          </a:p>
          <a:p>
            <a:pPr eaLnBrk="1" hangingPunct="1">
              <a:spcBef>
                <a:spcPct val="0"/>
              </a:spcBef>
              <a:spcAft>
                <a:spcPct val="30000"/>
              </a:spcAft>
            </a:pPr>
            <a:endParaRPr lang="en-US" sz="1400" dirty="0">
              <a:latin typeface="Arial" charset="0"/>
              <a:ea typeface="ヒラギノ角ゴ Pro W3" charset="0"/>
              <a:cs typeface="Arial" charset="0"/>
            </a:endParaRPr>
          </a:p>
          <a:p>
            <a:pPr eaLnBrk="1" hangingPunct="1">
              <a:spcBef>
                <a:spcPct val="0"/>
              </a:spcBef>
              <a:spcAft>
                <a:spcPct val="30000"/>
              </a:spcAft>
            </a:pPr>
            <a:r>
              <a:rPr lang="en-US" sz="1400" dirty="0">
                <a:latin typeface="Arial" charset="0"/>
                <a:ea typeface="ヒラギノ角ゴ Pro W3" charset="0"/>
                <a:cs typeface="Arial" charset="0"/>
              </a:rPr>
              <a:t>We have to look 5 to 10 years down the road to help our students plan their </a:t>
            </a:r>
            <a:r>
              <a:rPr lang="en-US" sz="1400" u="sng" dirty="0">
                <a:latin typeface="Arial" charset="0"/>
                <a:ea typeface="ヒラギノ角ゴ Pro W3" charset="0"/>
                <a:cs typeface="Arial" charset="0"/>
              </a:rPr>
              <a:t>future</a:t>
            </a:r>
            <a:r>
              <a:rPr lang="en-US" sz="1400" dirty="0">
                <a:latin typeface="Arial" charset="0"/>
                <a:ea typeface="ヒラギノ角ゴ Pro W3" charset="0"/>
                <a:cs typeface="Arial" charset="0"/>
              </a:rPr>
              <a:t>. This means keeping up with the latest career trends, as well as teaching the students what it means to </a:t>
            </a:r>
            <a:r>
              <a:rPr lang="en-US" sz="1400" u="sng" dirty="0">
                <a:latin typeface="Arial" charset="0"/>
                <a:ea typeface="ヒラギノ角ゴ Pro W3" charset="0"/>
                <a:cs typeface="Arial" charset="0"/>
              </a:rPr>
              <a:t>have</a:t>
            </a:r>
            <a:r>
              <a:rPr lang="en-US" sz="1400" dirty="0">
                <a:latin typeface="Arial" charset="0"/>
                <a:ea typeface="ヒラギノ角ゴ Pro W3" charset="0"/>
                <a:cs typeface="Arial" charset="0"/>
              </a:rPr>
              <a:t> a job.</a:t>
            </a:r>
          </a:p>
          <a:p>
            <a:pPr eaLnBrk="1" hangingPunct="1">
              <a:spcBef>
                <a:spcPct val="0"/>
              </a:spcBef>
              <a:spcAft>
                <a:spcPct val="30000"/>
              </a:spcAft>
            </a:pPr>
            <a:endParaRPr lang="en-US" sz="1400" dirty="0">
              <a:latin typeface="Arial" charset="0"/>
              <a:ea typeface="ヒラギノ角ゴ Pro W3" charset="0"/>
              <a:cs typeface="Arial" charset="0"/>
            </a:endParaRPr>
          </a:p>
          <a:p>
            <a:pPr eaLnBrk="1" hangingPunct="1">
              <a:spcBef>
                <a:spcPct val="0"/>
              </a:spcBef>
              <a:spcAft>
                <a:spcPct val="30000"/>
              </a:spcAft>
            </a:pPr>
            <a:r>
              <a:rPr lang="en-US" sz="1400" dirty="0">
                <a:latin typeface="Arial" charset="0"/>
                <a:ea typeface="ヒラギノ角ゴ Pro W3" charset="0"/>
                <a:cs typeface="Arial" charset="0"/>
              </a:rPr>
              <a:t>Get them to look at the growing industries, which have </a:t>
            </a:r>
            <a:r>
              <a:rPr lang="en-US" sz="1400" u="sng" dirty="0">
                <a:latin typeface="Arial" charset="0"/>
                <a:ea typeface="ヒラギノ角ゴ Pro W3" charset="0"/>
                <a:cs typeface="Arial" charset="0"/>
              </a:rPr>
              <a:t>jobs</a:t>
            </a:r>
            <a:r>
              <a:rPr lang="en-US" sz="1400" dirty="0">
                <a:latin typeface="Arial" charset="0"/>
                <a:ea typeface="ヒラギノ角ゴ Pro W3" charset="0"/>
                <a:cs typeface="Arial" charset="0"/>
              </a:rPr>
              <a:t> that are in high demand.</a:t>
            </a:r>
          </a:p>
          <a:p>
            <a:pPr eaLnBrk="1" hangingPunct="1">
              <a:spcBef>
                <a:spcPct val="0"/>
              </a:spcBef>
              <a:spcAft>
                <a:spcPct val="30000"/>
              </a:spcAft>
            </a:pPr>
            <a:r>
              <a:rPr lang="en-US" sz="1400" dirty="0">
                <a:latin typeface="Arial" charset="0"/>
                <a:ea typeface="ヒラギノ角ゴ Pro W3" charset="0"/>
                <a:cs typeface="Arial" charset="0"/>
              </a:rPr>
              <a:t>Look at the return on the investment of education verses wages.</a:t>
            </a:r>
          </a:p>
          <a:p>
            <a:pPr eaLnBrk="1" hangingPunct="1">
              <a:spcBef>
                <a:spcPct val="0"/>
              </a:spcBef>
              <a:spcAft>
                <a:spcPct val="30000"/>
              </a:spcAft>
            </a:pPr>
            <a:r>
              <a:rPr lang="en-US" sz="1400" dirty="0">
                <a:latin typeface="Arial" charset="0"/>
                <a:ea typeface="ヒラギノ角ゴ Pro W3" charset="0"/>
                <a:cs typeface="Arial" charset="0"/>
              </a:rPr>
              <a:t>Look for jobs that have a pathway to higher jobs.</a:t>
            </a:r>
          </a:p>
          <a:p>
            <a:pPr eaLnBrk="1" hangingPunct="1">
              <a:spcBef>
                <a:spcPct val="0"/>
              </a:spcBef>
              <a:spcAft>
                <a:spcPct val="30000"/>
              </a:spcAft>
            </a:pPr>
            <a:endParaRPr lang="en-US" sz="1400" dirty="0">
              <a:latin typeface="Arial" charset="0"/>
              <a:ea typeface="ヒラギノ角ゴ Pro W3" charset="0"/>
              <a:cs typeface="Arial" charset="0"/>
            </a:endParaRPr>
          </a:p>
          <a:p>
            <a:pPr eaLnBrk="1" hangingPunct="1">
              <a:spcBef>
                <a:spcPct val="0"/>
              </a:spcBef>
              <a:spcAft>
                <a:spcPct val="30000"/>
              </a:spcAft>
            </a:pPr>
            <a:r>
              <a:rPr lang="en-US" sz="1400" dirty="0">
                <a:latin typeface="Arial" charset="0"/>
                <a:ea typeface="ヒラギノ角ゴ Pro W3" charset="0"/>
                <a:cs typeface="Arial" charset="0"/>
              </a:rPr>
              <a:t>We need to get past the generation of employees who do not like their jobs and only go to work to earn the money to support their hobbies and </a:t>
            </a:r>
            <a:r>
              <a:rPr lang="en-US" sz="1400" u="sng" dirty="0">
                <a:latin typeface="Arial" charset="0"/>
                <a:ea typeface="ヒラギノ角ゴ Pro W3" charset="0"/>
                <a:cs typeface="Arial" charset="0"/>
              </a:rPr>
              <a:t>interests</a:t>
            </a:r>
            <a:r>
              <a:rPr lang="en-US" sz="1400" dirty="0">
                <a:latin typeface="Arial" charset="0"/>
                <a:ea typeface="ヒラギノ角ゴ Pro W3" charset="0"/>
                <a:cs typeface="Arial" charset="0"/>
              </a:rPr>
              <a:t>. </a:t>
            </a:r>
          </a:p>
          <a:p>
            <a:pPr eaLnBrk="1" hangingPunct="1">
              <a:spcBef>
                <a:spcPct val="0"/>
              </a:spcBef>
              <a:spcAft>
                <a:spcPct val="30000"/>
              </a:spcAft>
            </a:pPr>
            <a:endParaRPr lang="en-US" sz="1400" dirty="0">
              <a:latin typeface="Arial" charset="0"/>
              <a:ea typeface="ヒラギノ角ゴ Pro W3" charset="0"/>
              <a:cs typeface="Arial" charset="0"/>
            </a:endParaRPr>
          </a:p>
          <a:p>
            <a:pPr eaLnBrk="1" hangingPunct="1">
              <a:spcBef>
                <a:spcPct val="0"/>
              </a:spcBef>
              <a:spcAft>
                <a:spcPct val="30000"/>
              </a:spcAft>
            </a:pPr>
            <a:r>
              <a:rPr lang="en-US" sz="1400" dirty="0" err="1">
                <a:latin typeface="Arial" charset="0"/>
                <a:ea typeface="ヒラギノ角ゴ Pro W3" charset="0"/>
                <a:cs typeface="Arial" charset="0"/>
              </a:rPr>
              <a:t>Wouldn</a:t>
            </a:r>
            <a:r>
              <a:rPr lang="ja-JP" altLang="en-US" sz="1400" dirty="0">
                <a:latin typeface="Arial" charset="0"/>
                <a:ea typeface="ヒラギノ角ゴ Pro W3" charset="0"/>
                <a:cs typeface="Arial" charset="0"/>
              </a:rPr>
              <a:t>’</a:t>
            </a:r>
            <a:r>
              <a:rPr lang="en-US" sz="1400" dirty="0">
                <a:latin typeface="Arial" charset="0"/>
                <a:ea typeface="ヒラギノ角ゴ Pro W3" charset="0"/>
                <a:cs typeface="Arial" charset="0"/>
              </a:rPr>
              <a:t>t it be nice if everyone could get </a:t>
            </a:r>
            <a:r>
              <a:rPr lang="en-US" sz="1400" u="sng" dirty="0">
                <a:latin typeface="Arial" charset="0"/>
                <a:ea typeface="ヒラギノ角ゴ Pro W3" charset="0"/>
                <a:cs typeface="Arial" charset="0"/>
              </a:rPr>
              <a:t>paid</a:t>
            </a:r>
            <a:r>
              <a:rPr lang="en-US" sz="1400" dirty="0">
                <a:latin typeface="Arial" charset="0"/>
                <a:ea typeface="ヒラギノ角ゴ Pro W3" charset="0"/>
                <a:cs typeface="Arial" charset="0"/>
              </a:rPr>
              <a:t> to do the thing they are most </a:t>
            </a:r>
            <a:r>
              <a:rPr lang="en-US" sz="1400" u="sng" dirty="0">
                <a:latin typeface="Arial" charset="0"/>
                <a:ea typeface="ヒラギノ角ゴ Pro W3" charset="0"/>
                <a:cs typeface="Arial" charset="0"/>
              </a:rPr>
              <a:t>passionate</a:t>
            </a:r>
            <a:r>
              <a:rPr lang="en-US" sz="1400" dirty="0">
                <a:latin typeface="Arial" charset="0"/>
                <a:ea typeface="ヒラギノ角ゴ Pro W3" charset="0"/>
                <a:cs typeface="Arial" charset="0"/>
              </a:rPr>
              <a:t> about? With </a:t>
            </a:r>
            <a:r>
              <a:rPr lang="en-US" sz="1400" u="sng" dirty="0">
                <a:latin typeface="Arial" charset="0"/>
                <a:ea typeface="ヒラギノ角ゴ Pro W3" charset="0"/>
                <a:cs typeface="Arial" charset="0"/>
              </a:rPr>
              <a:t>our</a:t>
            </a:r>
            <a:r>
              <a:rPr lang="en-US" sz="1400" dirty="0">
                <a:latin typeface="Arial" charset="0"/>
                <a:ea typeface="ヒラギノ角ゴ Pro W3" charset="0"/>
                <a:cs typeface="Arial" charset="0"/>
              </a:rPr>
              <a:t> guidance they </a:t>
            </a:r>
            <a:r>
              <a:rPr lang="en-US" sz="1400" u="sng" dirty="0">
                <a:latin typeface="Arial" charset="0"/>
                <a:ea typeface="ヒラギノ角ゴ Pro W3" charset="0"/>
                <a:cs typeface="Arial" charset="0"/>
              </a:rPr>
              <a:t>can</a:t>
            </a:r>
            <a:r>
              <a:rPr lang="en-US" sz="1400" dirty="0">
                <a:latin typeface="Arial" charset="0"/>
                <a:ea typeface="ヒラギノ角ゴ Pro W3" charset="0"/>
                <a:cs typeface="Arial" charset="0"/>
              </a:rPr>
              <a:t>.</a:t>
            </a:r>
          </a:p>
          <a:p>
            <a:pPr eaLnBrk="1" hangingPunct="1">
              <a:spcBef>
                <a:spcPct val="0"/>
              </a:spcBef>
              <a:spcAft>
                <a:spcPct val="30000"/>
              </a:spcAft>
            </a:pPr>
            <a:endParaRPr lang="en-US" dirty="0">
              <a:latin typeface="Arial" charset="0"/>
              <a:ea typeface="ヒラギノ角ゴ Pro W3" charset="0"/>
              <a:cs typeface="Arial" charset="0"/>
            </a:endParaRPr>
          </a:p>
          <a:p>
            <a:pPr eaLnBrk="1" hangingPunct="1">
              <a:spcBef>
                <a:spcPct val="0"/>
              </a:spcBef>
              <a:spcAft>
                <a:spcPct val="30000"/>
              </a:spcAft>
            </a:pPr>
            <a:endParaRPr lang="en-US" dirty="0">
              <a:latin typeface="Arial" charset="0"/>
              <a:ea typeface="ヒラギノ角ゴ Pro W3" charset="0"/>
              <a:cs typeface="Arial" charset="0"/>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5CB724B-4117-EA4C-ACBF-4737F3E3B5A9}" type="slidenum">
              <a:rPr lang="en-US" sz="1200"/>
              <a:pPr/>
              <a:t>234</a:t>
            </a:fld>
            <a:endParaRPr lang="en-US" sz="1200"/>
          </a:p>
        </p:txBody>
      </p:sp>
      <p:sp>
        <p:nvSpPr>
          <p:cNvPr id="463875" name="Rectangle 2"/>
          <p:cNvSpPr>
            <a:spLocks noGrp="1" noRot="1" noChangeAspect="1" noChangeArrowheads="1" noTextEdit="1"/>
          </p:cNvSpPr>
          <p:nvPr>
            <p:ph type="sldImg"/>
          </p:nvPr>
        </p:nvSpPr>
        <p:spPr>
          <a:ln/>
        </p:spPr>
      </p:sp>
      <p:sp>
        <p:nvSpPr>
          <p:cNvPr id="463876" name="Rectangle 3"/>
          <p:cNvSpPr>
            <a:spLocks noGrp="1" noChangeArrowheads="1"/>
          </p:cNvSpPr>
          <p:nvPr>
            <p:ph type="body" idx="1"/>
          </p:nvPr>
        </p:nvSpPr>
        <p:spPr>
          <a:xfrm>
            <a:off x="609600" y="4343400"/>
            <a:ext cx="5410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Before I conclude my presentation, I will pause here to see if anyone has any questions. </a:t>
            </a:r>
          </a:p>
          <a:p>
            <a:r>
              <a:rPr lang="en-US" sz="1400" dirty="0">
                <a:latin typeface="Arial" charset="0"/>
                <a:ea typeface="ヒラギノ角ゴ Pro W3" charset="0"/>
                <a:cs typeface="ヒラギノ角ゴ Pro W3" charset="0"/>
              </a:rPr>
              <a:t>Usually by this time most of the audience is overwhelmed and just need a break to digest what I</a:t>
            </a:r>
            <a:r>
              <a:rPr lang="ja-JP" altLang="en-US" sz="1400" dirty="0">
                <a:latin typeface="Arial" charset="0"/>
                <a:ea typeface="ヒラギノ角ゴ Pro W3" charset="0"/>
                <a:cs typeface="ヒラギノ角ゴ Pro W3" charset="0"/>
              </a:rPr>
              <a:t>’</a:t>
            </a:r>
            <a:r>
              <a:rPr lang="en-US" sz="1400" dirty="0" err="1">
                <a:latin typeface="Arial" charset="0"/>
                <a:ea typeface="ヒラギノ角ゴ Pro W3" charset="0"/>
                <a:cs typeface="ヒラギノ角ゴ Pro W3" charset="0"/>
              </a:rPr>
              <a:t>ve</a:t>
            </a:r>
            <a:r>
              <a:rPr lang="en-US" sz="1400" dirty="0">
                <a:latin typeface="Arial" charset="0"/>
                <a:ea typeface="ヒラギノ角ゴ Pro W3" charset="0"/>
                <a:cs typeface="ヒラギノ角ゴ Pro W3" charset="0"/>
              </a:rPr>
              <a:t> said.</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Remember that you can download the PowerPoint and use it however you can.</a:t>
            </a:r>
          </a:p>
          <a:p>
            <a:endParaRPr lang="en-US" sz="1400" dirty="0">
              <a:latin typeface="Arial" charset="0"/>
              <a:ea typeface="ヒラギノ角ゴ Pro W3" charset="0"/>
              <a:cs typeface="ヒラギノ角ゴ Pro W3" charset="0"/>
            </a:endParaRPr>
          </a:p>
          <a:p>
            <a:endParaRPr lang="en-US" sz="1400" dirty="0">
              <a:latin typeface="Arial" charset="0"/>
              <a:ea typeface="ヒラギノ角ゴ Pro W3" charset="0"/>
              <a:cs typeface="ヒラギノ角ゴ Pro W3" charset="0"/>
            </a:endParaRP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Any questions before I conclude this presentation?</a:t>
            </a: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Slide Image Placeholder 1"/>
          <p:cNvSpPr>
            <a:spLocks noGrp="1" noRot="1" noChangeAspect="1" noTextEdit="1"/>
          </p:cNvSpPr>
          <p:nvPr>
            <p:ph type="sldImg"/>
          </p:nvPr>
        </p:nvSpPr>
        <p:spPr>
          <a:ln/>
        </p:spPr>
      </p:sp>
      <p:sp>
        <p:nvSpPr>
          <p:cNvPr id="465923" name="Notes Placeholder 2"/>
          <p:cNvSpPr>
            <a:spLocks noGrp="1"/>
          </p:cNvSpPr>
          <p:nvPr>
            <p:ph type="body" idx="1"/>
          </p:nvPr>
        </p:nvSpPr>
        <p:spPr>
          <a:xfrm>
            <a:off x="914400" y="4114800"/>
            <a:ext cx="5181600" cy="4724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You all know the Golden Rule:  </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sym typeface="Wingdings" charset="0"/>
              </a:rPr>
              <a:t></a:t>
            </a:r>
          </a:p>
          <a:p>
            <a:r>
              <a:rPr lang="en-US" sz="1400" dirty="0">
                <a:latin typeface="Arial" charset="0"/>
                <a:ea typeface="ヒラギノ角ゴ Pro W3" charset="0"/>
                <a:cs typeface="ヒラギノ角ゴ Pro W3" charset="0"/>
              </a:rPr>
              <a:t>He who has the Gold makes the rules!  Or so it seems in this current political climate.</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No, …  let</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look at the </a:t>
            </a:r>
            <a:r>
              <a:rPr lang="en-US" sz="1400" u="sng" dirty="0">
                <a:latin typeface="Arial" charset="0"/>
                <a:ea typeface="ヒラギノ角ゴ Pro W3" charset="0"/>
                <a:cs typeface="ヒラギノ角ゴ Pro W3" charset="0"/>
              </a:rPr>
              <a:t>real </a:t>
            </a:r>
            <a:r>
              <a:rPr lang="en-US" sz="1400" dirty="0">
                <a:latin typeface="Arial" charset="0"/>
                <a:ea typeface="ヒラギノ角ゴ Pro W3" charset="0"/>
                <a:cs typeface="ヒラギノ角ゴ Pro W3" charset="0"/>
              </a:rPr>
              <a:t>Golden Rule…</a:t>
            </a:r>
          </a:p>
          <a:p>
            <a:endParaRPr lang="en-US" sz="1400"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Gold picture</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spectrum.ieee.org</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nanoclast</a:t>
            </a:r>
            <a:r>
              <a:rPr lang="en-US" dirty="0">
                <a:latin typeface="Arial" charset="0"/>
                <a:ea typeface="ヒラギノ角ゴ Pro W3" charset="0"/>
                <a:cs typeface="ヒラギノ角ゴ Pro W3" charset="0"/>
              </a:rPr>
              <a:t>/biomedical/devices/gold-nanoparticles-offer-nontoxic-treatment-for-eradicating-lymphoma</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endParaRPr lang="en-US" dirty="0">
              <a:latin typeface="Arial" charset="0"/>
              <a:ea typeface="ヒラギノ角ゴ Pro W3" charset="0"/>
              <a:cs typeface="ヒラギノ角ゴ Pro W3" charset="0"/>
            </a:endParaRPr>
          </a:p>
        </p:txBody>
      </p:sp>
      <p:sp>
        <p:nvSpPr>
          <p:cNvPr id="465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A7905DD-5A79-5F44-9793-65E65010687D}" type="slidenum">
              <a:rPr lang="en-US" sz="1200"/>
              <a:pPr/>
              <a:t>235</a:t>
            </a:fld>
            <a:endParaRPr lang="en-US" sz="1200"/>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Slide Image Placeholder 1"/>
          <p:cNvSpPr>
            <a:spLocks noGrp="1" noRot="1" noChangeAspect="1" noTextEdit="1"/>
          </p:cNvSpPr>
          <p:nvPr>
            <p:ph type="sldImg"/>
          </p:nvPr>
        </p:nvSpPr>
        <p:spPr>
          <a:xfrm>
            <a:off x="1143000" y="381000"/>
            <a:ext cx="1600200" cy="1200150"/>
          </a:xfrm>
          <a:ln/>
        </p:spPr>
      </p:sp>
      <p:sp>
        <p:nvSpPr>
          <p:cNvPr id="467971" name="Notes Placeholder 2"/>
          <p:cNvSpPr>
            <a:spLocks noGrp="1"/>
          </p:cNvSpPr>
          <p:nvPr>
            <p:ph type="body" idx="1"/>
          </p:nvPr>
        </p:nvSpPr>
        <p:spPr>
          <a:xfrm>
            <a:off x="914400" y="1752600"/>
            <a:ext cx="5181600" cy="7086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Though we may think otherwise, The Golden rule is really self serving.</a:t>
            </a:r>
          </a:p>
          <a:p>
            <a:r>
              <a:rPr lang="en-US" sz="1400" dirty="0">
                <a:latin typeface="Arial" charset="0"/>
                <a:ea typeface="ヒラギノ角ゴ Pro W3" charset="0"/>
                <a:cs typeface="ヒラギノ角ゴ Pro W3" charset="0"/>
              </a:rPr>
              <a:t>The Golden rule assumes that we should treat people the way that </a:t>
            </a:r>
            <a:r>
              <a:rPr lang="en-US" sz="1400" u="sng" dirty="0">
                <a:latin typeface="Arial" charset="0"/>
                <a:ea typeface="ヒラギノ角ゴ Pro W3" charset="0"/>
                <a:cs typeface="ヒラギノ角ゴ Pro W3" charset="0"/>
              </a:rPr>
              <a:t>we </a:t>
            </a:r>
            <a:r>
              <a:rPr lang="en-US" sz="1400" dirty="0">
                <a:latin typeface="Arial" charset="0"/>
                <a:ea typeface="ヒラギノ角ゴ Pro W3" charset="0"/>
                <a:cs typeface="ヒラギノ角ゴ Pro W3" charset="0"/>
              </a:rPr>
              <a:t>would want to be treated.  That assumes that everyone thinks the same way that </a:t>
            </a:r>
            <a:r>
              <a:rPr lang="en-US" sz="1400" u="sng" dirty="0">
                <a:latin typeface="Arial" charset="0"/>
                <a:ea typeface="ヒラギノ角ゴ Pro W3" charset="0"/>
                <a:cs typeface="ヒラギノ角ゴ Pro W3" charset="0"/>
              </a:rPr>
              <a:t>we </a:t>
            </a:r>
            <a:r>
              <a:rPr lang="en-US" sz="1400" dirty="0">
                <a:latin typeface="Arial" charset="0"/>
                <a:ea typeface="ヒラギノ角ゴ Pro W3" charset="0"/>
                <a:cs typeface="ヒラギノ角ゴ Pro W3" charset="0"/>
              </a:rPr>
              <a:t>do.</a:t>
            </a:r>
          </a:p>
          <a:p>
            <a:r>
              <a:rPr lang="en-US" sz="1400" dirty="0">
                <a:latin typeface="Arial" charset="0"/>
                <a:ea typeface="ヒラギノ角ゴ Pro W3" charset="0"/>
                <a:cs typeface="ヒラギノ角ゴ Pro W3" charset="0"/>
              </a:rPr>
              <a:t>When I was a young Boy Scout, it was often joked about our task of helping little old ladies cross the street, which in itself is a noble gesture, since navigating your way across many streets can be dangerous.  A flaw in the golden rule is revealed when the Boy Scout, who helps the little old lady across the street, sadly discovers that she had no intention of crossing the street.  He knew that in a similar situation </a:t>
            </a:r>
            <a:r>
              <a:rPr lang="en-US" sz="1400" u="sng" dirty="0">
                <a:latin typeface="Arial" charset="0"/>
                <a:ea typeface="ヒラギノ角ゴ Pro W3" charset="0"/>
                <a:cs typeface="ヒラギノ角ゴ Pro W3" charset="0"/>
              </a:rPr>
              <a:t>he</a:t>
            </a:r>
            <a:r>
              <a:rPr lang="en-US" sz="1400" dirty="0">
                <a:latin typeface="Arial" charset="0"/>
                <a:ea typeface="ヒラギノ角ゴ Pro W3" charset="0"/>
                <a:cs typeface="ヒラギノ角ゴ Pro W3" charset="0"/>
              </a:rPr>
              <a:t> would appreciate having a young man help him across the street, but in this situation, his act of helpfulness was not what the little old lady wanted at all.  The Golden rule has its flaws.</a:t>
            </a:r>
          </a:p>
          <a:p>
            <a:endParaRPr lang="en-US" sz="1400" dirty="0">
              <a:latin typeface="Arial" charset="0"/>
              <a:ea typeface="ヒラギノ角ゴ Pro W3" charset="0"/>
              <a:cs typeface="ヒラギノ角ゴ Pro W3" charset="0"/>
            </a:endParaRPr>
          </a:p>
          <a:p>
            <a:r>
              <a:rPr lang="en-US" sz="1400" dirty="0" smtClean="0">
                <a:latin typeface="Arial" charset="0"/>
                <a:ea typeface="ヒラギノ角ゴ Pro W3" charset="0"/>
                <a:cs typeface="ヒラギノ角ゴ Pro W3" charset="0"/>
                <a:sym typeface="Wingdings" charset="0"/>
              </a:rPr>
              <a:t></a:t>
            </a:r>
            <a:r>
              <a:rPr lang="en-US" sz="1400" dirty="0">
                <a:latin typeface="Arial" charset="0"/>
                <a:ea typeface="ヒラギノ角ゴ Pro W3" charset="0"/>
                <a:cs typeface="ヒラギノ角ゴ Pro W3" charset="0"/>
                <a:sym typeface="Wingdings" charset="0"/>
              </a:rPr>
              <a:t>((</a:t>
            </a:r>
            <a:r>
              <a:rPr lang="en-US" sz="1400" dirty="0">
                <a:latin typeface="Arial" charset="0"/>
                <a:ea typeface="ヒラギノ角ゴ Pro W3" charset="0"/>
                <a:cs typeface="ヒラギノ角ゴ Pro W3" charset="0"/>
              </a:rPr>
              <a:t>Platinum Rule: Treat others the way THEY want to be treated.))</a:t>
            </a:r>
            <a:endParaRPr lang="en-US" sz="1400" dirty="0">
              <a:latin typeface="Arial" charset="0"/>
              <a:ea typeface="ヒラギノ角ゴ Pro W3" charset="0"/>
              <a:cs typeface="ヒラギノ角ゴ Pro W3" charset="0"/>
              <a:sym typeface="Wingdings" charset="0"/>
            </a:endParaRPr>
          </a:p>
          <a:p>
            <a:r>
              <a:rPr lang="en-US" sz="1400" dirty="0">
                <a:latin typeface="Arial" charset="0"/>
                <a:ea typeface="ヒラギノ角ゴ Pro W3" charset="0"/>
                <a:cs typeface="ヒラギノ角ゴ Pro W3" charset="0"/>
              </a:rPr>
              <a:t>The Platinum rule goes one step above the Golden rule and assumes that other people</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wants, desires, and needs may be different from our own.</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For the Platinum rule to work you have to get to know your fellow man. Find out what they truly want.</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First ask the little old lady if she would like your assistance.  Find out what she thinks she needs.  If she says that she does not need help crossing the street, then leave her alone.</a:t>
            </a:r>
          </a:p>
          <a:p>
            <a:endParaRPr lang="en-US" sz="1400" dirty="0" smtClean="0">
              <a:latin typeface="Arial" charset="0"/>
              <a:ea typeface="ヒラギノ角ゴ Pro W3" charset="0"/>
              <a:cs typeface="ヒラギノ角ゴ Pro W3" charset="0"/>
            </a:endParaRPr>
          </a:p>
          <a:p>
            <a:r>
              <a:rPr lang="en-US" sz="1400" dirty="0" smtClean="0">
                <a:latin typeface="Arial" charset="0"/>
                <a:ea typeface="ヒラギノ角ゴ Pro W3" charset="0"/>
                <a:cs typeface="ヒラギノ角ゴ Pro W3" charset="0"/>
              </a:rPr>
              <a:t>-----------------------</a:t>
            </a:r>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sym typeface="Wingdings" charset="0"/>
              </a:rPr>
              <a:t>(</a:t>
            </a:r>
            <a:r>
              <a:rPr lang="en-US" sz="1400" dirty="0">
                <a:latin typeface="Arial" charset="0"/>
                <a:ea typeface="ヒラギノ角ゴ Pro W3" charset="0"/>
                <a:cs typeface="ヒラギノ角ゴ Pro W3" charset="0"/>
              </a:rPr>
              <a:t>Double Platinum Rule: Treat others the way they don</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t even know they want to be treated)</a:t>
            </a:r>
            <a:endParaRPr lang="en-US" sz="1400" dirty="0">
              <a:latin typeface="Arial" charset="0"/>
              <a:ea typeface="ヒラギノ角ゴ Pro W3" charset="0"/>
              <a:cs typeface="ヒラギノ角ゴ Pro W3" charset="0"/>
              <a:sym typeface="Wingdings" charset="0"/>
            </a:endParaRPr>
          </a:p>
          <a:p>
            <a:r>
              <a:rPr lang="en-US" sz="1400" dirty="0">
                <a:latin typeface="Arial" charset="0"/>
                <a:ea typeface="ヒラギノ角ゴ Pro W3" charset="0"/>
                <a:cs typeface="ヒラギノ角ゴ Pro W3" charset="0"/>
                <a:sym typeface="Wingdings" charset="0"/>
              </a:rPr>
              <a:t>And now-- if I haven</a:t>
            </a:r>
            <a:r>
              <a:rPr lang="ja-JP" altLang="en-US" sz="1400" dirty="0">
                <a:latin typeface="Arial" charset="0"/>
                <a:ea typeface="ヒラギノ角ゴ Pro W3" charset="0"/>
                <a:cs typeface="ヒラギノ角ゴ Pro W3" charset="0"/>
                <a:sym typeface="Wingdings" charset="0"/>
              </a:rPr>
              <a:t>’</a:t>
            </a:r>
            <a:r>
              <a:rPr lang="en-US" sz="1400" dirty="0">
                <a:latin typeface="Arial" charset="0"/>
                <a:ea typeface="ヒラギノ角ゴ Pro W3" charset="0"/>
                <a:cs typeface="ヒラギノ角ゴ Pro W3" charset="0"/>
                <a:sym typeface="Wingdings" charset="0"/>
              </a:rPr>
              <a:t>t already blown your mind, -- </a:t>
            </a:r>
            <a:r>
              <a:rPr lang="en-US" sz="1400" dirty="0">
                <a:latin typeface="Arial" charset="0"/>
                <a:ea typeface="ヒラギノ角ゴ Pro W3" charset="0"/>
                <a:cs typeface="ヒラギノ角ゴ Pro W3" charset="0"/>
              </a:rPr>
              <a:t>Here is the Double Platinum Rule – I found this term used in the hotel industry, but it applies really nice here as well.  To use the Double Platinum Rule you need to know not only what your customer wants, but be able to predict what they don</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t even know they want.</a:t>
            </a:r>
          </a:p>
          <a:p>
            <a:r>
              <a:rPr lang="en-US" sz="1400" dirty="0">
                <a:latin typeface="Arial" charset="0"/>
                <a:ea typeface="ヒラギノ角ゴ Pro W3" charset="0"/>
                <a:cs typeface="ヒラギノ角ゴ Pro W3" charset="0"/>
              </a:rPr>
              <a:t>The Double Platinum rule is about getting into the head of your customer and not only giving them what they want, but being able to suggest things that they would </a:t>
            </a:r>
            <a:r>
              <a:rPr lang="en-US" sz="1400" dirty="0" smtClean="0">
                <a:latin typeface="Arial" charset="0"/>
                <a:ea typeface="ヒラギノ角ゴ Pro W3" charset="0"/>
                <a:cs typeface="ヒラギノ角ゴ Pro W3" charset="0"/>
              </a:rPr>
              <a:t>like or</a:t>
            </a:r>
            <a:r>
              <a:rPr lang="en-US" sz="1400" baseline="0" dirty="0" smtClean="0">
                <a:latin typeface="Arial" charset="0"/>
                <a:ea typeface="ヒラギノ角ゴ Pro W3" charset="0"/>
                <a:cs typeface="ヒラギノ角ゴ Pro W3" charset="0"/>
              </a:rPr>
              <a:t> need</a:t>
            </a:r>
            <a:r>
              <a:rPr lang="en-US" sz="1400" dirty="0" smtClean="0">
                <a:latin typeface="Arial" charset="0"/>
                <a:ea typeface="ヒラギノ角ゴ Pro W3" charset="0"/>
                <a:cs typeface="ヒラギノ角ゴ Pro W3" charset="0"/>
              </a:rPr>
              <a:t>, </a:t>
            </a:r>
            <a:r>
              <a:rPr lang="en-US" sz="1400" dirty="0">
                <a:latin typeface="Arial" charset="0"/>
                <a:ea typeface="ヒラギノ角ゴ Pro W3" charset="0"/>
                <a:cs typeface="ヒラギノ角ゴ Pro W3" charset="0"/>
              </a:rPr>
              <a:t>but are not even aware of.</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You might notice that this little old lady, the one that does not want to cross the street, is carrying her groceries in a bag that is wearing out across the bottom. It might be because she has been dragging it on the concrete not realizing that the fabric is wearing out and the groceries might soon fall out.  What if the strap can be easily shortened? Will this keep the bag from dragging?  What about finding her a new bag?  What about putting wheels on her bag?  What about an old suitcase with wheels.  She might not even know that there is a problem, so she is certainly not even looking for a solution.</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We</a:t>
            </a:r>
            <a:r>
              <a:rPr lang="ja-JP" altLang="en-US" sz="1400" dirty="0">
                <a:latin typeface="Arial" charset="0"/>
                <a:ea typeface="ヒラギノ角ゴ Pro W3" charset="0"/>
                <a:cs typeface="ヒラギノ角ゴ Pro W3" charset="0"/>
              </a:rPr>
              <a:t>’</a:t>
            </a:r>
            <a:r>
              <a:rPr lang="en-US" sz="1400" dirty="0" err="1">
                <a:latin typeface="Arial" charset="0"/>
                <a:ea typeface="ヒラギノ角ゴ Pro W3" charset="0"/>
                <a:cs typeface="ヒラギノ角ゴ Pro W3" charset="0"/>
              </a:rPr>
              <a:t>ve</a:t>
            </a:r>
            <a:r>
              <a:rPr lang="en-US" sz="1400" dirty="0">
                <a:latin typeface="Arial" charset="0"/>
                <a:ea typeface="ヒラギノ角ゴ Pro W3" charset="0"/>
                <a:cs typeface="ヒラギノ角ゴ Pro W3" charset="0"/>
              </a:rPr>
              <a:t> been using the Golden rule for too long in education. We teach the way we want to teach because we assume that we know what</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best for everyone.  After all – we </a:t>
            </a:r>
            <a:r>
              <a:rPr lang="en-US" sz="1400" u="sng" dirty="0">
                <a:latin typeface="Arial" charset="0"/>
                <a:ea typeface="ヒラギノ角ゴ Pro W3" charset="0"/>
                <a:cs typeface="ヒラギノ角ゴ Pro W3" charset="0"/>
              </a:rPr>
              <a:t>are</a:t>
            </a:r>
            <a:r>
              <a:rPr lang="en-US" sz="1400" dirty="0">
                <a:latin typeface="Arial" charset="0"/>
                <a:ea typeface="ヒラギノ角ゴ Pro W3" charset="0"/>
                <a:cs typeface="ヒラギノ角ゴ Pro W3" charset="0"/>
              </a:rPr>
              <a:t> the educators!</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Just about everyone on staff in your school has a bachelor</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degree.  The counselors who are helping your students plan their future all have a Master</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degree.  The Golden Rule applied here suggests that since we all have bachelor degrees or higher, and it</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been good for us, then we need to get all of our kids to go for a Bachelor</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degree.</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If we apply the Platinum rule to education, it forces us to reach outside of our comfort zone and realize that everyone learns differently, everyone has different motivations, and it forces us to rethink the real </a:t>
            </a:r>
            <a:r>
              <a:rPr lang="en-US" sz="1400" u="sng" dirty="0">
                <a:latin typeface="Arial" charset="0"/>
                <a:ea typeface="ヒラギノ角ゴ Pro W3" charset="0"/>
                <a:cs typeface="ヒラギノ角ゴ Pro W3" charset="0"/>
              </a:rPr>
              <a:t>purpose</a:t>
            </a:r>
            <a:r>
              <a:rPr lang="en-US" sz="1400" dirty="0">
                <a:latin typeface="Arial" charset="0"/>
                <a:ea typeface="ヒラギノ角ゴ Pro W3" charset="0"/>
                <a:cs typeface="ヒラギノ角ゴ Pro W3" charset="0"/>
              </a:rPr>
              <a:t> of education.  </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If the real purpose of education is just to teach enough stuff to get kids to the next level of education, then we are doing a great job.</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But if we are truly preparing kids for college, career, and citizenship, then we need to step out of our educational silos and find out what society is demanding of our high school graduates.  We assume it</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just a certain number of high school credits, but in reality, it</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much more. </a:t>
            </a:r>
          </a:p>
          <a:p>
            <a:r>
              <a:rPr lang="en-US" sz="1400" dirty="0">
                <a:latin typeface="Arial" charset="0"/>
                <a:ea typeface="ヒラギノ角ゴ Pro W3" charset="0"/>
                <a:cs typeface="ヒラギノ角ゴ Pro W3" charset="0"/>
              </a:rPr>
              <a:t>We have to work together to make our community, state, and country a better place.  If we do that,  then we will all succeed.</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What</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our part in that improvement process?</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If we can work closely with the business community and the postsecondary education community, then we can transform our K-12 schools into a place where kids truly become college and career ready.</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And if we apply the Double Platinum Rule, we need to know all we can about the future so we can help kids make decisions about things that they don't even know they need to decide about.</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It</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a scary unknown future out there for our students, who will soon become the future world leaders.  We have to help them to predict the problems they might face, and ensure that they have the tools to make those tough life-changing decisions that they </a:t>
            </a:r>
            <a:r>
              <a:rPr lang="en-US" sz="1400" u="sng" dirty="0">
                <a:latin typeface="Arial" charset="0"/>
                <a:ea typeface="ヒラギノ角ゴ Pro W3" charset="0"/>
                <a:cs typeface="ヒラギノ角ゴ Pro W3" charset="0"/>
              </a:rPr>
              <a:t>will </a:t>
            </a:r>
            <a:r>
              <a:rPr lang="en-US" sz="1400" dirty="0">
                <a:latin typeface="Arial" charset="0"/>
                <a:ea typeface="ヒラギノ角ゴ Pro W3" charset="0"/>
                <a:cs typeface="ヒラギノ角ゴ Pro W3" charset="0"/>
              </a:rPr>
              <a:t>encounter.</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Working together </a:t>
            </a:r>
            <a:r>
              <a:rPr lang="en-US" sz="1400" u="sng" dirty="0">
                <a:latin typeface="Arial" charset="0"/>
                <a:ea typeface="ヒラギノ角ゴ Pro W3" charset="0"/>
                <a:cs typeface="ヒラギノ角ゴ Pro W3" charset="0"/>
              </a:rPr>
              <a:t>we can change </a:t>
            </a:r>
            <a:r>
              <a:rPr lang="en-US" sz="1400" dirty="0">
                <a:latin typeface="Arial" charset="0"/>
                <a:ea typeface="ヒラギノ角ゴ Pro W3" charset="0"/>
                <a:cs typeface="ヒラギノ角ゴ Pro W3" charset="0"/>
              </a:rPr>
              <a:t>the world.</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Thanks for what </a:t>
            </a:r>
            <a:r>
              <a:rPr lang="en-US" sz="1400" u="sng" dirty="0">
                <a:latin typeface="Arial" charset="0"/>
                <a:ea typeface="ヒラギノ角ゴ Pro W3" charset="0"/>
                <a:cs typeface="ヒラギノ角ゴ Pro W3" charset="0"/>
              </a:rPr>
              <a:t>you </a:t>
            </a:r>
            <a:r>
              <a:rPr lang="en-US" sz="1400" dirty="0">
                <a:latin typeface="Arial" charset="0"/>
                <a:ea typeface="ヒラギノ角ゴ Pro W3" charset="0"/>
                <a:cs typeface="ヒラギノ角ゴ Pro W3" charset="0"/>
              </a:rPr>
              <a:t>are doing to help make the future </a:t>
            </a:r>
            <a:r>
              <a:rPr lang="en-US" sz="1400" u="sng" dirty="0">
                <a:latin typeface="Arial" charset="0"/>
                <a:ea typeface="ヒラギノ角ゴ Pro W3" charset="0"/>
                <a:cs typeface="ヒラギノ角ゴ Pro W3" charset="0"/>
              </a:rPr>
              <a:t>possible</a:t>
            </a:r>
            <a:r>
              <a:rPr lang="en-US" sz="1400" dirty="0">
                <a:latin typeface="Arial" charset="0"/>
                <a:ea typeface="ヒラギノ角ゴ Pro W3" charset="0"/>
                <a:cs typeface="ヒラギノ角ゴ Pro W3" charset="0"/>
              </a:rPr>
              <a:t>.</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Golden Rule: Treat others the way YOU want to be treated.</a:t>
            </a:r>
          </a:p>
          <a:p>
            <a:r>
              <a:rPr lang="en-US" dirty="0">
                <a:latin typeface="Arial" charset="0"/>
                <a:ea typeface="ヒラギノ角ゴ Pro W3" charset="0"/>
                <a:cs typeface="ヒラギノ角ゴ Pro W3" charset="0"/>
              </a:rPr>
              <a:t>Platinum Rule: Treat others the way THEY want to be treated.</a:t>
            </a:r>
          </a:p>
          <a:p>
            <a:r>
              <a:rPr lang="en-US" dirty="0">
                <a:latin typeface="Arial" charset="0"/>
                <a:ea typeface="ヒラギノ角ゴ Pro W3" charset="0"/>
                <a:cs typeface="ヒラギノ角ゴ Pro W3" charset="0"/>
              </a:rPr>
              <a:t>Double Platinum Rule: Treat others the way they don</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t even know they want to be treated</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Platinum Rule</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www.alessandra.com</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abouttony</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aboutpr.asp</a:t>
            </a:r>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Double Platinum Rule</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www.hotel-online.com</a:t>
            </a:r>
            <a:r>
              <a:rPr lang="en-US" dirty="0">
                <a:latin typeface="Arial" charset="0"/>
                <a:ea typeface="ヒラギノ角ゴ Pro W3" charset="0"/>
                <a:cs typeface="ヒラギノ角ゴ Pro W3" charset="0"/>
              </a:rPr>
              <a:t>/News/PR2007_2nd/Jun07_GoldenRule.html</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Gold picture</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www.marketwatch.com</a:t>
            </a:r>
            <a:r>
              <a:rPr lang="en-US" dirty="0">
                <a:latin typeface="Arial" charset="0"/>
                <a:ea typeface="ヒラギノ角ゴ Pro W3" charset="0"/>
                <a:cs typeface="ヒラギノ角ゴ Pro W3" charset="0"/>
              </a:rPr>
              <a:t>/story/gold-prices-aim-for-upbeat-end-to-rough-month-2013-04-30</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Platinum picture</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www.monex.com</a:t>
            </a:r>
            <a:r>
              <a:rPr lang="en-US" dirty="0">
                <a:latin typeface="Arial" charset="0"/>
                <a:ea typeface="ヒラギノ角ゴ Pro W3" charset="0"/>
                <a:cs typeface="ヒラギノ角ゴ Pro W3" charset="0"/>
              </a:rPr>
              <a:t>/prods/</a:t>
            </a:r>
            <a:r>
              <a:rPr lang="en-US" dirty="0" err="1">
                <a:latin typeface="Arial" charset="0"/>
                <a:ea typeface="ヒラギノ角ゴ Pro W3" charset="0"/>
                <a:cs typeface="ヒラギノ角ゴ Pro W3" charset="0"/>
              </a:rPr>
              <a:t>platinum.html</a:t>
            </a:r>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endParaRPr lang="en-US" dirty="0">
              <a:latin typeface="Arial" charset="0"/>
              <a:ea typeface="ヒラギノ角ゴ Pro W3" charset="0"/>
              <a:cs typeface="ヒラギノ角ゴ Pro W3" charset="0"/>
            </a:endParaRPr>
          </a:p>
        </p:txBody>
      </p:sp>
      <p:sp>
        <p:nvSpPr>
          <p:cNvPr id="467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608E19C-31E4-BA42-9A92-ADB7E03E980A}" type="slidenum">
              <a:rPr lang="en-US" sz="1200"/>
              <a:pPr/>
              <a:t>236</a:t>
            </a:fld>
            <a:endParaRPr lang="en-US" sz="1200"/>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Slide Image Placeholder 1"/>
          <p:cNvSpPr>
            <a:spLocks noGrp="1" noRot="1" noChangeAspect="1" noTextEdit="1"/>
          </p:cNvSpPr>
          <p:nvPr>
            <p:ph type="sldImg"/>
          </p:nvPr>
        </p:nvSpPr>
        <p:spPr>
          <a:xfrm>
            <a:off x="1143000" y="381000"/>
            <a:ext cx="1600200" cy="1200150"/>
          </a:xfrm>
          <a:ln/>
        </p:spPr>
      </p:sp>
      <p:sp>
        <p:nvSpPr>
          <p:cNvPr id="467971" name="Notes Placeholder 2"/>
          <p:cNvSpPr>
            <a:spLocks noGrp="1"/>
          </p:cNvSpPr>
          <p:nvPr>
            <p:ph type="body" idx="1"/>
          </p:nvPr>
        </p:nvSpPr>
        <p:spPr>
          <a:xfrm>
            <a:off x="914400" y="1752600"/>
            <a:ext cx="5181600" cy="7086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smtClean="0">
                <a:latin typeface="Arial" charset="0"/>
                <a:ea typeface="ヒラギノ角ゴ Pro W3" charset="0"/>
                <a:cs typeface="ヒラギノ角ゴ Pro W3" charset="0"/>
                <a:sym typeface="Wingdings" charset="0"/>
              </a:rPr>
              <a:t></a:t>
            </a:r>
            <a:r>
              <a:rPr lang="en-US" sz="1400" dirty="0">
                <a:latin typeface="Arial" charset="0"/>
                <a:ea typeface="ヒラギノ角ゴ Pro W3" charset="0"/>
                <a:cs typeface="ヒラギノ角ゴ Pro W3" charset="0"/>
                <a:sym typeface="Wingdings" charset="0"/>
              </a:rPr>
              <a:t>(</a:t>
            </a:r>
            <a:r>
              <a:rPr lang="en-US" sz="1400" dirty="0">
                <a:latin typeface="Arial" charset="0"/>
                <a:ea typeface="ヒラギノ角ゴ Pro W3" charset="0"/>
                <a:cs typeface="ヒラギノ角ゴ Pro W3" charset="0"/>
              </a:rPr>
              <a:t>Double Platinum Rule: Treat others the way they don</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t even know they want to be treated)</a:t>
            </a:r>
            <a:endParaRPr lang="en-US" sz="1400" dirty="0">
              <a:latin typeface="Arial" charset="0"/>
              <a:ea typeface="ヒラギノ角ゴ Pro W3" charset="0"/>
              <a:cs typeface="ヒラギノ角ゴ Pro W3" charset="0"/>
              <a:sym typeface="Wingdings" charset="0"/>
            </a:endParaRPr>
          </a:p>
          <a:p>
            <a:r>
              <a:rPr lang="en-US" sz="1400" dirty="0">
                <a:latin typeface="Arial" charset="0"/>
                <a:ea typeface="ヒラギノ角ゴ Pro W3" charset="0"/>
                <a:cs typeface="ヒラギノ角ゴ Pro W3" charset="0"/>
                <a:sym typeface="Wingdings" charset="0"/>
              </a:rPr>
              <a:t>And now-- if I haven</a:t>
            </a:r>
            <a:r>
              <a:rPr lang="ja-JP" altLang="en-US" sz="1400" dirty="0">
                <a:latin typeface="Arial" charset="0"/>
                <a:ea typeface="ヒラギノ角ゴ Pro W3" charset="0"/>
                <a:cs typeface="ヒラギノ角ゴ Pro W3" charset="0"/>
                <a:sym typeface="Wingdings" charset="0"/>
              </a:rPr>
              <a:t>’</a:t>
            </a:r>
            <a:r>
              <a:rPr lang="en-US" sz="1400" dirty="0">
                <a:latin typeface="Arial" charset="0"/>
                <a:ea typeface="ヒラギノ角ゴ Pro W3" charset="0"/>
                <a:cs typeface="ヒラギノ角ゴ Pro W3" charset="0"/>
                <a:sym typeface="Wingdings" charset="0"/>
              </a:rPr>
              <a:t>t already blown your mind, -- </a:t>
            </a:r>
            <a:r>
              <a:rPr lang="en-US" sz="1400" dirty="0">
                <a:latin typeface="Arial" charset="0"/>
                <a:ea typeface="ヒラギノ角ゴ Pro W3" charset="0"/>
                <a:cs typeface="ヒラギノ角ゴ Pro W3" charset="0"/>
              </a:rPr>
              <a:t>Here is the Double Platinum Rule – I found this term used in the hotel industry, but it applies really nice here as well.  To use the Double Platinum Rule you need to know not only what your customer wants, but be able to predict what they don</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t even know they want.</a:t>
            </a:r>
          </a:p>
          <a:p>
            <a:r>
              <a:rPr lang="en-US" sz="1400" dirty="0">
                <a:latin typeface="Arial" charset="0"/>
                <a:ea typeface="ヒラギノ角ゴ Pro W3" charset="0"/>
                <a:cs typeface="ヒラギノ角ゴ Pro W3" charset="0"/>
              </a:rPr>
              <a:t>The Double Platinum rule is about getting into the head of your customer and not only giving them what they want, but being able to suggest things that they would </a:t>
            </a:r>
            <a:r>
              <a:rPr lang="en-US" sz="1400" dirty="0" smtClean="0">
                <a:latin typeface="Arial" charset="0"/>
                <a:ea typeface="ヒラギノ角ゴ Pro W3" charset="0"/>
                <a:cs typeface="ヒラギノ角ゴ Pro W3" charset="0"/>
              </a:rPr>
              <a:t>like or</a:t>
            </a:r>
            <a:r>
              <a:rPr lang="en-US" sz="1400" baseline="0" dirty="0" smtClean="0">
                <a:latin typeface="Arial" charset="0"/>
                <a:ea typeface="ヒラギノ角ゴ Pro W3" charset="0"/>
                <a:cs typeface="ヒラギノ角ゴ Pro W3" charset="0"/>
              </a:rPr>
              <a:t> need</a:t>
            </a:r>
            <a:r>
              <a:rPr lang="en-US" sz="1400" dirty="0" smtClean="0">
                <a:latin typeface="Arial" charset="0"/>
                <a:ea typeface="ヒラギノ角ゴ Pro W3" charset="0"/>
                <a:cs typeface="ヒラギノ角ゴ Pro W3" charset="0"/>
              </a:rPr>
              <a:t>, </a:t>
            </a:r>
            <a:r>
              <a:rPr lang="en-US" sz="1400" dirty="0">
                <a:latin typeface="Arial" charset="0"/>
                <a:ea typeface="ヒラギノ角ゴ Pro W3" charset="0"/>
                <a:cs typeface="ヒラギノ角ゴ Pro W3" charset="0"/>
              </a:rPr>
              <a:t>but are not even aware of.</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You might notice that this little old lady, the one that does not want to cross the street, is carrying her groceries in a bag that is wearing out across the bottom. It might be because she has been dragging it on the concrete not realizing that the fabric is wearing out and the groceries might soon fall out.  What if the strap can be easily shortened? Will this keep the bag from dragging?  What about finding her a new bag?  What about putting wheels on her bag?  What about an old suitcase with wheels.  She might not even know that there is a problem, so she is certainly not even looking for a solution.</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We</a:t>
            </a:r>
            <a:r>
              <a:rPr lang="ja-JP" altLang="en-US" sz="1400" dirty="0">
                <a:latin typeface="Arial" charset="0"/>
                <a:ea typeface="ヒラギノ角ゴ Pro W3" charset="0"/>
                <a:cs typeface="ヒラギノ角ゴ Pro W3" charset="0"/>
              </a:rPr>
              <a:t>’</a:t>
            </a:r>
            <a:r>
              <a:rPr lang="en-US" sz="1400" dirty="0" err="1">
                <a:latin typeface="Arial" charset="0"/>
                <a:ea typeface="ヒラギノ角ゴ Pro W3" charset="0"/>
                <a:cs typeface="ヒラギノ角ゴ Pro W3" charset="0"/>
              </a:rPr>
              <a:t>ve</a:t>
            </a:r>
            <a:r>
              <a:rPr lang="en-US" sz="1400" dirty="0">
                <a:latin typeface="Arial" charset="0"/>
                <a:ea typeface="ヒラギノ角ゴ Pro W3" charset="0"/>
                <a:cs typeface="ヒラギノ角ゴ Pro W3" charset="0"/>
              </a:rPr>
              <a:t> been using the Golden rule for too long in education. We teach the way we want to teach because we assume that we know what</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best for everyone.  After all – we </a:t>
            </a:r>
            <a:r>
              <a:rPr lang="en-US" sz="1400" u="sng" dirty="0">
                <a:latin typeface="Arial" charset="0"/>
                <a:ea typeface="ヒラギノ角ゴ Pro W3" charset="0"/>
                <a:cs typeface="ヒラギノ角ゴ Pro W3" charset="0"/>
              </a:rPr>
              <a:t>are</a:t>
            </a:r>
            <a:r>
              <a:rPr lang="en-US" sz="1400" dirty="0">
                <a:latin typeface="Arial" charset="0"/>
                <a:ea typeface="ヒラギノ角ゴ Pro W3" charset="0"/>
                <a:cs typeface="ヒラギノ角ゴ Pro W3" charset="0"/>
              </a:rPr>
              <a:t> the educators!</a:t>
            </a:r>
          </a:p>
          <a:p>
            <a:endParaRPr lang="en-US" sz="1400" dirty="0" smtClean="0">
              <a:latin typeface="Arial" charset="0"/>
              <a:ea typeface="ヒラギノ角ゴ Pro W3" charset="0"/>
              <a:cs typeface="ヒラギノ角ゴ Pro W3" charset="0"/>
            </a:endParaRPr>
          </a:p>
          <a:p>
            <a:endParaRPr lang="en-US" sz="1400" dirty="0">
              <a:latin typeface="Arial" charset="0"/>
              <a:ea typeface="ヒラギノ角ゴ Pro W3" charset="0"/>
              <a:cs typeface="ヒラギノ角ゴ Pro W3" charset="0"/>
            </a:endParaRPr>
          </a:p>
          <a:p>
            <a:r>
              <a:rPr lang="en-US" sz="1400" dirty="0" smtClean="0">
                <a:latin typeface="Arial" charset="0"/>
                <a:ea typeface="ヒラギノ角ゴ Pro W3" charset="0"/>
                <a:cs typeface="ヒラギノ角ゴ Pro W3" charset="0"/>
              </a:rPr>
              <a:t>-----------------</a:t>
            </a:r>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Just about everyone on staff in your school has a bachelor</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degree.  The counselors who are helping your students plan their future all have a Master</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degree.  The Golden Rule applied here suggests that since we all have bachelor degrees or higher, and it</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been good for us, then we need to get all of our kids to go for a Bachelor</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degree.</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If we apply the Platinum rule to education, it forces us to reach outside of our comfort zone and realize that everyone learns differently, everyone has different motivations, and it forces us to rethink the real </a:t>
            </a:r>
            <a:r>
              <a:rPr lang="en-US" sz="1400" u="sng" dirty="0">
                <a:latin typeface="Arial" charset="0"/>
                <a:ea typeface="ヒラギノ角ゴ Pro W3" charset="0"/>
                <a:cs typeface="ヒラギノ角ゴ Pro W3" charset="0"/>
              </a:rPr>
              <a:t>purpose</a:t>
            </a:r>
            <a:r>
              <a:rPr lang="en-US" sz="1400" dirty="0">
                <a:latin typeface="Arial" charset="0"/>
                <a:ea typeface="ヒラギノ角ゴ Pro W3" charset="0"/>
                <a:cs typeface="ヒラギノ角ゴ Pro W3" charset="0"/>
              </a:rPr>
              <a:t> of education.  </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If the real purpose of education is just to teach enough stuff to get kids to the next level of education, then we are doing a great job.</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But if we are truly preparing kids for college, career, and citizenship, then we need to step out of our educational silos and find out what society is demanding of our high school graduates.  We assume it</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just a certain number of high school credits, but in reality, it</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much more. </a:t>
            </a:r>
          </a:p>
          <a:p>
            <a:r>
              <a:rPr lang="en-US" sz="1400" dirty="0">
                <a:latin typeface="Arial" charset="0"/>
                <a:ea typeface="ヒラギノ角ゴ Pro W3" charset="0"/>
                <a:cs typeface="ヒラギノ角ゴ Pro W3" charset="0"/>
              </a:rPr>
              <a:t>We have to work together to make our community, state, and country a better place.  If we do that,  then we will all succeed.</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What</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our part in that improvement process?</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If we can work closely with the business community and the postsecondary education community, then we can transform our K-12 schools into a place where kids truly become college and career ready.</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And if we apply the Double Platinum Rule, we need to know all we can about the future so we can help kids make decisions about things that they don't even know they need to decide about.</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It</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a scary unknown future out there for our students, who will soon become the future world leaders.  We have to help them to predict the problems they might face, and ensure that they have the tools to make those tough life-changing decisions that they </a:t>
            </a:r>
            <a:r>
              <a:rPr lang="en-US" sz="1400" u="sng" dirty="0">
                <a:latin typeface="Arial" charset="0"/>
                <a:ea typeface="ヒラギノ角ゴ Pro W3" charset="0"/>
                <a:cs typeface="ヒラギノ角ゴ Pro W3" charset="0"/>
              </a:rPr>
              <a:t>will </a:t>
            </a:r>
            <a:r>
              <a:rPr lang="en-US" sz="1400" dirty="0">
                <a:latin typeface="Arial" charset="0"/>
                <a:ea typeface="ヒラギノ角ゴ Pro W3" charset="0"/>
                <a:cs typeface="ヒラギノ角ゴ Pro W3" charset="0"/>
              </a:rPr>
              <a:t>encounter.</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Working together </a:t>
            </a:r>
            <a:r>
              <a:rPr lang="en-US" sz="1400" u="sng" dirty="0">
                <a:latin typeface="Arial" charset="0"/>
                <a:ea typeface="ヒラギノ角ゴ Pro W3" charset="0"/>
                <a:cs typeface="ヒラギノ角ゴ Pro W3" charset="0"/>
              </a:rPr>
              <a:t>we can change </a:t>
            </a:r>
            <a:r>
              <a:rPr lang="en-US" sz="1400" dirty="0">
                <a:latin typeface="Arial" charset="0"/>
                <a:ea typeface="ヒラギノ角ゴ Pro W3" charset="0"/>
                <a:cs typeface="ヒラギノ角ゴ Pro W3" charset="0"/>
              </a:rPr>
              <a:t>the world.</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Thanks for what </a:t>
            </a:r>
            <a:r>
              <a:rPr lang="en-US" sz="1400" u="sng" dirty="0">
                <a:latin typeface="Arial" charset="0"/>
                <a:ea typeface="ヒラギノ角ゴ Pro W3" charset="0"/>
                <a:cs typeface="ヒラギノ角ゴ Pro W3" charset="0"/>
              </a:rPr>
              <a:t>you </a:t>
            </a:r>
            <a:r>
              <a:rPr lang="en-US" sz="1400" dirty="0">
                <a:latin typeface="Arial" charset="0"/>
                <a:ea typeface="ヒラギノ角ゴ Pro W3" charset="0"/>
                <a:cs typeface="ヒラギノ角ゴ Pro W3" charset="0"/>
              </a:rPr>
              <a:t>are doing to help make the future </a:t>
            </a:r>
            <a:r>
              <a:rPr lang="en-US" sz="1400" u="sng" dirty="0">
                <a:latin typeface="Arial" charset="0"/>
                <a:ea typeface="ヒラギノ角ゴ Pro W3" charset="0"/>
                <a:cs typeface="ヒラギノ角ゴ Pro W3" charset="0"/>
              </a:rPr>
              <a:t>possible</a:t>
            </a:r>
            <a:r>
              <a:rPr lang="en-US" sz="1400" dirty="0">
                <a:latin typeface="Arial" charset="0"/>
                <a:ea typeface="ヒラギノ角ゴ Pro W3" charset="0"/>
                <a:cs typeface="ヒラギノ角ゴ Pro W3" charset="0"/>
              </a:rPr>
              <a:t>.</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Golden Rule: Treat others the way YOU want to be treated.</a:t>
            </a:r>
          </a:p>
          <a:p>
            <a:r>
              <a:rPr lang="en-US" dirty="0">
                <a:latin typeface="Arial" charset="0"/>
                <a:ea typeface="ヒラギノ角ゴ Pro W3" charset="0"/>
                <a:cs typeface="ヒラギノ角ゴ Pro W3" charset="0"/>
              </a:rPr>
              <a:t>Platinum Rule: Treat others the way THEY want to be treated.</a:t>
            </a:r>
          </a:p>
          <a:p>
            <a:r>
              <a:rPr lang="en-US" dirty="0">
                <a:latin typeface="Arial" charset="0"/>
                <a:ea typeface="ヒラギノ角ゴ Pro W3" charset="0"/>
                <a:cs typeface="ヒラギノ角ゴ Pro W3" charset="0"/>
              </a:rPr>
              <a:t>Double Platinum Rule: Treat others the way they don</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t even know they want to be treated</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Platinum Rule</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www.alessandra.com</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abouttony</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aboutpr.asp</a:t>
            </a:r>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Double Platinum Rule</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www.hotel-online.com</a:t>
            </a:r>
            <a:r>
              <a:rPr lang="en-US" dirty="0">
                <a:latin typeface="Arial" charset="0"/>
                <a:ea typeface="ヒラギノ角ゴ Pro W3" charset="0"/>
                <a:cs typeface="ヒラギノ角ゴ Pro W3" charset="0"/>
              </a:rPr>
              <a:t>/News/PR2007_2nd/Jun07_GoldenRule.html</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Gold picture</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www.marketwatch.com</a:t>
            </a:r>
            <a:r>
              <a:rPr lang="en-US" dirty="0">
                <a:latin typeface="Arial" charset="0"/>
                <a:ea typeface="ヒラギノ角ゴ Pro W3" charset="0"/>
                <a:cs typeface="ヒラギノ角ゴ Pro W3" charset="0"/>
              </a:rPr>
              <a:t>/story/gold-prices-aim-for-upbeat-end-to-rough-month-2013-04-30</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Platinum picture</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www.monex.com</a:t>
            </a:r>
            <a:r>
              <a:rPr lang="en-US" dirty="0">
                <a:latin typeface="Arial" charset="0"/>
                <a:ea typeface="ヒラギノ角ゴ Pro W3" charset="0"/>
                <a:cs typeface="ヒラギノ角ゴ Pro W3" charset="0"/>
              </a:rPr>
              <a:t>/prods/</a:t>
            </a:r>
            <a:r>
              <a:rPr lang="en-US" dirty="0" err="1">
                <a:latin typeface="Arial" charset="0"/>
                <a:ea typeface="ヒラギノ角ゴ Pro W3" charset="0"/>
                <a:cs typeface="ヒラギノ角ゴ Pro W3" charset="0"/>
              </a:rPr>
              <a:t>platinum.html</a:t>
            </a:r>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endParaRPr lang="en-US" dirty="0">
              <a:latin typeface="Arial" charset="0"/>
              <a:ea typeface="ヒラギノ角ゴ Pro W3" charset="0"/>
              <a:cs typeface="ヒラギノ角ゴ Pro W3" charset="0"/>
            </a:endParaRPr>
          </a:p>
        </p:txBody>
      </p:sp>
      <p:sp>
        <p:nvSpPr>
          <p:cNvPr id="467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608E19C-31E4-BA42-9A92-ADB7E03E980A}" type="slidenum">
              <a:rPr lang="en-US" sz="1200"/>
              <a:pPr/>
              <a:t>237</a:t>
            </a:fld>
            <a:endParaRPr lang="en-US" sz="1200"/>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Slide Image Placeholder 1"/>
          <p:cNvSpPr>
            <a:spLocks noGrp="1" noRot="1" noChangeAspect="1" noTextEdit="1"/>
          </p:cNvSpPr>
          <p:nvPr>
            <p:ph type="sldImg"/>
          </p:nvPr>
        </p:nvSpPr>
        <p:spPr>
          <a:xfrm>
            <a:off x="1143000" y="381000"/>
            <a:ext cx="1600200" cy="1200150"/>
          </a:xfrm>
          <a:ln/>
        </p:spPr>
      </p:sp>
      <p:sp>
        <p:nvSpPr>
          <p:cNvPr id="467971" name="Notes Placeholder 2"/>
          <p:cNvSpPr>
            <a:spLocks noGrp="1"/>
          </p:cNvSpPr>
          <p:nvPr>
            <p:ph type="body" idx="1"/>
          </p:nvPr>
        </p:nvSpPr>
        <p:spPr>
          <a:xfrm>
            <a:off x="914400" y="1752600"/>
            <a:ext cx="5181600" cy="7086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smtClean="0">
                <a:latin typeface="Arial" charset="0"/>
                <a:ea typeface="ヒラギノ角ゴ Pro W3" charset="0"/>
                <a:cs typeface="ヒラギノ角ゴ Pro W3" charset="0"/>
              </a:rPr>
              <a:t>Just </a:t>
            </a:r>
            <a:r>
              <a:rPr lang="en-US" sz="1400" dirty="0">
                <a:latin typeface="Arial" charset="0"/>
                <a:ea typeface="ヒラギノ角ゴ Pro W3" charset="0"/>
                <a:cs typeface="ヒラギノ角ゴ Pro W3" charset="0"/>
              </a:rPr>
              <a:t>about everyone on staff in your school has a bachelor</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degree.  The counselors who are helping your students plan their future all have a Master</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degree.  The Golden Rule applied here suggests that since we all have bachelor degrees or higher, and it</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been good for us, then we need to get all of our kids to go for a Bachelor</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degree.</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If we apply the Platinum rule to education, it forces us to reach outside of our comfort zone and realize that everyone learns differently, everyone has different motivations, and it forces us to rethink the real </a:t>
            </a:r>
            <a:r>
              <a:rPr lang="en-US" sz="1400" u="sng" dirty="0">
                <a:latin typeface="Arial" charset="0"/>
                <a:ea typeface="ヒラギノ角ゴ Pro W3" charset="0"/>
                <a:cs typeface="ヒラギノ角ゴ Pro W3" charset="0"/>
              </a:rPr>
              <a:t>purpose</a:t>
            </a:r>
            <a:r>
              <a:rPr lang="en-US" sz="1400" dirty="0">
                <a:latin typeface="Arial" charset="0"/>
                <a:ea typeface="ヒラギノ角ゴ Pro W3" charset="0"/>
                <a:cs typeface="ヒラギノ角ゴ Pro W3" charset="0"/>
              </a:rPr>
              <a:t> of education.  </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If the real purpose of education is just to teach enough stuff to get kids to the next level of education, then we are doing a great job.</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But if we are truly preparing kids for college, career, and citizenship, then we need to step out of our educational silos and find out what society is demanding of our high school graduates.  We assume it</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just a certain number of high school credits, but in reality, it</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much more. </a:t>
            </a:r>
          </a:p>
          <a:p>
            <a:r>
              <a:rPr lang="en-US" sz="1400" dirty="0">
                <a:latin typeface="Arial" charset="0"/>
                <a:ea typeface="ヒラギノ角ゴ Pro W3" charset="0"/>
                <a:cs typeface="ヒラギノ角ゴ Pro W3" charset="0"/>
              </a:rPr>
              <a:t>We have to work together to make our community, state, and country a better place.  If we do that,  then we will all succeed.</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What</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our part in that improvement process?</a:t>
            </a:r>
          </a:p>
          <a:p>
            <a:endParaRPr lang="en-US" sz="1400" dirty="0" smtClean="0">
              <a:latin typeface="Arial" charset="0"/>
              <a:ea typeface="ヒラギノ角ゴ Pro W3" charset="0"/>
              <a:cs typeface="ヒラギノ角ゴ Pro W3" charset="0"/>
            </a:endParaRPr>
          </a:p>
          <a:p>
            <a:endParaRPr lang="en-US" sz="1400" dirty="0">
              <a:latin typeface="Arial" charset="0"/>
              <a:ea typeface="ヒラギノ角ゴ Pro W3" charset="0"/>
              <a:cs typeface="ヒラギノ角ゴ Pro W3" charset="0"/>
            </a:endParaRPr>
          </a:p>
          <a:p>
            <a:endParaRPr lang="en-US" sz="1400" dirty="0" smtClean="0">
              <a:latin typeface="Arial" charset="0"/>
              <a:ea typeface="ヒラギノ角ゴ Pro W3" charset="0"/>
              <a:cs typeface="ヒラギノ角ゴ Pro W3" charset="0"/>
            </a:endParaRPr>
          </a:p>
          <a:p>
            <a:endParaRPr lang="en-US" sz="1400" dirty="0">
              <a:latin typeface="Arial" charset="0"/>
              <a:ea typeface="ヒラギノ角ゴ Pro W3" charset="0"/>
              <a:cs typeface="ヒラギノ角ゴ Pro W3" charset="0"/>
            </a:endParaRPr>
          </a:p>
          <a:p>
            <a:r>
              <a:rPr lang="en-US" sz="1400" dirty="0" smtClean="0">
                <a:latin typeface="Arial" charset="0"/>
                <a:ea typeface="ヒラギノ角ゴ Pro W3" charset="0"/>
                <a:cs typeface="ヒラギノ角ゴ Pro W3" charset="0"/>
              </a:rPr>
              <a:t>-------------------------</a:t>
            </a:r>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If we can work closely with the business community and the postsecondary education community, then we can transform our K-12 schools into a place where kids truly become college and career ready.</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And if we apply the Double Platinum Rule, we need to know all we can about the future so we can help kids make decisions about things that they don't even know they need to decide about.</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It</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a scary unknown future out there for our students, who will soon become the future world leaders.  We have to help them to predict the problems they might face, and ensure that they have the tools to make those tough life-changing decisions that they </a:t>
            </a:r>
            <a:r>
              <a:rPr lang="en-US" sz="1400" u="sng" dirty="0">
                <a:latin typeface="Arial" charset="0"/>
                <a:ea typeface="ヒラギノ角ゴ Pro W3" charset="0"/>
                <a:cs typeface="ヒラギノ角ゴ Pro W3" charset="0"/>
              </a:rPr>
              <a:t>will </a:t>
            </a:r>
            <a:r>
              <a:rPr lang="en-US" sz="1400" dirty="0">
                <a:latin typeface="Arial" charset="0"/>
                <a:ea typeface="ヒラギノ角ゴ Pro W3" charset="0"/>
                <a:cs typeface="ヒラギノ角ゴ Pro W3" charset="0"/>
              </a:rPr>
              <a:t>encounter.</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Working together </a:t>
            </a:r>
            <a:r>
              <a:rPr lang="en-US" sz="1400" u="sng" dirty="0">
                <a:latin typeface="Arial" charset="0"/>
                <a:ea typeface="ヒラギノ角ゴ Pro W3" charset="0"/>
                <a:cs typeface="ヒラギノ角ゴ Pro W3" charset="0"/>
              </a:rPr>
              <a:t>we can change </a:t>
            </a:r>
            <a:r>
              <a:rPr lang="en-US" sz="1400" dirty="0">
                <a:latin typeface="Arial" charset="0"/>
                <a:ea typeface="ヒラギノ角ゴ Pro W3" charset="0"/>
                <a:cs typeface="ヒラギノ角ゴ Pro W3" charset="0"/>
              </a:rPr>
              <a:t>the world.</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Thanks for what </a:t>
            </a:r>
            <a:r>
              <a:rPr lang="en-US" sz="1400" u="sng" dirty="0">
                <a:latin typeface="Arial" charset="0"/>
                <a:ea typeface="ヒラギノ角ゴ Pro W3" charset="0"/>
                <a:cs typeface="ヒラギノ角ゴ Pro W3" charset="0"/>
              </a:rPr>
              <a:t>you </a:t>
            </a:r>
            <a:r>
              <a:rPr lang="en-US" sz="1400" dirty="0">
                <a:latin typeface="Arial" charset="0"/>
                <a:ea typeface="ヒラギノ角ゴ Pro W3" charset="0"/>
                <a:cs typeface="ヒラギノ角ゴ Pro W3" charset="0"/>
              </a:rPr>
              <a:t>are doing to help make the future </a:t>
            </a:r>
            <a:r>
              <a:rPr lang="en-US" sz="1400" u="sng" dirty="0">
                <a:latin typeface="Arial" charset="0"/>
                <a:ea typeface="ヒラギノ角ゴ Pro W3" charset="0"/>
                <a:cs typeface="ヒラギノ角ゴ Pro W3" charset="0"/>
              </a:rPr>
              <a:t>possible</a:t>
            </a:r>
            <a:r>
              <a:rPr lang="en-US" sz="1400" dirty="0">
                <a:latin typeface="Arial" charset="0"/>
                <a:ea typeface="ヒラギノ角ゴ Pro W3" charset="0"/>
                <a:cs typeface="ヒラギノ角ゴ Pro W3" charset="0"/>
              </a:rPr>
              <a:t>.</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Golden Rule: Treat others the way YOU want to be treated.</a:t>
            </a:r>
          </a:p>
          <a:p>
            <a:r>
              <a:rPr lang="en-US" dirty="0">
                <a:latin typeface="Arial" charset="0"/>
                <a:ea typeface="ヒラギノ角ゴ Pro W3" charset="0"/>
                <a:cs typeface="ヒラギノ角ゴ Pro W3" charset="0"/>
              </a:rPr>
              <a:t>Platinum Rule: Treat others the way THEY want to be treated.</a:t>
            </a:r>
          </a:p>
          <a:p>
            <a:r>
              <a:rPr lang="en-US" dirty="0">
                <a:latin typeface="Arial" charset="0"/>
                <a:ea typeface="ヒラギノ角ゴ Pro W3" charset="0"/>
                <a:cs typeface="ヒラギノ角ゴ Pro W3" charset="0"/>
              </a:rPr>
              <a:t>Double Platinum Rule: Treat others the way they don</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t even know they want to be treated</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Platinum Rule</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www.alessandra.com</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abouttony</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aboutpr.asp</a:t>
            </a:r>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Double Platinum Rule</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www.hotel-online.com</a:t>
            </a:r>
            <a:r>
              <a:rPr lang="en-US" dirty="0">
                <a:latin typeface="Arial" charset="0"/>
                <a:ea typeface="ヒラギノ角ゴ Pro W3" charset="0"/>
                <a:cs typeface="ヒラギノ角ゴ Pro W3" charset="0"/>
              </a:rPr>
              <a:t>/News/PR2007_2nd/Jun07_GoldenRule.html</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Gold picture</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www.marketwatch.com</a:t>
            </a:r>
            <a:r>
              <a:rPr lang="en-US" dirty="0">
                <a:latin typeface="Arial" charset="0"/>
                <a:ea typeface="ヒラギノ角ゴ Pro W3" charset="0"/>
                <a:cs typeface="ヒラギノ角ゴ Pro W3" charset="0"/>
              </a:rPr>
              <a:t>/story/gold-prices-aim-for-upbeat-end-to-rough-month-2013-04-30</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Platinum picture</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www.monex.com</a:t>
            </a:r>
            <a:r>
              <a:rPr lang="en-US" dirty="0">
                <a:latin typeface="Arial" charset="0"/>
                <a:ea typeface="ヒラギノ角ゴ Pro W3" charset="0"/>
                <a:cs typeface="ヒラギノ角ゴ Pro W3" charset="0"/>
              </a:rPr>
              <a:t>/prods/</a:t>
            </a:r>
            <a:r>
              <a:rPr lang="en-US" dirty="0" err="1">
                <a:latin typeface="Arial" charset="0"/>
                <a:ea typeface="ヒラギノ角ゴ Pro W3" charset="0"/>
                <a:cs typeface="ヒラギノ角ゴ Pro W3" charset="0"/>
              </a:rPr>
              <a:t>platinum.html</a:t>
            </a:r>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endParaRPr lang="en-US" dirty="0">
              <a:latin typeface="Arial" charset="0"/>
              <a:ea typeface="ヒラギノ角ゴ Pro W3" charset="0"/>
              <a:cs typeface="ヒラギノ角ゴ Pro W3" charset="0"/>
            </a:endParaRPr>
          </a:p>
        </p:txBody>
      </p:sp>
      <p:sp>
        <p:nvSpPr>
          <p:cNvPr id="467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608E19C-31E4-BA42-9A92-ADB7E03E980A}" type="slidenum">
              <a:rPr lang="en-US" sz="1200"/>
              <a:pPr/>
              <a:t>238</a:t>
            </a:fld>
            <a:endParaRPr lang="en-US" sz="1200"/>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Slide Image Placeholder 1"/>
          <p:cNvSpPr>
            <a:spLocks noGrp="1" noRot="1" noChangeAspect="1" noTextEdit="1"/>
          </p:cNvSpPr>
          <p:nvPr>
            <p:ph type="sldImg"/>
          </p:nvPr>
        </p:nvSpPr>
        <p:spPr>
          <a:xfrm>
            <a:off x="1143000" y="381000"/>
            <a:ext cx="1600200" cy="1200150"/>
          </a:xfrm>
          <a:ln/>
        </p:spPr>
      </p:sp>
      <p:sp>
        <p:nvSpPr>
          <p:cNvPr id="467971" name="Notes Placeholder 2"/>
          <p:cNvSpPr>
            <a:spLocks noGrp="1"/>
          </p:cNvSpPr>
          <p:nvPr>
            <p:ph type="body" idx="1"/>
          </p:nvPr>
        </p:nvSpPr>
        <p:spPr>
          <a:xfrm>
            <a:off x="914400" y="1752600"/>
            <a:ext cx="5181600" cy="7086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smtClean="0">
                <a:latin typeface="Arial" charset="0"/>
                <a:ea typeface="ヒラギノ角ゴ Pro W3" charset="0"/>
                <a:cs typeface="ヒラギノ角ゴ Pro W3" charset="0"/>
              </a:rPr>
              <a:t>If </a:t>
            </a:r>
            <a:r>
              <a:rPr lang="en-US" sz="1400" dirty="0">
                <a:latin typeface="Arial" charset="0"/>
                <a:ea typeface="ヒラギノ角ゴ Pro W3" charset="0"/>
                <a:cs typeface="ヒラギノ角ゴ Pro W3" charset="0"/>
              </a:rPr>
              <a:t>we can work closely with the business community and the postsecondary education community, then we can transform our K-12 schools into a place where kids truly become college and career ready.</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And if we apply the Double Platinum Rule, we need to know all we can about the future so we can help kids make decisions about things that they don't even know they need to decide about.</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It</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a scary unknown future out there for our students, who will soon become the future world leaders.  We have to help them to predict the problems they might face, and ensure that they have the tools to make those tough life-changing decisions that they </a:t>
            </a:r>
            <a:r>
              <a:rPr lang="en-US" sz="1400" u="sng" dirty="0">
                <a:latin typeface="Arial" charset="0"/>
                <a:ea typeface="ヒラギノ角ゴ Pro W3" charset="0"/>
                <a:cs typeface="ヒラギノ角ゴ Pro W3" charset="0"/>
              </a:rPr>
              <a:t>will </a:t>
            </a:r>
            <a:r>
              <a:rPr lang="en-US" sz="1400" dirty="0">
                <a:latin typeface="Arial" charset="0"/>
                <a:ea typeface="ヒラギノ角ゴ Pro W3" charset="0"/>
                <a:cs typeface="ヒラギノ角ゴ Pro W3" charset="0"/>
              </a:rPr>
              <a:t>encounter.</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Working together </a:t>
            </a:r>
            <a:r>
              <a:rPr lang="en-US" sz="1400" u="sng" dirty="0">
                <a:latin typeface="Arial" charset="0"/>
                <a:ea typeface="ヒラギノ角ゴ Pro W3" charset="0"/>
                <a:cs typeface="ヒラギノ角ゴ Pro W3" charset="0"/>
              </a:rPr>
              <a:t>we can change </a:t>
            </a:r>
            <a:r>
              <a:rPr lang="en-US" sz="1400" dirty="0">
                <a:latin typeface="Arial" charset="0"/>
                <a:ea typeface="ヒラギノ角ゴ Pro W3" charset="0"/>
                <a:cs typeface="ヒラギノ角ゴ Pro W3" charset="0"/>
              </a:rPr>
              <a:t>the world.</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Thanks for what </a:t>
            </a:r>
            <a:r>
              <a:rPr lang="en-US" sz="1400" u="sng" dirty="0">
                <a:latin typeface="Arial" charset="0"/>
                <a:ea typeface="ヒラギノ角ゴ Pro W3" charset="0"/>
                <a:cs typeface="ヒラギノ角ゴ Pro W3" charset="0"/>
              </a:rPr>
              <a:t>you </a:t>
            </a:r>
            <a:r>
              <a:rPr lang="en-US" sz="1400" dirty="0">
                <a:latin typeface="Arial" charset="0"/>
                <a:ea typeface="ヒラギノ角ゴ Pro W3" charset="0"/>
                <a:cs typeface="ヒラギノ角ゴ Pro W3" charset="0"/>
              </a:rPr>
              <a:t>are doing to help make the future </a:t>
            </a:r>
            <a:r>
              <a:rPr lang="en-US" sz="1400" u="sng" dirty="0">
                <a:latin typeface="Arial" charset="0"/>
                <a:ea typeface="ヒラギノ角ゴ Pro W3" charset="0"/>
                <a:cs typeface="ヒラギノ角ゴ Pro W3" charset="0"/>
              </a:rPr>
              <a:t>possible</a:t>
            </a:r>
            <a:r>
              <a:rPr lang="en-US" sz="1400" dirty="0">
                <a:latin typeface="Arial" charset="0"/>
                <a:ea typeface="ヒラギノ角ゴ Pro W3" charset="0"/>
                <a:cs typeface="ヒラギノ角ゴ Pro W3" charset="0"/>
              </a:rPr>
              <a:t>.</a:t>
            </a:r>
          </a:p>
          <a:p>
            <a:endParaRPr lang="en-US" dirty="0">
              <a:latin typeface="Arial" charset="0"/>
              <a:ea typeface="ヒラギノ角ゴ Pro W3" charset="0"/>
              <a:cs typeface="ヒラギノ角ゴ Pro W3" charset="0"/>
            </a:endParaRPr>
          </a:p>
          <a:p>
            <a:endParaRPr lang="en-US" dirty="0" smtClean="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smtClean="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Golden Rule: Treat others the way YOU want to be treated.</a:t>
            </a:r>
          </a:p>
          <a:p>
            <a:r>
              <a:rPr lang="en-US" dirty="0">
                <a:latin typeface="Arial" charset="0"/>
                <a:ea typeface="ヒラギノ角ゴ Pro W3" charset="0"/>
                <a:cs typeface="ヒラギノ角ゴ Pro W3" charset="0"/>
              </a:rPr>
              <a:t>Platinum Rule: Treat others the way THEY want to be treated.</a:t>
            </a:r>
          </a:p>
          <a:p>
            <a:r>
              <a:rPr lang="en-US" dirty="0">
                <a:latin typeface="Arial" charset="0"/>
                <a:ea typeface="ヒラギノ角ゴ Pro W3" charset="0"/>
                <a:cs typeface="ヒラギノ角ゴ Pro W3" charset="0"/>
              </a:rPr>
              <a:t>Double Platinum Rule: Treat others the way they don</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t even know they want to be treated</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Platinum Rule</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www.alessandra.com</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abouttony</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aboutpr.asp</a:t>
            </a:r>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Double Platinum Rule</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www.hotel-online.com</a:t>
            </a:r>
            <a:r>
              <a:rPr lang="en-US" dirty="0">
                <a:latin typeface="Arial" charset="0"/>
                <a:ea typeface="ヒラギノ角ゴ Pro W3" charset="0"/>
                <a:cs typeface="ヒラギノ角ゴ Pro W3" charset="0"/>
              </a:rPr>
              <a:t>/News/PR2007_2nd/Jun07_GoldenRule.html</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Gold picture</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www.marketwatch.com</a:t>
            </a:r>
            <a:r>
              <a:rPr lang="en-US" dirty="0">
                <a:latin typeface="Arial" charset="0"/>
                <a:ea typeface="ヒラギノ角ゴ Pro W3" charset="0"/>
                <a:cs typeface="ヒラギノ角ゴ Pro W3" charset="0"/>
              </a:rPr>
              <a:t>/story/gold-prices-aim-for-upbeat-end-to-rough-month-2013-04-30</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Platinum picture</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www.monex.com</a:t>
            </a:r>
            <a:r>
              <a:rPr lang="en-US" dirty="0">
                <a:latin typeface="Arial" charset="0"/>
                <a:ea typeface="ヒラギノ角ゴ Pro W3" charset="0"/>
                <a:cs typeface="ヒラギノ角ゴ Pro W3" charset="0"/>
              </a:rPr>
              <a:t>/prods/</a:t>
            </a:r>
            <a:r>
              <a:rPr lang="en-US" dirty="0" err="1">
                <a:latin typeface="Arial" charset="0"/>
                <a:ea typeface="ヒラギノ角ゴ Pro W3" charset="0"/>
                <a:cs typeface="ヒラギノ角ゴ Pro W3" charset="0"/>
              </a:rPr>
              <a:t>platinum.html</a:t>
            </a:r>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endParaRPr lang="en-US" dirty="0">
              <a:latin typeface="Arial" charset="0"/>
              <a:ea typeface="ヒラギノ角ゴ Pro W3" charset="0"/>
              <a:cs typeface="ヒラギノ角ゴ Pro W3" charset="0"/>
            </a:endParaRPr>
          </a:p>
        </p:txBody>
      </p:sp>
      <p:sp>
        <p:nvSpPr>
          <p:cNvPr id="467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608E19C-31E4-BA42-9A92-ADB7E03E980A}" type="slidenum">
              <a:rPr lang="en-US" sz="1200"/>
              <a:pPr/>
              <a:t>239</a:t>
            </a:fld>
            <a:endParaRPr 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charset="0"/>
              <a:ea typeface="ヒラギノ角ゴ Pro W3" charset="0"/>
              <a:cs typeface="ヒラギノ角ゴ Pro W3" charset="0"/>
            </a:endParaRPr>
          </a:p>
          <a:p>
            <a:endParaRPr lang="en-US" dirty="0" smtClean="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smtClean="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www.air.org</a:t>
            </a:r>
            <a:r>
              <a:rPr lang="en-US" dirty="0">
                <a:latin typeface="Arial" charset="0"/>
                <a:ea typeface="ヒラギノ角ゴ Pro W3" charset="0"/>
                <a:cs typeface="ヒラギノ角ゴ Pro W3" charset="0"/>
              </a:rPr>
              <a:t>/files/Texas_Graduates_Earnings_Report_4.26.13.pdf</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www.air.org</a:t>
            </a:r>
            <a:r>
              <a:rPr lang="en-US" dirty="0">
                <a:latin typeface="Arial" charset="0"/>
                <a:ea typeface="ヒラギノ角ゴ Pro W3" charset="0"/>
                <a:cs typeface="ヒラギノ角ゴ Pro W3" charset="0"/>
              </a:rPr>
              <a:t>/reports-products/</a:t>
            </a:r>
            <a:r>
              <a:rPr lang="en-US" dirty="0" err="1">
                <a:latin typeface="Arial" charset="0"/>
                <a:ea typeface="ヒラギノ角ゴ Pro W3" charset="0"/>
                <a:cs typeface="ヒラギノ角ゴ Pro W3" charset="0"/>
              </a:rPr>
              <a:t>index.cfm?fa</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viewContent&amp;content_id</a:t>
            </a:r>
            <a:r>
              <a:rPr lang="en-US" dirty="0">
                <a:latin typeface="Arial" charset="0"/>
                <a:ea typeface="ヒラギノ角ゴ Pro W3" charset="0"/>
                <a:cs typeface="ヒラギノ角ゴ Pro W3" charset="0"/>
              </a:rPr>
              <a:t>=2476</a:t>
            </a:r>
          </a:p>
          <a:p>
            <a:pPr eaLnBrk="1" hangingPunct="1">
              <a:spcBef>
                <a:spcPct val="0"/>
              </a:spcBef>
            </a:pPr>
            <a:r>
              <a:rPr lang="en-US" b="1" dirty="0">
                <a:latin typeface="Arial" charset="0"/>
                <a:ea typeface="ヒラギノ角ゴ Pro W3" charset="0"/>
                <a:cs typeface="ヒラギノ角ゴ Pro W3" charset="0"/>
              </a:rPr>
              <a:t>Higher Education Pays: The Initial Earnings of Graduates of Texas Colleges and Universities Who Are Working in Texas</a:t>
            </a:r>
          </a:p>
          <a:p>
            <a:pPr eaLnBrk="1" hangingPunct="1">
              <a:spcBef>
                <a:spcPct val="0"/>
              </a:spcBef>
            </a:pPr>
            <a:endParaRPr lang="en-US" b="1" dirty="0">
              <a:latin typeface="Arial" charset="0"/>
              <a:ea typeface="ヒラギノ角ゴ Pro W3" charset="0"/>
              <a:cs typeface="ヒラギノ角ゴ Pro W3" charset="0"/>
            </a:endParaRPr>
          </a:p>
          <a:p>
            <a:pPr eaLnBrk="1" hangingPunct="1">
              <a:spcBef>
                <a:spcPct val="0"/>
              </a:spcBef>
            </a:pPr>
            <a:r>
              <a:rPr lang="en-US" b="1" dirty="0">
                <a:latin typeface="Arial" charset="0"/>
                <a:ea typeface="ヒラギノ角ゴ Pro W3" charset="0"/>
                <a:cs typeface="ヒラギノ角ゴ Pro W3" charset="0"/>
              </a:rPr>
              <a:t>---</a:t>
            </a:r>
          </a:p>
          <a:p>
            <a:pPr eaLnBrk="1" hangingPunct="1">
              <a:spcBef>
                <a:spcPct val="0"/>
              </a:spcBef>
            </a:pPr>
            <a:r>
              <a:rPr lang="en-US" dirty="0">
                <a:latin typeface="Arial" charset="0"/>
                <a:ea typeface="ヒラギノ角ゴ Pro W3" charset="0"/>
                <a:cs typeface="ヒラギノ角ゴ Pro W3" charset="0"/>
              </a:rPr>
              <a:t>Blog about it</a:t>
            </a:r>
          </a:p>
          <a:p>
            <a:pPr eaLnBrk="1" hangingPunct="1">
              <a:spcBef>
                <a:spcPct val="0"/>
              </a:spcBef>
            </a:pPr>
            <a:r>
              <a:rPr lang="en-US" dirty="0">
                <a:latin typeface="Arial" charset="0"/>
                <a:ea typeface="ヒラギノ角ゴ Pro W3" charset="0"/>
                <a:cs typeface="ヒラギノ角ゴ Pro W3" charset="0"/>
              </a:rPr>
              <a:t>https://</a:t>
            </a:r>
            <a:r>
              <a:rPr lang="en-US" dirty="0" err="1">
                <a:latin typeface="Arial" charset="0"/>
                <a:ea typeface="ヒラギノ角ゴ Pro W3" charset="0"/>
                <a:cs typeface="ヒラギノ角ゴ Pro W3" charset="0"/>
              </a:rPr>
              <a:t>www.acteonline.org</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ctepolicywatch.post.aspx?id</a:t>
            </a:r>
            <a:r>
              <a:rPr lang="en-US" dirty="0">
                <a:latin typeface="Arial" charset="0"/>
                <a:ea typeface="ヒラギノ角ゴ Pro W3" charset="0"/>
                <a:cs typeface="ヒラギノ角ゴ Pro W3" charset="0"/>
              </a:rPr>
              <a:t>=4253&amp;blogid=2289#.UZU7AkqXQgE</a:t>
            </a:r>
          </a:p>
          <a:p>
            <a:endParaRPr lang="en-US" dirty="0">
              <a:latin typeface="Arial" charset="0"/>
              <a:ea typeface="ヒラギノ角ゴ Pro W3" charset="0"/>
              <a:cs typeface="ヒラギノ角ゴ Pro W3" charset="0"/>
            </a:endParaRPr>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3297218-D49F-3340-A938-9D097381FA4E}" type="slidenum">
              <a:rPr lang="en-US" sz="1200"/>
              <a:pPr/>
              <a:t>24</a:t>
            </a:fld>
            <a:endParaRPr lang="en-US" sz="1200"/>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2C25EACB-529E-1F47-85C9-CB31AF35B4CA}" type="slidenum">
              <a:rPr lang="en-US" sz="1200"/>
              <a:pPr/>
              <a:t>240</a:t>
            </a:fld>
            <a:endParaRPr lang="en-US" sz="1200"/>
          </a:p>
        </p:txBody>
      </p:sp>
      <p:sp>
        <p:nvSpPr>
          <p:cNvPr id="470019" name="Rectangle 2"/>
          <p:cNvSpPr>
            <a:spLocks noGrp="1" noRot="1" noChangeAspect="1" noChangeArrowheads="1" noTextEdit="1"/>
          </p:cNvSpPr>
          <p:nvPr>
            <p:ph type="sldImg"/>
          </p:nvPr>
        </p:nvSpPr>
        <p:spPr>
          <a:ln/>
        </p:spPr>
      </p:sp>
      <p:sp>
        <p:nvSpPr>
          <p:cNvPr id="470020" name="Rectangle 3"/>
          <p:cNvSpPr>
            <a:spLocks noGrp="1" noChangeArrowheads="1"/>
          </p:cNvSpPr>
          <p:nvPr>
            <p:ph type="body" idx="1"/>
          </p:nvPr>
        </p:nvSpPr>
        <p:spPr>
          <a:xfrm>
            <a:off x="914400" y="4343400"/>
            <a:ext cx="45720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Thanks for inviting me to come speak today.</a:t>
            </a:r>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92D0B8B-5400-3448-965C-C1562ECF2C18}" type="slidenum">
              <a:rPr lang="en-US" sz="1200"/>
              <a:pPr/>
              <a:t>241</a:t>
            </a:fld>
            <a:endParaRPr lang="en-US" sz="1200"/>
          </a:p>
        </p:txBody>
      </p:sp>
      <p:sp>
        <p:nvSpPr>
          <p:cNvPr id="472067" name="Rectangle 2"/>
          <p:cNvSpPr>
            <a:spLocks noGrp="1" noRot="1" noChangeAspect="1" noChangeArrowheads="1" noTextEdit="1"/>
          </p:cNvSpPr>
          <p:nvPr>
            <p:ph type="sldImg"/>
          </p:nvPr>
        </p:nvSpPr>
        <p:spPr>
          <a:ln/>
        </p:spPr>
      </p:sp>
      <p:sp>
        <p:nvSpPr>
          <p:cNvPr id="472068" name="Rectangle 3"/>
          <p:cNvSpPr>
            <a:spLocks noGrp="1" noChangeArrowheads="1"/>
          </p:cNvSpPr>
          <p:nvPr>
            <p:ph type="body" idx="1"/>
          </p:nvPr>
        </p:nvSpPr>
        <p:spPr>
          <a:xfrm>
            <a:off x="762000" y="4343400"/>
            <a:ext cx="5181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Thanks for inviting me to come speak today.</a:t>
            </a:r>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Slide Image Placeholder 1"/>
          <p:cNvSpPr>
            <a:spLocks noGrp="1" noRot="1" noChangeAspect="1" noTextEdit="1"/>
          </p:cNvSpPr>
          <p:nvPr>
            <p:ph type="sldImg"/>
          </p:nvPr>
        </p:nvSpPr>
        <p:spPr>
          <a:ln/>
        </p:spPr>
      </p:sp>
      <p:sp>
        <p:nvSpPr>
          <p:cNvPr id="474115" name="Notes Placeholder 2"/>
          <p:cNvSpPr>
            <a:spLocks noGrp="1"/>
          </p:cNvSpPr>
          <p:nvPr>
            <p:ph type="body" idx="1"/>
          </p:nvPr>
        </p:nvSpPr>
        <p:spPr>
          <a:xfrm>
            <a:off x="381000" y="4343400"/>
            <a:ext cx="6172200" cy="4800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ヒラギノ角ゴ Pro W3" charset="0"/>
                <a:cs typeface="ヒラギノ角ゴ Pro W3" charset="0"/>
              </a:rPr>
              <a:t>Though the term </a:t>
            </a:r>
            <a:r>
              <a:rPr lang="ja-JP" altLang="en-US">
                <a:latin typeface="Arial" charset="0"/>
                <a:ea typeface="ヒラギノ角ゴ Pro W3" charset="0"/>
                <a:cs typeface="ヒラギノ角ゴ Pro W3" charset="0"/>
              </a:rPr>
              <a:t>“</a:t>
            </a:r>
            <a:r>
              <a:rPr lang="en-US" u="sng">
                <a:latin typeface="Arial" charset="0"/>
                <a:ea typeface="ヒラギノ角ゴ Pro W3" charset="0"/>
                <a:cs typeface="ヒラギノ角ゴ Pro W3" charset="0"/>
              </a:rPr>
              <a:t>vocational</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has earned a bad reputation in the last few decades, the </a:t>
            </a:r>
            <a:r>
              <a:rPr lang="en-US" u="sng">
                <a:latin typeface="Arial" charset="0"/>
                <a:ea typeface="ヒラギノ角ゴ Pro W3" charset="0"/>
                <a:cs typeface="ヒラギノ角ゴ Pro W3" charset="0"/>
              </a:rPr>
              <a:t>original</a:t>
            </a:r>
            <a:r>
              <a:rPr lang="en-US">
                <a:latin typeface="Arial" charset="0"/>
                <a:ea typeface="ヒラギノ角ゴ Pro W3" charset="0"/>
                <a:cs typeface="ヒラギノ角ゴ Pro W3" charset="0"/>
              </a:rPr>
              <a:t> meaning of the term is clear that your </a:t>
            </a:r>
            <a:r>
              <a:rPr lang="ja-JP" altLang="en-US">
                <a:latin typeface="Arial" charset="0"/>
                <a:ea typeface="ヒラギノ角ゴ Pro W3" charset="0"/>
                <a:cs typeface="ヒラギノ角ゴ Pro W3" charset="0"/>
              </a:rPr>
              <a:t>“</a:t>
            </a:r>
            <a:r>
              <a:rPr lang="en-US" u="sng">
                <a:latin typeface="Arial" charset="0"/>
                <a:ea typeface="ヒラギノ角ゴ Pro W3" charset="0"/>
                <a:cs typeface="ヒラギノ角ゴ Pro W3" charset="0"/>
              </a:rPr>
              <a:t>vocation</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is your life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calling.  </a:t>
            </a:r>
          </a:p>
          <a:p>
            <a:endParaRPr lang="en-US" u="sng">
              <a:latin typeface="Arial" charset="0"/>
              <a:ea typeface="ヒラギノ角ゴ Pro W3" charset="0"/>
              <a:cs typeface="ヒラギノ角ゴ Pro W3" charset="0"/>
            </a:endParaRPr>
          </a:p>
          <a:p>
            <a:r>
              <a:rPr lang="en-US" u="sng">
                <a:latin typeface="Arial" charset="0"/>
                <a:ea typeface="ヒラギノ角ゴ Pro W3" charset="0"/>
                <a:cs typeface="ヒラギノ角ゴ Pro W3" charset="0"/>
              </a:rPr>
              <a:t>Our</a:t>
            </a:r>
            <a:r>
              <a:rPr lang="en-US">
                <a:latin typeface="Arial" charset="0"/>
                <a:ea typeface="ヒラギノ角ゴ Pro W3" charset="0"/>
                <a:cs typeface="ヒラギノ角ゴ Pro W3" charset="0"/>
              </a:rPr>
              <a:t> vocation as educators is educating young minds and preparing them for the real world. </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What is your student</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a:t>
            </a:r>
            <a:r>
              <a:rPr lang="en-US" u="sng">
                <a:latin typeface="Arial" charset="0"/>
                <a:ea typeface="ヒラギノ角ゴ Pro W3" charset="0"/>
                <a:cs typeface="ヒラギノ角ゴ Pro W3" charset="0"/>
              </a:rPr>
              <a:t>vocation</a:t>
            </a:r>
            <a:r>
              <a:rPr lang="en-US">
                <a:latin typeface="Arial" charset="0"/>
                <a:ea typeface="ヒラギノ角ゴ Pro W3" charset="0"/>
                <a:cs typeface="ヒラギノ角ゴ Pro W3" charset="0"/>
              </a:rPr>
              <a:t>? What is life calling </a:t>
            </a:r>
            <a:r>
              <a:rPr lang="en-US" u="sng">
                <a:latin typeface="Arial" charset="0"/>
                <a:ea typeface="ヒラギノ角ゴ Pro W3" charset="0"/>
                <a:cs typeface="ヒラギノ角ゴ Pro W3" charset="0"/>
              </a:rPr>
              <a:t>them</a:t>
            </a:r>
            <a:r>
              <a:rPr lang="en-US">
                <a:latin typeface="Arial" charset="0"/>
                <a:ea typeface="ヒラギノ角ゴ Pro W3" charset="0"/>
                <a:cs typeface="ヒラギノ角ゴ Pro W3" charset="0"/>
              </a:rPr>
              <a:t> to do? What is their </a:t>
            </a:r>
            <a:r>
              <a:rPr lang="en-US" u="sng">
                <a:latin typeface="Arial" charset="0"/>
                <a:ea typeface="ヒラギノ角ゴ Pro W3" charset="0"/>
                <a:cs typeface="ヒラギノ角ゴ Pro W3" charset="0"/>
              </a:rPr>
              <a:t>purpose </a:t>
            </a:r>
            <a:r>
              <a:rPr lang="en-US">
                <a:latin typeface="Arial" charset="0"/>
                <a:ea typeface="ヒラギノ角ゴ Pro W3" charset="0"/>
                <a:cs typeface="ヒラギノ角ゴ Pro W3" charset="0"/>
              </a:rPr>
              <a:t>in life?</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We need to help students discover their </a:t>
            </a:r>
            <a:r>
              <a:rPr lang="en-US" u="sng">
                <a:latin typeface="Arial" charset="0"/>
                <a:ea typeface="ヒラギノ角ゴ Pro W3" charset="0"/>
                <a:cs typeface="ヒラギノ角ゴ Pro W3" charset="0"/>
              </a:rPr>
              <a:t>passion</a:t>
            </a:r>
            <a:r>
              <a:rPr lang="en-US">
                <a:latin typeface="Arial" charset="0"/>
                <a:ea typeface="ヒラギノ角ゴ Pro W3" charset="0"/>
                <a:cs typeface="ヒラギノ角ゴ Pro W3" charset="0"/>
              </a:rPr>
              <a:t>.  </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What makes them get up in the morning and want to learn something new?  </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And we need to help them to </a:t>
            </a:r>
            <a:r>
              <a:rPr lang="en-US" u="sng">
                <a:latin typeface="Arial" charset="0"/>
                <a:ea typeface="ヒラギノ角ゴ Pro W3" charset="0"/>
                <a:cs typeface="ヒラギノ角ゴ Pro W3" charset="0"/>
              </a:rPr>
              <a:t>turn</a:t>
            </a:r>
            <a:r>
              <a:rPr lang="en-US">
                <a:latin typeface="Arial" charset="0"/>
                <a:ea typeface="ヒラギノ角ゴ Pro W3" charset="0"/>
                <a:cs typeface="ヒラギノ角ゴ Pro W3" charset="0"/>
              </a:rPr>
              <a:t> that passion into a rewarding career.</a:t>
            </a:r>
          </a:p>
          <a:p>
            <a:r>
              <a:rPr lang="en-US">
                <a:latin typeface="Arial" charset="0"/>
                <a:ea typeface="ヒラギノ角ゴ Pro W3" charset="0"/>
                <a:cs typeface="ヒラギノ角ゴ Pro W3" charset="0"/>
              </a:rPr>
              <a:t>-- -- </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In the future -- when our students are employed and someone asks them what they do for a living, -- </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wouldn</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t it be </a:t>
            </a:r>
            <a:r>
              <a:rPr lang="en-US" u="sng">
                <a:latin typeface="Arial" charset="0"/>
                <a:ea typeface="ヒラギノ角ゴ Pro W3" charset="0"/>
                <a:cs typeface="ヒラギノ角ゴ Pro W3" charset="0"/>
              </a:rPr>
              <a:t>great</a:t>
            </a:r>
            <a:r>
              <a:rPr lang="en-US">
                <a:latin typeface="Arial" charset="0"/>
                <a:ea typeface="ヒラギノ角ゴ Pro W3" charset="0"/>
                <a:cs typeface="ヒラギノ角ゴ Pro W3" charset="0"/>
              </a:rPr>
              <a:t> if they could say – </a:t>
            </a:r>
          </a:p>
          <a:p>
            <a:endParaRPr lang="en-US">
              <a:latin typeface="Arial" charset="0"/>
              <a:ea typeface="ヒラギノ角ゴ Pro W3" charset="0"/>
              <a:cs typeface="ヒラギノ角ゴ Pro W3" charset="0"/>
            </a:endParaRPr>
          </a:p>
          <a:p>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I get to make a </a:t>
            </a:r>
            <a:r>
              <a:rPr lang="en-US" u="sng">
                <a:latin typeface="Arial" charset="0"/>
                <a:ea typeface="ヒラギノ角ゴ Pro W3" charset="0"/>
                <a:cs typeface="ヒラギノ角ゴ Pro W3" charset="0"/>
              </a:rPr>
              <a:t>difference</a:t>
            </a:r>
            <a:r>
              <a:rPr lang="en-US">
                <a:latin typeface="Arial" charset="0"/>
                <a:ea typeface="ヒラギノ角ゴ Pro W3" charset="0"/>
                <a:cs typeface="ヒラギノ角ゴ Pro W3" charset="0"/>
              </a:rPr>
              <a:t> in the world.</a:t>
            </a:r>
            <a:r>
              <a:rPr lang="ja-JP" altLang="en-US">
                <a:latin typeface="Arial" charset="0"/>
                <a:ea typeface="ヒラギノ角ゴ Pro W3" charset="0"/>
                <a:cs typeface="ヒラギノ角ゴ Pro W3" charset="0"/>
              </a:rPr>
              <a:t>”</a:t>
            </a:r>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Chris Droessler</a:t>
            </a:r>
          </a:p>
          <a:p>
            <a:endParaRPr lang="en-US">
              <a:latin typeface="Arial" charset="0"/>
              <a:ea typeface="ヒラギノ角ゴ Pro W3" charset="0"/>
              <a:cs typeface="ヒラギノ角ゴ Pro W3" charset="0"/>
            </a:endParaRPr>
          </a:p>
        </p:txBody>
      </p:sp>
      <p:sp>
        <p:nvSpPr>
          <p:cNvPr id="474116"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D4D5D05C-A513-A04F-926D-64B101217BA6}" type="slidenum">
              <a:rPr lang="en-US" sz="1200"/>
              <a:pPr algn="r"/>
              <a:t>242</a:t>
            </a:fld>
            <a:endParaRPr lang="en-US" sz="1200"/>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D8C4FB2-D9FC-9148-B508-ED1BF3FC28A4}" type="slidenum">
              <a:rPr lang="en-US" sz="1200"/>
              <a:pPr/>
              <a:t>243</a:t>
            </a:fld>
            <a:endParaRPr lang="en-US" sz="1200"/>
          </a:p>
        </p:txBody>
      </p:sp>
      <p:sp>
        <p:nvSpPr>
          <p:cNvPr id="476164" name="Rectangle 2"/>
          <p:cNvSpPr>
            <a:spLocks noGrp="1" noRot="1" noChangeAspect="1" noChangeArrowheads="1" noTextEdit="1"/>
          </p:cNvSpPr>
          <p:nvPr>
            <p:ph type="sldImg"/>
          </p:nvPr>
        </p:nvSpPr>
        <p:spPr>
          <a:solidFill>
            <a:srgbClr val="FFFFFF"/>
          </a:solidFill>
          <a:ln/>
        </p:spPr>
      </p:sp>
      <p:sp>
        <p:nvSpPr>
          <p:cNvPr id="476165" name="Rectangle 3"/>
          <p:cNvSpPr>
            <a:spLocks noGrp="1" noChangeArrowheads="1"/>
          </p:cNvSpPr>
          <p:nvPr>
            <p:ph type="body" idx="1"/>
          </p:nvPr>
        </p:nvSpPr>
        <p:spPr>
          <a:xfrm>
            <a:off x="381000" y="4343400"/>
            <a:ext cx="6172200" cy="41148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spcAft>
                <a:spcPct val="30000"/>
              </a:spcAft>
            </a:pPr>
            <a:r>
              <a:rPr lang="en-US">
                <a:latin typeface="Arial" charset="0"/>
                <a:ea typeface="ヒラギノ角ゴ Pro W3" charset="0"/>
                <a:cs typeface="Arial" charset="0"/>
              </a:rPr>
              <a:t>Back to our mission. </a:t>
            </a:r>
          </a:p>
          <a:p>
            <a:pPr eaLnBrk="1" hangingPunct="1">
              <a:spcBef>
                <a:spcPct val="0"/>
              </a:spcBef>
              <a:spcAft>
                <a:spcPct val="30000"/>
              </a:spcAft>
            </a:pPr>
            <a:endParaRPr lang="en-US">
              <a:latin typeface="Arial" charset="0"/>
              <a:ea typeface="ヒラギノ角ゴ Pro W3" charset="0"/>
              <a:cs typeface="Arial" charset="0"/>
            </a:endParaRPr>
          </a:p>
          <a:p>
            <a:pPr eaLnBrk="1" hangingPunct="1">
              <a:spcBef>
                <a:spcPct val="0"/>
              </a:spcBef>
              <a:spcAft>
                <a:spcPct val="30000"/>
              </a:spcAft>
            </a:pPr>
            <a:endParaRPr lang="en-US">
              <a:latin typeface="Arial" charset="0"/>
              <a:ea typeface="ヒラギノ角ゴ Pro W3" charset="0"/>
              <a:cs typeface="Arial" charset="0"/>
            </a:endParaRPr>
          </a:p>
          <a:p>
            <a:pPr eaLnBrk="1" hangingPunct="1">
              <a:spcBef>
                <a:spcPct val="0"/>
              </a:spcBef>
              <a:spcAft>
                <a:spcPct val="30000"/>
              </a:spcAft>
            </a:pPr>
            <a:r>
              <a:rPr lang="en-US">
                <a:latin typeface="Arial" charset="0"/>
                <a:ea typeface="ヒラギノ角ゴ Pro W3" charset="0"/>
                <a:cs typeface="Arial" charset="0"/>
                <a:sym typeface="Wingdings" charset="0"/>
              </a:rPr>
              <a:t></a:t>
            </a:r>
          </a:p>
          <a:p>
            <a:pPr eaLnBrk="1" hangingPunct="1">
              <a:spcBef>
                <a:spcPct val="0"/>
              </a:spcBef>
              <a:spcAft>
                <a:spcPct val="30000"/>
              </a:spcAft>
            </a:pPr>
            <a:r>
              <a:rPr lang="en-US">
                <a:latin typeface="Arial" charset="0"/>
                <a:ea typeface="ヒラギノ角ゴ Pro W3" charset="0"/>
                <a:cs typeface="Arial" charset="0"/>
              </a:rPr>
              <a:t>I</a:t>
            </a:r>
            <a:r>
              <a:rPr lang="ja-JP" altLang="en-US">
                <a:latin typeface="Arial" charset="0"/>
                <a:ea typeface="ヒラギノ角ゴ Pro W3" charset="0"/>
                <a:cs typeface="Arial" charset="0"/>
              </a:rPr>
              <a:t>’</a:t>
            </a:r>
            <a:r>
              <a:rPr lang="en-US">
                <a:latin typeface="Arial" charset="0"/>
                <a:ea typeface="ヒラギノ角ゴ Pro W3" charset="0"/>
                <a:cs typeface="Arial" charset="0"/>
              </a:rPr>
              <a:t>m going to conclude my presentation with a few thoughts about </a:t>
            </a:r>
            <a:r>
              <a:rPr lang="en-US" u="sng">
                <a:latin typeface="Arial" charset="0"/>
                <a:ea typeface="ヒラギノ角ゴ Pro W3" charset="0"/>
                <a:cs typeface="Arial" charset="0"/>
              </a:rPr>
              <a:t>job</a:t>
            </a:r>
            <a:r>
              <a:rPr lang="en-US">
                <a:latin typeface="Arial" charset="0"/>
                <a:ea typeface="ヒラギノ角ゴ Pro W3" charset="0"/>
                <a:cs typeface="Arial" charset="0"/>
              </a:rPr>
              <a:t> satisfaction.</a:t>
            </a:r>
          </a:p>
          <a:p>
            <a:pPr eaLnBrk="1" hangingPunct="1">
              <a:spcBef>
                <a:spcPct val="0"/>
              </a:spcBef>
              <a:spcAft>
                <a:spcPct val="30000"/>
              </a:spcAft>
            </a:pPr>
            <a:endParaRPr lang="en-US">
              <a:latin typeface="Arial" charset="0"/>
              <a:ea typeface="ヒラギノ角ゴ Pro W3" charset="0"/>
              <a:cs typeface="Arial" charset="0"/>
            </a:endParaRPr>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D33FE704-0967-F747-8BAC-174B0AB2EB84}" type="slidenum">
              <a:rPr lang="en-US" sz="1200"/>
              <a:pPr algn="r"/>
              <a:t>244</a:t>
            </a:fld>
            <a:endParaRPr lang="en-US" sz="1200"/>
          </a:p>
        </p:txBody>
      </p:sp>
      <p:sp>
        <p:nvSpPr>
          <p:cNvPr id="478212" name="Rectangle 2"/>
          <p:cNvSpPr>
            <a:spLocks noGrp="1" noRot="1" noChangeAspect="1" noChangeArrowheads="1" noTextEdit="1"/>
          </p:cNvSpPr>
          <p:nvPr>
            <p:ph type="sldImg"/>
          </p:nvPr>
        </p:nvSpPr>
        <p:spPr>
          <a:solidFill>
            <a:srgbClr val="FFFFFF"/>
          </a:solidFill>
          <a:ln/>
        </p:spPr>
      </p:sp>
      <p:sp>
        <p:nvSpPr>
          <p:cNvPr id="478213" name="Rectangle 3"/>
          <p:cNvSpPr>
            <a:spLocks noGrp="1" noChangeArrowheads="1"/>
          </p:cNvSpPr>
          <p:nvPr>
            <p:ph type="body" idx="1"/>
          </p:nvPr>
        </p:nvSpPr>
        <p:spPr>
          <a:xfrm>
            <a:off x="304800" y="4343400"/>
            <a:ext cx="6248400" cy="41148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ヒラギノ角ゴ Pro W3" charset="0"/>
                <a:cs typeface="ヒラギノ角ゴ Pro W3" charset="0"/>
              </a:rPr>
              <a:t>What is our attitude towards work?</a:t>
            </a:r>
          </a:p>
          <a:p>
            <a:pPr eaLnBrk="1" hangingPunct="1"/>
            <a:endParaRPr lang="en-US">
              <a:latin typeface="Arial" charset="0"/>
              <a:ea typeface="ヒラギノ角ゴ Pro W3" charset="0"/>
              <a:cs typeface="ヒラギノ角ゴ Pro W3" charset="0"/>
            </a:endParaRPr>
          </a:p>
          <a:p>
            <a:pPr eaLnBrk="1" hangingPunct="1"/>
            <a:r>
              <a:rPr lang="en-US">
                <a:latin typeface="Arial" charset="0"/>
                <a:ea typeface="ヒラギノ角ゴ Pro W3" charset="0"/>
                <a:cs typeface="ヒラギノ角ゴ Pro W3" charset="0"/>
              </a:rPr>
              <a:t>Are you just working for the weekend?</a:t>
            </a:r>
          </a:p>
          <a:p>
            <a:pPr eaLnBrk="1" hangingPunct="1"/>
            <a:endParaRPr lang="en-US">
              <a:latin typeface="Arial" charset="0"/>
              <a:ea typeface="ヒラギノ角ゴ Pro W3" charset="0"/>
              <a:cs typeface="ヒラギノ角ゴ Pro W3" charset="0"/>
            </a:endParaRPr>
          </a:p>
          <a:p>
            <a:pPr eaLnBrk="1" hangingPunct="1"/>
            <a:r>
              <a:rPr lang="en-US">
                <a:latin typeface="Arial" charset="0"/>
                <a:ea typeface="ヒラギノ角ゴ Pro W3" charset="0"/>
                <a:cs typeface="ヒラギノ角ゴ Pro W3" charset="0"/>
              </a:rPr>
              <a:t>How do you feel about Mondays?</a:t>
            </a:r>
          </a:p>
          <a:p>
            <a:pPr eaLnBrk="1" hangingPunct="1"/>
            <a:endParaRPr lang="en-US">
              <a:latin typeface="Arial" charset="0"/>
              <a:ea typeface="ヒラギノ角ゴ Pro W3" charset="0"/>
              <a:cs typeface="ヒラギノ角ゴ Pro W3" charset="0"/>
            </a:endParaRPr>
          </a:p>
          <a:p>
            <a:pPr eaLnBrk="1" hangingPunct="1"/>
            <a:r>
              <a:rPr lang="en-US">
                <a:latin typeface="Arial" charset="0"/>
                <a:ea typeface="ヒラギノ角ゴ Pro W3" charset="0"/>
                <a:cs typeface="ヒラギノ角ゴ Pro W3" charset="0"/>
              </a:rPr>
              <a:t>,,,</a:t>
            </a:r>
          </a:p>
          <a:p>
            <a:pPr eaLnBrk="1" hangingPunct="1"/>
            <a:endParaRPr lang="en-US">
              <a:latin typeface="Arial" charset="0"/>
              <a:ea typeface="ヒラギノ角ゴ Pro W3" charset="0"/>
              <a:cs typeface="ヒラギノ角ゴ Pro W3" charset="0"/>
            </a:endParaRPr>
          </a:p>
          <a:p>
            <a:pPr eaLnBrk="1" hangingPunct="1"/>
            <a:r>
              <a:rPr lang="en-US">
                <a:latin typeface="Arial" charset="0"/>
                <a:ea typeface="ヒラギノ角ゴ Pro W3" charset="0"/>
                <a:cs typeface="ヒラギノ角ゴ Pro W3" charset="0"/>
              </a:rPr>
              <a:t>Are there any songs that talk about looking forward to going to work?</a:t>
            </a:r>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0D8BA73-17A3-E34E-8304-78D926639EA3}" type="slidenum">
              <a:rPr lang="en-US" sz="1200"/>
              <a:pPr/>
              <a:t>245</a:t>
            </a:fld>
            <a:endParaRPr lang="en-US" sz="1200"/>
          </a:p>
        </p:txBody>
      </p:sp>
      <p:sp>
        <p:nvSpPr>
          <p:cNvPr id="480260" name="Rectangle 2"/>
          <p:cNvSpPr>
            <a:spLocks noGrp="1" noRot="1" noChangeAspect="1" noChangeArrowheads="1" noTextEdit="1"/>
          </p:cNvSpPr>
          <p:nvPr>
            <p:ph type="sldImg"/>
          </p:nvPr>
        </p:nvSpPr>
        <p:spPr>
          <a:solidFill>
            <a:srgbClr val="FFFFFF"/>
          </a:solidFill>
          <a:ln/>
        </p:spPr>
      </p:sp>
      <p:sp>
        <p:nvSpPr>
          <p:cNvPr id="480261" name="Rectangle 3"/>
          <p:cNvSpPr>
            <a:spLocks noGrp="1" noChangeArrowheads="1"/>
          </p:cNvSpPr>
          <p:nvPr>
            <p:ph type="body" idx="1"/>
          </p:nvPr>
        </p:nvSpPr>
        <p:spPr>
          <a:xfrm>
            <a:off x="381000" y="4343400"/>
            <a:ext cx="6172200" cy="41148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ヒラギノ角ゴ Pro W3" charset="0"/>
                <a:cs typeface="Arial" charset="0"/>
              </a:rPr>
              <a:t>-&gt;What makes you </a:t>
            </a:r>
            <a:r>
              <a:rPr lang="en-US" u="sng">
                <a:latin typeface="Arial" charset="0"/>
                <a:ea typeface="ヒラギノ角ゴ Pro W3" charset="0"/>
                <a:cs typeface="Arial" charset="0"/>
              </a:rPr>
              <a:t>want</a:t>
            </a:r>
            <a:r>
              <a:rPr lang="en-US">
                <a:latin typeface="Arial" charset="0"/>
                <a:ea typeface="ヒラギノ角ゴ Pro W3" charset="0"/>
                <a:cs typeface="Arial" charset="0"/>
              </a:rPr>
              <a:t> to get up in the morning?</a:t>
            </a:r>
          </a:p>
          <a:p>
            <a:pPr eaLnBrk="1" hangingPunct="1"/>
            <a:endParaRPr lang="en-US">
              <a:latin typeface="Arial" charset="0"/>
              <a:ea typeface="ヒラギノ角ゴ Pro W3" charset="0"/>
              <a:cs typeface="Arial" charset="0"/>
            </a:endParaRPr>
          </a:p>
          <a:p>
            <a:pPr eaLnBrk="1" hangingPunct="1"/>
            <a:r>
              <a:rPr lang="en-US">
                <a:latin typeface="Arial" charset="0"/>
                <a:ea typeface="ヒラギノ角ゴ Pro W3" charset="0"/>
                <a:cs typeface="Arial" charset="0"/>
              </a:rPr>
              <a:t>-&gt;Are you </a:t>
            </a:r>
            <a:r>
              <a:rPr lang="en-US" u="sng">
                <a:latin typeface="Arial" charset="0"/>
                <a:ea typeface="ヒラギノ角ゴ Pro W3" charset="0"/>
                <a:cs typeface="Arial" charset="0"/>
              </a:rPr>
              <a:t>passionate</a:t>
            </a:r>
            <a:r>
              <a:rPr lang="en-US">
                <a:latin typeface="Arial" charset="0"/>
                <a:ea typeface="ヒラギノ角ゴ Pro W3" charset="0"/>
                <a:cs typeface="Arial" charset="0"/>
              </a:rPr>
              <a:t> about your own career?</a:t>
            </a:r>
          </a:p>
          <a:p>
            <a:pPr eaLnBrk="1" hangingPunct="1"/>
            <a:endParaRPr lang="en-US">
              <a:latin typeface="Arial" charset="0"/>
              <a:ea typeface="ヒラギノ角ゴ Pro W3" charset="0"/>
              <a:cs typeface="Arial" charset="0"/>
            </a:endParaRPr>
          </a:p>
          <a:p>
            <a:pPr eaLnBrk="1" hangingPunct="1"/>
            <a:r>
              <a:rPr lang="en-US">
                <a:latin typeface="Arial" charset="0"/>
                <a:ea typeface="ヒラギノ角ゴ Pro W3" charset="0"/>
                <a:cs typeface="Arial" charset="0"/>
              </a:rPr>
              <a:t>-&gt;How can we help our students </a:t>
            </a:r>
            <a:r>
              <a:rPr lang="en-US" u="sng">
                <a:latin typeface="Arial" charset="0"/>
                <a:ea typeface="ヒラギノ角ゴ Pro W3" charset="0"/>
                <a:cs typeface="Arial" charset="0"/>
              </a:rPr>
              <a:t>discover</a:t>
            </a:r>
            <a:r>
              <a:rPr lang="en-US">
                <a:latin typeface="Arial" charset="0"/>
                <a:ea typeface="ヒラギノ角ゴ Pro W3" charset="0"/>
                <a:cs typeface="Arial" charset="0"/>
              </a:rPr>
              <a:t> their passion, and put them on an education pathway, to </a:t>
            </a:r>
            <a:r>
              <a:rPr lang="en-US" u="sng">
                <a:latin typeface="Arial" charset="0"/>
                <a:ea typeface="ヒラギノ角ゴ Pro W3" charset="0"/>
                <a:cs typeface="Arial" charset="0"/>
              </a:rPr>
              <a:t>turning</a:t>
            </a:r>
            <a:r>
              <a:rPr lang="en-US">
                <a:latin typeface="Arial" charset="0"/>
                <a:ea typeface="ヒラギノ角ゴ Pro W3" charset="0"/>
                <a:cs typeface="Arial" charset="0"/>
              </a:rPr>
              <a:t> their passion into a career?</a:t>
            </a:r>
          </a:p>
          <a:p>
            <a:pPr eaLnBrk="1" hangingPunct="1"/>
            <a:endParaRPr lang="en-US">
              <a:latin typeface="Arial" charset="0"/>
              <a:ea typeface="ヒラギノ角ゴ Pro W3" charset="0"/>
              <a:cs typeface="Arial" charset="0"/>
            </a:endParaRPr>
          </a:p>
          <a:p>
            <a:pPr eaLnBrk="1" hangingPunct="1"/>
            <a:r>
              <a:rPr lang="en-US">
                <a:latin typeface="Arial" charset="0"/>
                <a:ea typeface="ヒラギノ角ゴ Pro W3" charset="0"/>
                <a:cs typeface="Arial" charset="0"/>
              </a:rPr>
              <a:t>--</a:t>
            </a:r>
          </a:p>
          <a:p>
            <a:pPr eaLnBrk="1" hangingPunct="1"/>
            <a:endParaRPr lang="en-US">
              <a:latin typeface="Arial" charset="0"/>
              <a:ea typeface="ヒラギノ角ゴ Pro W3" charset="0"/>
              <a:cs typeface="Arial" charset="0"/>
            </a:endParaRPr>
          </a:p>
          <a:p>
            <a:pPr eaLnBrk="1" hangingPunct="1"/>
            <a:r>
              <a:rPr lang="en-US">
                <a:latin typeface="Arial" charset="0"/>
                <a:ea typeface="ヒラギノ角ゴ Pro W3" charset="0"/>
                <a:cs typeface="Arial" charset="0"/>
              </a:rPr>
              <a:t>======</a:t>
            </a:r>
          </a:p>
          <a:p>
            <a:pPr eaLnBrk="1" hangingPunct="1"/>
            <a:r>
              <a:rPr lang="en-US">
                <a:latin typeface="Arial" charset="0"/>
                <a:ea typeface="ヒラギノ角ゴ Pro W3" charset="0"/>
                <a:cs typeface="Arial" charset="0"/>
              </a:rPr>
              <a:t>Chris Droessler</a:t>
            </a:r>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303A0B1A-6FF1-8746-88C6-E6007E5E39F1}" type="slidenum">
              <a:rPr lang="en-US" sz="1200"/>
              <a:pPr algn="r"/>
              <a:t>246</a:t>
            </a:fld>
            <a:endParaRPr lang="en-US" sz="1200"/>
          </a:p>
        </p:txBody>
      </p:sp>
      <p:sp>
        <p:nvSpPr>
          <p:cNvPr id="482308" name="Rectangle 2"/>
          <p:cNvSpPr>
            <a:spLocks noGrp="1" noRot="1" noChangeAspect="1" noChangeArrowheads="1" noTextEdit="1"/>
          </p:cNvSpPr>
          <p:nvPr>
            <p:ph type="sldImg"/>
          </p:nvPr>
        </p:nvSpPr>
        <p:spPr>
          <a:solidFill>
            <a:srgbClr val="FFFFFF"/>
          </a:solidFill>
          <a:ln/>
        </p:spPr>
      </p:sp>
      <p:sp>
        <p:nvSpPr>
          <p:cNvPr id="482309" name="Rectangle 3"/>
          <p:cNvSpPr>
            <a:spLocks noGrp="1" noChangeArrowheads="1"/>
          </p:cNvSpPr>
          <p:nvPr>
            <p:ph type="body" idx="1"/>
          </p:nvPr>
        </p:nvSpPr>
        <p:spPr>
          <a:xfrm>
            <a:off x="381000" y="4343400"/>
            <a:ext cx="6172200" cy="41148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spcAft>
                <a:spcPct val="30000"/>
              </a:spcAft>
            </a:pPr>
            <a:r>
              <a:rPr lang="en-US">
                <a:latin typeface="Arial" charset="0"/>
                <a:ea typeface="ヒラギノ角ゴ Pro W3" charset="0"/>
                <a:cs typeface="ヒラギノ角ゴ Pro W3" charset="0"/>
              </a:rPr>
              <a:t>Have you ever known anyone more </a:t>
            </a:r>
            <a:r>
              <a:rPr lang="en-US" u="sng">
                <a:latin typeface="Arial" charset="0"/>
                <a:ea typeface="ヒラギノ角ゴ Pro W3" charset="0"/>
                <a:cs typeface="ヒラギノ角ゴ Pro W3" charset="0"/>
              </a:rPr>
              <a:t>passionate</a:t>
            </a:r>
            <a:r>
              <a:rPr lang="en-US">
                <a:latin typeface="Arial" charset="0"/>
                <a:ea typeface="ヒラギノ角ゴ Pro W3" charset="0"/>
                <a:cs typeface="ヒラギノ角ゴ Pro W3" charset="0"/>
              </a:rPr>
              <a:t> about their job (than Mister Rogers)? </a:t>
            </a:r>
          </a:p>
          <a:p>
            <a:pPr eaLnBrk="1" hangingPunct="1">
              <a:spcBef>
                <a:spcPct val="0"/>
              </a:spcBef>
              <a:spcAft>
                <a:spcPct val="30000"/>
              </a:spcAft>
            </a:pPr>
            <a:r>
              <a:rPr lang="en-US">
                <a:latin typeface="Arial" charset="0"/>
                <a:ea typeface="ヒラギノ角ゴ Pro W3" charset="0"/>
                <a:cs typeface="ヒラギノ角ゴ Pro W3" charset="0"/>
              </a:rPr>
              <a:t>I can</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t imagine MisterRogers ever dreading going to work on Monday morning.</a:t>
            </a:r>
          </a:p>
          <a:p>
            <a:pPr eaLnBrk="1" hangingPunct="1">
              <a:spcBef>
                <a:spcPct val="0"/>
              </a:spcBef>
              <a:spcAft>
                <a:spcPct val="30000"/>
              </a:spcAft>
            </a:pPr>
            <a:r>
              <a:rPr lang="en-US">
                <a:latin typeface="Arial" charset="0"/>
                <a:ea typeface="ヒラギノ角ゴ Pro W3" charset="0"/>
                <a:cs typeface="ヒラギノ角ゴ Pro W3" charset="0"/>
              </a:rPr>
              <a:t>He is passionate about educating children.</a:t>
            </a:r>
          </a:p>
          <a:p>
            <a:pPr eaLnBrk="1" hangingPunct="1">
              <a:spcBef>
                <a:spcPct val="0"/>
              </a:spcBef>
              <a:spcAft>
                <a:spcPct val="30000"/>
              </a:spcAft>
            </a:pPr>
            <a:endParaRPr lang="en-US">
              <a:latin typeface="Arial" charset="0"/>
              <a:ea typeface="ヒラギノ角ゴ Pro W3" charset="0"/>
              <a:cs typeface="ヒラギノ角ゴ Pro W3" charset="0"/>
            </a:endParaRPr>
          </a:p>
          <a:p>
            <a:pPr eaLnBrk="1" hangingPunct="1">
              <a:spcBef>
                <a:spcPct val="0"/>
              </a:spcBef>
              <a:spcAft>
                <a:spcPct val="30000"/>
              </a:spcAft>
            </a:pPr>
            <a:r>
              <a:rPr lang="en-US">
                <a:latin typeface="Arial" charset="0"/>
                <a:ea typeface="ヒラギノ角ゴ Pro W3" charset="0"/>
                <a:cs typeface="ヒラギノ角ゴ Pro W3" charset="0"/>
              </a:rPr>
              <a:t>Wouldn</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t it be great if our kids could </a:t>
            </a:r>
            <a:r>
              <a:rPr lang="en-US" u="sng">
                <a:latin typeface="Arial" charset="0"/>
                <a:ea typeface="ヒラギノ角ゴ Pro W3" charset="0"/>
                <a:cs typeface="ヒラギノ角ゴ Pro W3" charset="0"/>
              </a:rPr>
              <a:t>all </a:t>
            </a:r>
            <a:r>
              <a:rPr lang="en-US">
                <a:latin typeface="Arial" charset="0"/>
                <a:ea typeface="ヒラギノ角ゴ Pro W3" charset="0"/>
                <a:cs typeface="ヒラギノ角ゴ Pro W3" charset="0"/>
              </a:rPr>
              <a:t>find a career that they are </a:t>
            </a:r>
            <a:r>
              <a:rPr lang="en-US" u="sng">
                <a:latin typeface="Arial" charset="0"/>
                <a:ea typeface="ヒラギノ角ゴ Pro W3" charset="0"/>
                <a:cs typeface="ヒラギノ角ゴ Pro W3" charset="0"/>
              </a:rPr>
              <a:t>passionate</a:t>
            </a:r>
            <a:r>
              <a:rPr lang="en-US">
                <a:latin typeface="Arial" charset="0"/>
                <a:ea typeface="ヒラギノ角ゴ Pro W3" charset="0"/>
                <a:cs typeface="ヒラギノ角ゴ Pro W3" charset="0"/>
              </a:rPr>
              <a:t> about? </a:t>
            </a:r>
          </a:p>
          <a:p>
            <a:pPr eaLnBrk="1" hangingPunct="1">
              <a:spcBef>
                <a:spcPct val="0"/>
              </a:spcBef>
              <a:spcAft>
                <a:spcPct val="30000"/>
              </a:spcAft>
            </a:pPr>
            <a:r>
              <a:rPr lang="en-US">
                <a:latin typeface="Arial" charset="0"/>
                <a:ea typeface="ヒラギノ角ゴ Pro W3" charset="0"/>
                <a:cs typeface="ヒラギノ角ゴ Pro W3" charset="0"/>
              </a:rPr>
              <a:t>Not just a job that pays for their weekend activities, but a job that gives them a sense of </a:t>
            </a:r>
            <a:r>
              <a:rPr lang="en-US" u="sng">
                <a:latin typeface="Arial" charset="0"/>
                <a:ea typeface="ヒラギノ角ゴ Pro W3" charset="0"/>
                <a:cs typeface="ヒラギノ角ゴ Pro W3" charset="0"/>
              </a:rPr>
              <a:t>purpose</a:t>
            </a:r>
            <a:r>
              <a:rPr lang="en-US">
                <a:latin typeface="Arial" charset="0"/>
                <a:ea typeface="ヒラギノ角ゴ Pro W3" charset="0"/>
                <a:cs typeface="ヒラギノ角ゴ Pro W3" charset="0"/>
              </a:rPr>
              <a:t>? </a:t>
            </a:r>
          </a:p>
          <a:p>
            <a:pPr eaLnBrk="1" hangingPunct="1">
              <a:spcBef>
                <a:spcPct val="0"/>
              </a:spcBef>
              <a:spcAft>
                <a:spcPct val="30000"/>
              </a:spcAft>
            </a:pPr>
            <a:endParaRPr lang="en-US">
              <a:latin typeface="Arial" charset="0"/>
              <a:ea typeface="ヒラギノ角ゴ Pro W3" charset="0"/>
              <a:cs typeface="ヒラギノ角ゴ Pro W3" charset="0"/>
            </a:endParaRPr>
          </a:p>
          <a:p>
            <a:pPr eaLnBrk="1" hangingPunct="1">
              <a:spcBef>
                <a:spcPct val="0"/>
              </a:spcBef>
              <a:spcAft>
                <a:spcPct val="30000"/>
              </a:spcAft>
            </a:pPr>
            <a:r>
              <a:rPr lang="en-US">
                <a:latin typeface="Arial" charset="0"/>
                <a:ea typeface="ヒラギノ角ゴ Pro W3" charset="0"/>
                <a:cs typeface="ヒラギノ角ゴ Pro W3" charset="0"/>
              </a:rPr>
              <a:t>What if that sense of purpose led to a </a:t>
            </a:r>
            <a:r>
              <a:rPr lang="en-US" u="sng">
                <a:latin typeface="Arial" charset="0"/>
                <a:ea typeface="ヒラギノ角ゴ Pro W3" charset="0"/>
                <a:cs typeface="ヒラギノ角ゴ Pro W3" charset="0"/>
              </a:rPr>
              <a:t>thirst</a:t>
            </a:r>
            <a:r>
              <a:rPr lang="en-US">
                <a:latin typeface="Arial" charset="0"/>
                <a:ea typeface="ヒラギノ角ゴ Pro W3" charset="0"/>
                <a:cs typeface="ヒラギノ角ゴ Pro W3" charset="0"/>
              </a:rPr>
              <a:t> for knowledge? </a:t>
            </a:r>
          </a:p>
          <a:p>
            <a:pPr eaLnBrk="1" hangingPunct="1">
              <a:spcBef>
                <a:spcPct val="0"/>
              </a:spcBef>
              <a:spcAft>
                <a:spcPct val="30000"/>
              </a:spcAft>
            </a:pPr>
            <a:endParaRPr lang="en-US">
              <a:latin typeface="Arial" charset="0"/>
              <a:ea typeface="ヒラギノ角ゴ Pro W3" charset="0"/>
              <a:cs typeface="ヒラギノ角ゴ Pro W3" charset="0"/>
            </a:endParaRPr>
          </a:p>
          <a:p>
            <a:pPr eaLnBrk="1" hangingPunct="1">
              <a:spcBef>
                <a:spcPct val="0"/>
              </a:spcBef>
              <a:spcAft>
                <a:spcPct val="30000"/>
              </a:spcAft>
            </a:pPr>
            <a:r>
              <a:rPr lang="en-US">
                <a:latin typeface="Arial" charset="0"/>
                <a:ea typeface="ヒラギノ角ゴ Pro W3" charset="0"/>
                <a:cs typeface="ヒラギノ角ゴ Pro W3" charset="0"/>
              </a:rPr>
              <a:t>A desire for </a:t>
            </a:r>
            <a:r>
              <a:rPr lang="en-US" u="sng">
                <a:latin typeface="Arial" charset="0"/>
                <a:ea typeface="ヒラギノ角ゴ Pro W3" charset="0"/>
                <a:cs typeface="ヒラギノ角ゴ Pro W3" charset="0"/>
              </a:rPr>
              <a:t>life-long</a:t>
            </a:r>
            <a:r>
              <a:rPr lang="en-US">
                <a:latin typeface="Arial" charset="0"/>
                <a:ea typeface="ヒラギノ角ゴ Pro W3" charset="0"/>
                <a:cs typeface="ヒラギノ角ゴ Pro W3" charset="0"/>
              </a:rPr>
              <a:t> education. </a:t>
            </a:r>
          </a:p>
          <a:p>
            <a:pPr eaLnBrk="1" hangingPunct="1">
              <a:spcBef>
                <a:spcPct val="0"/>
              </a:spcBef>
              <a:spcAft>
                <a:spcPct val="30000"/>
              </a:spcAft>
            </a:pPr>
            <a:endParaRPr lang="en-US">
              <a:latin typeface="Arial" charset="0"/>
              <a:ea typeface="ヒラギノ角ゴ Pro W3" charset="0"/>
              <a:cs typeface="ヒラギノ角ゴ Pro W3" charset="0"/>
            </a:endParaRPr>
          </a:p>
          <a:p>
            <a:pPr eaLnBrk="1" hangingPunct="1">
              <a:spcBef>
                <a:spcPct val="0"/>
              </a:spcBef>
              <a:spcAft>
                <a:spcPct val="30000"/>
              </a:spcAft>
            </a:pPr>
            <a:r>
              <a:rPr lang="en-US">
                <a:latin typeface="Arial" charset="0"/>
                <a:ea typeface="ヒラギノ角ゴ Pro W3" charset="0"/>
                <a:cs typeface="ヒラギノ角ゴ Pro W3" charset="0"/>
              </a:rPr>
              <a:t>A desire to </a:t>
            </a:r>
            <a:r>
              <a:rPr lang="en-US" u="sng">
                <a:latin typeface="Arial" charset="0"/>
                <a:ea typeface="ヒラギノ角ゴ Pro W3" charset="0"/>
                <a:cs typeface="ヒラギノ角ゴ Pro W3" charset="0"/>
              </a:rPr>
              <a:t>share</a:t>
            </a:r>
            <a:r>
              <a:rPr lang="en-US">
                <a:latin typeface="Arial" charset="0"/>
                <a:ea typeface="ヒラギノ角ゴ Pro W3" charset="0"/>
                <a:cs typeface="ヒラギノ角ゴ Pro W3" charset="0"/>
              </a:rPr>
              <a:t> that passion with others.</a:t>
            </a:r>
          </a:p>
          <a:p>
            <a:pPr eaLnBrk="1" hangingPunct="1">
              <a:spcBef>
                <a:spcPct val="0"/>
              </a:spcBef>
              <a:spcAft>
                <a:spcPct val="30000"/>
              </a:spcAft>
            </a:pPr>
            <a:endParaRPr lang="en-US">
              <a:latin typeface="Arial" charset="0"/>
              <a:ea typeface="ヒラギノ角ゴ Pro W3" charset="0"/>
              <a:cs typeface="ヒラギノ角ゴ Pro W3" charset="0"/>
            </a:endParaRPr>
          </a:p>
          <a:p>
            <a:pPr eaLnBrk="1" hangingPunct="1">
              <a:spcBef>
                <a:spcPct val="0"/>
              </a:spcBef>
              <a:spcAft>
                <a:spcPct val="30000"/>
              </a:spcAft>
            </a:pPr>
            <a:endParaRPr lang="en-US">
              <a:latin typeface="Arial" charset="0"/>
              <a:ea typeface="ヒラギノ角ゴ Pro W3" charset="0"/>
              <a:cs typeface="ヒラギノ角ゴ Pro W3" charset="0"/>
            </a:endParaRPr>
          </a:p>
          <a:p>
            <a:pPr eaLnBrk="1" hangingPunct="1">
              <a:spcBef>
                <a:spcPct val="0"/>
              </a:spcBef>
              <a:spcAft>
                <a:spcPct val="30000"/>
              </a:spcAft>
            </a:pPr>
            <a:r>
              <a:rPr lang="en-US">
                <a:solidFill>
                  <a:srgbClr val="FF0000"/>
                </a:solidFill>
                <a:latin typeface="Arial" charset="0"/>
                <a:ea typeface="ヒラギノ角ゴ Pro W3" charset="0"/>
                <a:cs typeface="ヒラギノ角ゴ Pro W3" charset="0"/>
              </a:rPr>
              <a:t>===</a:t>
            </a:r>
          </a:p>
          <a:p>
            <a:pPr eaLnBrk="1" hangingPunct="1">
              <a:spcBef>
                <a:spcPct val="0"/>
              </a:spcBef>
              <a:spcAft>
                <a:spcPct val="30000"/>
              </a:spcAft>
            </a:pPr>
            <a:r>
              <a:rPr lang="en-US">
                <a:solidFill>
                  <a:srgbClr val="FF0000"/>
                </a:solidFill>
                <a:latin typeface="Arial" charset="0"/>
                <a:ea typeface="ヒラギノ角ゴ Pro W3" charset="0"/>
                <a:cs typeface="ヒラギノ角ゴ Pro W3" charset="0"/>
              </a:rPr>
              <a:t>Graphic from http://pbskids.org/rogers/</a:t>
            </a:r>
          </a:p>
          <a:p>
            <a:pPr eaLnBrk="1" hangingPunct="1">
              <a:spcBef>
                <a:spcPct val="0"/>
              </a:spcBef>
              <a:spcAft>
                <a:spcPct val="30000"/>
              </a:spcAft>
            </a:pPr>
            <a:endParaRPr lang="en-US">
              <a:solidFill>
                <a:srgbClr val="FF0000"/>
              </a:solidFill>
              <a:latin typeface="Arial" charset="0"/>
              <a:ea typeface="ヒラギノ角ゴ Pro W3" charset="0"/>
              <a:cs typeface="ヒラギノ角ゴ Pro W3" charset="0"/>
            </a:endParaRPr>
          </a:p>
          <a:p>
            <a:pPr eaLnBrk="1" hangingPunct="1">
              <a:spcBef>
                <a:spcPct val="0"/>
              </a:spcBef>
              <a:spcAft>
                <a:spcPct val="30000"/>
              </a:spcAft>
            </a:pPr>
            <a:r>
              <a:rPr lang="en-US">
                <a:solidFill>
                  <a:srgbClr val="FF0000"/>
                </a:solidFill>
                <a:latin typeface="Arial" charset="0"/>
                <a:ea typeface="ヒラギノ角ゴ Pro W3" charset="0"/>
                <a:cs typeface="ヒラギノ角ゴ Pro W3" charset="0"/>
              </a:rPr>
              <a:t>Video  from http://www.youtube.com/watch?v=JMFDphMXTlQ&amp;feature=related</a:t>
            </a:r>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D9CD9A-B7CD-0245-AE59-5495B714A712}" type="slidenum">
              <a:rPr lang="en-US" smtClean="0"/>
              <a:pPr/>
              <a:t>247</a:t>
            </a:fld>
            <a:endParaRPr lang="en-US"/>
          </a:p>
        </p:txBody>
      </p:sp>
    </p:spTree>
    <p:extLst>
      <p:ext uri="{BB962C8B-B14F-4D97-AF65-F5344CB8AC3E}">
        <p14:creationId xmlns:p14="http://schemas.microsoft.com/office/powerpoint/2010/main" val="3378509314"/>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06683D07-ED22-0A42-A1BB-0CF095DCA611}" type="slidenum">
              <a:rPr lang="en-US" sz="1200"/>
              <a:pPr algn="r"/>
              <a:t>248</a:t>
            </a:fld>
            <a:endParaRPr lang="en-US" sz="1200"/>
          </a:p>
        </p:txBody>
      </p:sp>
      <p:sp>
        <p:nvSpPr>
          <p:cNvPr id="485380" name="Rectangle 2"/>
          <p:cNvSpPr>
            <a:spLocks noGrp="1" noRot="1" noChangeAspect="1" noChangeArrowheads="1" noTextEdit="1"/>
          </p:cNvSpPr>
          <p:nvPr>
            <p:ph type="sldImg"/>
          </p:nvPr>
        </p:nvSpPr>
        <p:spPr>
          <a:solidFill>
            <a:srgbClr val="FFFFFF"/>
          </a:solidFill>
          <a:ln/>
        </p:spPr>
      </p:sp>
      <p:sp>
        <p:nvSpPr>
          <p:cNvPr id="485381" name="Rectangle 3"/>
          <p:cNvSpPr>
            <a:spLocks noGrp="1" noChangeArrowheads="1"/>
          </p:cNvSpPr>
          <p:nvPr>
            <p:ph type="body" idx="1"/>
          </p:nvPr>
        </p:nvSpPr>
        <p:spPr>
          <a:xfrm>
            <a:off x="914400" y="4114800"/>
            <a:ext cx="5181600" cy="5257800"/>
          </a:xfrm>
          <a:solidFill>
            <a:srgbClr val="FFFFFF"/>
          </a:solidFill>
          <a:ln>
            <a:solidFill>
              <a:srgbClr val="000000"/>
            </a:solidFill>
          </a:ln>
        </p:spPr>
        <p:txBody>
          <a:bodyPr/>
          <a:lstStyle/>
          <a:p>
            <a:r>
              <a:rPr lang="en-US">
                <a:latin typeface="Arial" charset="0"/>
                <a:ea typeface="ヒラギノ角ゴ Pro W3" charset="0"/>
                <a:cs typeface="ヒラギノ角ゴ Pro W3" charset="0"/>
              </a:rPr>
              <a:t>This takes us back to our plan.</a:t>
            </a:r>
          </a:p>
          <a:p>
            <a:r>
              <a:rPr lang="en-US">
                <a:latin typeface="Arial" charset="0"/>
                <a:ea typeface="ヒラギノ角ゴ Pro W3" charset="0"/>
                <a:cs typeface="ヒラギノ角ゴ Pro W3" charset="0"/>
              </a:rPr>
              <a:t>All students must graduate from high school --  and be </a:t>
            </a:r>
            <a:r>
              <a:rPr lang="en-US" u="sng">
                <a:latin typeface="Arial" charset="0"/>
                <a:ea typeface="ヒラギノ角ゴ Pro W3" charset="0"/>
                <a:cs typeface="ヒラギノ角ゴ Pro W3" charset="0"/>
              </a:rPr>
              <a:t>career</a:t>
            </a:r>
            <a:r>
              <a:rPr lang="en-US">
                <a:latin typeface="Arial" charset="0"/>
                <a:ea typeface="ヒラギノ角ゴ Pro W3" charset="0"/>
                <a:cs typeface="ヒラギノ角ゴ Pro W3" charset="0"/>
              </a:rPr>
              <a:t>, </a:t>
            </a:r>
            <a:r>
              <a:rPr lang="en-US" u="sng">
                <a:latin typeface="Arial" charset="0"/>
                <a:ea typeface="ヒラギノ角ゴ Pro W3" charset="0"/>
                <a:cs typeface="ヒラギノ角ゴ Pro W3" charset="0"/>
              </a:rPr>
              <a:t>college</a:t>
            </a:r>
            <a:r>
              <a:rPr lang="en-US">
                <a:latin typeface="Arial" charset="0"/>
                <a:ea typeface="ヒラギノ角ゴ Pro W3" charset="0"/>
                <a:cs typeface="ヒラギノ角ゴ Pro W3" charset="0"/>
              </a:rPr>
              <a:t>, and </a:t>
            </a:r>
            <a:r>
              <a:rPr lang="en-US" u="sng">
                <a:latin typeface="Arial" charset="0"/>
                <a:ea typeface="ヒラギノ角ゴ Pro W3" charset="0"/>
                <a:cs typeface="ヒラギノ角ゴ Pro W3" charset="0"/>
              </a:rPr>
              <a:t>citizenship </a:t>
            </a:r>
            <a:r>
              <a:rPr lang="en-US">
                <a:latin typeface="Arial" charset="0"/>
                <a:ea typeface="ヒラギノ角ゴ Pro W3" charset="0"/>
                <a:cs typeface="ヒラギノ角ゴ Pro W3" charset="0"/>
              </a:rPr>
              <a:t>ready.</a:t>
            </a:r>
          </a:p>
          <a:p>
            <a:r>
              <a:rPr lang="en-US">
                <a:latin typeface="Arial" charset="0"/>
                <a:ea typeface="ヒラギノ角ゴ Pro W3" charset="0"/>
                <a:cs typeface="ヒラギノ角ゴ Pro W3" charset="0"/>
              </a:rPr>
              <a:t>This is what we </a:t>
            </a:r>
            <a:r>
              <a:rPr lang="en-US" u="sng">
                <a:latin typeface="Arial" charset="0"/>
                <a:ea typeface="ヒラギノ角ゴ Pro W3" charset="0"/>
                <a:cs typeface="ヒラギノ角ゴ Pro W3" charset="0"/>
              </a:rPr>
              <a:t>are</a:t>
            </a:r>
            <a:r>
              <a:rPr lang="en-US">
                <a:latin typeface="Arial" charset="0"/>
                <a:ea typeface="ヒラギノ角ゴ Pro W3" charset="0"/>
                <a:cs typeface="ヒラギノ角ゴ Pro W3" charset="0"/>
              </a:rPr>
              <a:t>, or </a:t>
            </a:r>
            <a:r>
              <a:rPr lang="en-US" u="sng">
                <a:latin typeface="Arial" charset="0"/>
                <a:ea typeface="ヒラギノ角ゴ Pro W3" charset="0"/>
                <a:cs typeface="ヒラギノ角ゴ Pro W3" charset="0"/>
              </a:rPr>
              <a:t>should be</a:t>
            </a:r>
            <a:r>
              <a:rPr lang="en-US">
                <a:latin typeface="Arial" charset="0"/>
                <a:ea typeface="ヒラギノ角ゴ Pro W3" charset="0"/>
                <a:cs typeface="ヒラギノ角ゴ Pro W3" charset="0"/>
              </a:rPr>
              <a:t>, doing.</a:t>
            </a:r>
          </a:p>
          <a:p>
            <a:r>
              <a:rPr lang="en-US">
                <a:latin typeface="Arial" charset="0"/>
                <a:ea typeface="ヒラギノ角ゴ Pro W3" charset="0"/>
                <a:cs typeface="ヒラギノ角ゴ Pro W3" charset="0"/>
              </a:rPr>
              <a:t>Our focus should </a:t>
            </a:r>
            <a:r>
              <a:rPr lang="en-US" u="sng">
                <a:latin typeface="Arial" charset="0"/>
                <a:ea typeface="ヒラギノ角ゴ Pro W3" charset="0"/>
                <a:cs typeface="ヒラギノ角ゴ Pro W3" charset="0"/>
              </a:rPr>
              <a:t>not </a:t>
            </a:r>
            <a:r>
              <a:rPr lang="en-US">
                <a:latin typeface="Arial" charset="0"/>
                <a:ea typeface="ヒラギノ角ゴ Pro W3" charset="0"/>
                <a:cs typeface="ヒラギノ角ゴ Pro W3" charset="0"/>
              </a:rPr>
              <a:t>be on getting kids to graduate form high school, </a:t>
            </a:r>
          </a:p>
          <a:p>
            <a:r>
              <a:rPr lang="en-US">
                <a:latin typeface="Arial" charset="0"/>
                <a:ea typeface="ヒラギノ角ゴ Pro W3" charset="0"/>
                <a:cs typeface="ヒラギノ角ゴ Pro W3" charset="0"/>
              </a:rPr>
              <a:t>it should be on getting kids </a:t>
            </a:r>
            <a:r>
              <a:rPr lang="en-US" u="sng">
                <a:latin typeface="Arial" charset="0"/>
                <a:ea typeface="ヒラギノ角ゴ Pro W3" charset="0"/>
                <a:cs typeface="ヒラギノ角ゴ Pro W3" charset="0"/>
              </a:rPr>
              <a:t>ready </a:t>
            </a:r>
            <a:r>
              <a:rPr lang="en-US">
                <a:latin typeface="Arial" charset="0"/>
                <a:ea typeface="ヒラギノ角ゴ Pro W3" charset="0"/>
                <a:cs typeface="ヒラギノ角ゴ Pro W3" charset="0"/>
              </a:rPr>
              <a:t>for </a:t>
            </a:r>
            <a:r>
              <a:rPr lang="en-US" u="sng">
                <a:latin typeface="Arial" charset="0"/>
                <a:ea typeface="ヒラギノ角ゴ Pro W3" charset="0"/>
                <a:cs typeface="ヒラギノ角ゴ Pro W3" charset="0"/>
              </a:rPr>
              <a:t>career</a:t>
            </a:r>
            <a:r>
              <a:rPr lang="en-US">
                <a:latin typeface="Arial" charset="0"/>
                <a:ea typeface="ヒラギノ角ゴ Pro W3" charset="0"/>
                <a:cs typeface="ヒラギノ角ゴ Pro W3" charset="0"/>
              </a:rPr>
              <a:t>, </a:t>
            </a:r>
            <a:r>
              <a:rPr lang="en-US" u="sng">
                <a:latin typeface="Arial" charset="0"/>
                <a:ea typeface="ヒラギノ角ゴ Pro W3" charset="0"/>
                <a:cs typeface="ヒラギノ角ゴ Pro W3" charset="0"/>
              </a:rPr>
              <a:t>college</a:t>
            </a:r>
            <a:r>
              <a:rPr lang="en-US">
                <a:latin typeface="Arial" charset="0"/>
                <a:ea typeface="ヒラギノ角ゴ Pro W3" charset="0"/>
                <a:cs typeface="ヒラギノ角ゴ Pro W3" charset="0"/>
              </a:rPr>
              <a:t>, and </a:t>
            </a:r>
            <a:r>
              <a:rPr lang="en-US" u="sng">
                <a:latin typeface="Arial" charset="0"/>
                <a:ea typeface="ヒラギノ角ゴ Pro W3" charset="0"/>
                <a:cs typeface="ヒラギノ角ゴ Pro W3" charset="0"/>
              </a:rPr>
              <a:t>citizenship</a:t>
            </a:r>
            <a:r>
              <a:rPr lang="en-US">
                <a:latin typeface="Arial" charset="0"/>
                <a:ea typeface="ヒラギノ角ゴ Pro W3" charset="0"/>
                <a:cs typeface="ヒラギノ角ゴ Pro W3" charset="0"/>
              </a:rPr>
              <a:t>.  That</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ready for all three.</a:t>
            </a:r>
          </a:p>
          <a:p>
            <a:r>
              <a:rPr lang="en-US">
                <a:latin typeface="Arial" charset="0"/>
                <a:ea typeface="ヒラギノ角ゴ Pro W3" charset="0"/>
                <a:cs typeface="ヒラギノ角ゴ Pro W3" charset="0"/>
              </a:rPr>
              <a:t>The world is changing, so too we must change the way we educate.</a:t>
            </a:r>
          </a:p>
          <a:p>
            <a:r>
              <a:rPr lang="en-US">
                <a:latin typeface="Arial" charset="0"/>
                <a:ea typeface="ヒラギノ角ゴ Pro W3" charset="0"/>
                <a:cs typeface="ヒラギノ角ゴ Pro W3" charset="0"/>
              </a:rPr>
              <a:t>Working together, we </a:t>
            </a:r>
            <a:r>
              <a:rPr lang="en-US" u="sng">
                <a:latin typeface="Arial" charset="0"/>
                <a:ea typeface="ヒラギノ角ゴ Pro W3" charset="0"/>
                <a:cs typeface="ヒラギノ角ゴ Pro W3" charset="0"/>
              </a:rPr>
              <a:t>can </a:t>
            </a:r>
            <a:r>
              <a:rPr lang="en-US">
                <a:latin typeface="Arial" charset="0"/>
                <a:ea typeface="ヒラギノ角ゴ Pro W3" charset="0"/>
                <a:cs typeface="ヒラギノ角ゴ Pro W3" charset="0"/>
              </a:rPr>
              <a:t>ensure that they will </a:t>
            </a:r>
            <a:r>
              <a:rPr lang="en-US" u="sng">
                <a:latin typeface="Arial" charset="0"/>
                <a:ea typeface="ヒラギノ角ゴ Pro W3" charset="0"/>
                <a:cs typeface="ヒラギノ角ゴ Pro W3" charset="0"/>
              </a:rPr>
              <a:t>all </a:t>
            </a:r>
            <a:r>
              <a:rPr lang="en-US">
                <a:latin typeface="Arial" charset="0"/>
                <a:ea typeface="ヒラギノ角ゴ Pro W3" charset="0"/>
                <a:cs typeface="ヒラギノ角ゴ Pro W3" charset="0"/>
              </a:rPr>
              <a:t>be truly </a:t>
            </a:r>
            <a:r>
              <a:rPr lang="en-US" u="sng">
                <a:latin typeface="Arial" charset="0"/>
                <a:ea typeface="ヒラギノ角ゴ Pro W3" charset="0"/>
                <a:cs typeface="ヒラギノ角ゴ Pro W3" charset="0"/>
              </a:rPr>
              <a:t>READY</a:t>
            </a:r>
            <a:r>
              <a:rPr lang="en-US">
                <a:latin typeface="Arial" charset="0"/>
                <a:ea typeface="ヒラギノ角ゴ Pro W3" charset="0"/>
                <a:cs typeface="ヒラギノ角ゴ Pro W3" charset="0"/>
              </a:rPr>
              <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http://legislative.ncpublicschools.gov/resources-for-legislation/2012/20120608-sup-howmeasure.pdf</a:t>
            </a:r>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9B395E0-78D1-C84B-8DE3-91482CF6793A}" type="slidenum">
              <a:rPr lang="en-US" sz="1200"/>
              <a:pPr/>
              <a:t>249</a:t>
            </a:fld>
            <a:endParaRPr lang="en-US" sz="1200"/>
          </a:p>
        </p:txBody>
      </p:sp>
      <p:sp>
        <p:nvSpPr>
          <p:cNvPr id="487427" name="Rectangle 2"/>
          <p:cNvSpPr>
            <a:spLocks noGrp="1" noRot="1" noChangeAspect="1" noChangeArrowheads="1" noTextEdit="1"/>
          </p:cNvSpPr>
          <p:nvPr>
            <p:ph type="sldImg"/>
          </p:nvPr>
        </p:nvSpPr>
        <p:spPr>
          <a:ln/>
        </p:spPr>
      </p:sp>
      <p:sp>
        <p:nvSpPr>
          <p:cNvPr id="487428" name="Rectangle 3"/>
          <p:cNvSpPr>
            <a:spLocks noGrp="1" noChangeArrowheads="1"/>
          </p:cNvSpPr>
          <p:nvPr>
            <p:ph type="body" idx="1"/>
          </p:nvPr>
        </p:nvSpPr>
        <p:spPr>
          <a:xfrm>
            <a:off x="381000" y="4343400"/>
            <a:ext cx="6172200" cy="3886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atin typeface="Arial" charset="0"/>
                <a:ea typeface="ヒラギノ角ゴ Pro W3" charset="0"/>
                <a:cs typeface="ヒラギノ角ゴ Pro W3" charset="0"/>
              </a:rPr>
              <a:t>Here is </a:t>
            </a:r>
            <a:r>
              <a:rPr lang="en-US" u="sng">
                <a:latin typeface="Arial" charset="0"/>
                <a:ea typeface="ヒラギノ角ゴ Pro W3" charset="0"/>
                <a:cs typeface="ヒラギノ角ゴ Pro W3" charset="0"/>
              </a:rPr>
              <a:t>my</a:t>
            </a:r>
            <a:r>
              <a:rPr lang="en-US">
                <a:latin typeface="Arial" charset="0"/>
                <a:ea typeface="ヒラギノ角ゴ Pro W3" charset="0"/>
                <a:cs typeface="ヒラギノ角ゴ Pro W3" charset="0"/>
              </a:rPr>
              <a:t> Career Planning Process</a:t>
            </a:r>
          </a:p>
          <a:p>
            <a:pPr>
              <a:lnSpc>
                <a:spcPct val="90000"/>
              </a:lnSpc>
            </a:pPr>
            <a:r>
              <a:rPr lang="en-US">
                <a:latin typeface="Arial" charset="0"/>
                <a:ea typeface="ヒラギノ角ゴ Pro W3" charset="0"/>
                <a:cs typeface="ヒラギノ角ゴ Pro W3" charset="0"/>
              </a:rPr>
              <a:t>Number one. </a:t>
            </a:r>
            <a:r>
              <a:rPr lang="en-US" u="sng">
                <a:latin typeface="Arial" charset="0"/>
                <a:ea typeface="ヒラギノ角ゴ Pro W3" charset="0"/>
                <a:cs typeface="ヒラギノ角ゴ Pro W3" charset="0"/>
              </a:rPr>
              <a:t>Assessments</a:t>
            </a:r>
            <a:r>
              <a:rPr lang="en-US">
                <a:latin typeface="Arial" charset="0"/>
                <a:ea typeface="ヒラギノ角ゴ Pro W3" charset="0"/>
                <a:cs typeface="ヒラギノ角ゴ Pro W3" charset="0"/>
              </a:rPr>
              <a:t>. Help kids discover their </a:t>
            </a:r>
            <a:r>
              <a:rPr lang="en-US" u="sng">
                <a:latin typeface="Arial" charset="0"/>
                <a:ea typeface="ヒラギノ角ゴ Pro W3" charset="0"/>
                <a:cs typeface="ヒラギノ角ゴ Pro W3" charset="0"/>
              </a:rPr>
              <a:t>passion</a:t>
            </a:r>
            <a:r>
              <a:rPr lang="en-US">
                <a:latin typeface="Arial" charset="0"/>
                <a:ea typeface="ヒラギノ角ゴ Pro W3" charset="0"/>
                <a:cs typeface="ヒラギノ角ゴ Pro W3" charset="0"/>
              </a:rPr>
              <a:t>! This might be through a formal career interest profiler or through trying out different hobbies, but we need to help these kids find out what makes them </a:t>
            </a:r>
            <a:r>
              <a:rPr lang="en-US" u="sng">
                <a:latin typeface="Arial" charset="0"/>
                <a:ea typeface="ヒラギノ角ゴ Pro W3" charset="0"/>
                <a:cs typeface="ヒラギノ角ゴ Pro W3" charset="0"/>
              </a:rPr>
              <a:t>want</a:t>
            </a:r>
            <a:r>
              <a:rPr lang="en-US">
                <a:latin typeface="Arial" charset="0"/>
                <a:ea typeface="ヒラギノ角ゴ Pro W3" charset="0"/>
                <a:cs typeface="ヒラギノ角ゴ Pro W3" charset="0"/>
              </a:rPr>
              <a:t> to get out of bed in the morning.</a:t>
            </a:r>
          </a:p>
          <a:p>
            <a:pPr>
              <a:lnSpc>
                <a:spcPct val="90000"/>
              </a:lnSpc>
            </a:pPr>
            <a:r>
              <a:rPr lang="en-US">
                <a:latin typeface="Arial" charset="0"/>
                <a:ea typeface="ヒラギノ角ゴ Pro W3" charset="0"/>
                <a:cs typeface="ヒラギノ角ゴ Pro W3" charset="0"/>
              </a:rPr>
              <a:t>Number 2.  Do your homework! Research </a:t>
            </a:r>
            <a:r>
              <a:rPr lang="en-US" u="sng">
                <a:latin typeface="Arial" charset="0"/>
                <a:ea typeface="ヒラギノ角ゴ Pro W3" charset="0"/>
                <a:cs typeface="ヒラギノ角ゴ Pro W3" charset="0"/>
              </a:rPr>
              <a:t>all</a:t>
            </a:r>
            <a:r>
              <a:rPr lang="en-US">
                <a:latin typeface="Arial" charset="0"/>
                <a:ea typeface="ヒラギノ角ゴ Pro W3" charset="0"/>
                <a:cs typeface="ヒラギノ角ゴ Pro W3" charset="0"/>
              </a:rPr>
              <a:t> careers. Pay close attention to the education required for each job, the entry-level salary, and most </a:t>
            </a:r>
            <a:r>
              <a:rPr lang="en-US" u="sng">
                <a:latin typeface="Arial" charset="0"/>
                <a:ea typeface="ヒラギノ角ゴ Pro W3" charset="0"/>
                <a:cs typeface="ヒラギノ角ゴ Pro W3" charset="0"/>
              </a:rPr>
              <a:t>important</a:t>
            </a:r>
            <a:r>
              <a:rPr lang="en-US">
                <a:latin typeface="Arial" charset="0"/>
                <a:ea typeface="ヒラギノ角ゴ Pro W3" charset="0"/>
                <a:cs typeface="ヒラギノ角ゴ Pro W3" charset="0"/>
              </a:rPr>
              <a:t>, the future </a:t>
            </a:r>
            <a:r>
              <a:rPr lang="en-US" u="sng">
                <a:latin typeface="Arial" charset="0"/>
                <a:ea typeface="ヒラギノ角ゴ Pro W3" charset="0"/>
                <a:cs typeface="ヒラギノ角ゴ Pro W3" charset="0"/>
              </a:rPr>
              <a:t>demand</a:t>
            </a:r>
            <a:r>
              <a:rPr lang="en-US">
                <a:latin typeface="Arial" charset="0"/>
                <a:ea typeface="ヒラギノ角ゴ Pro W3" charset="0"/>
                <a:cs typeface="ヒラギノ角ゴ Pro W3" charset="0"/>
              </a:rPr>
              <a:t> for those jobs.  CareerOutlook.US is a good place to start.</a:t>
            </a:r>
          </a:p>
          <a:p>
            <a:pPr>
              <a:lnSpc>
                <a:spcPct val="90000"/>
              </a:lnSpc>
            </a:pPr>
            <a:r>
              <a:rPr lang="en-US">
                <a:latin typeface="Arial" charset="0"/>
                <a:ea typeface="ヒラギノ角ゴ Pro W3" charset="0"/>
                <a:cs typeface="ヒラギノ角ゴ Pro W3" charset="0"/>
              </a:rPr>
              <a:t>3. Get </a:t>
            </a:r>
            <a:r>
              <a:rPr lang="en-US" u="sng">
                <a:latin typeface="Arial" charset="0"/>
                <a:ea typeface="ヒラギノ角ゴ Pro W3" charset="0"/>
                <a:cs typeface="ヒラギノ角ゴ Pro W3" charset="0"/>
              </a:rPr>
              <a:t>out</a:t>
            </a:r>
            <a:r>
              <a:rPr lang="en-US">
                <a:latin typeface="Arial" charset="0"/>
                <a:ea typeface="ヒラギノ角ゴ Pro W3" charset="0"/>
                <a:cs typeface="ヒラギノ角ゴ Pro W3" charset="0"/>
              </a:rPr>
              <a:t> there! Get into a </a:t>
            </a:r>
            <a:r>
              <a:rPr lang="en-US" u="sng">
                <a:latin typeface="Arial" charset="0"/>
                <a:ea typeface="ヒラギノ角ゴ Pro W3" charset="0"/>
                <a:cs typeface="ヒラギノ角ゴ Pro W3" charset="0"/>
              </a:rPr>
              <a:t>job</a:t>
            </a:r>
            <a:r>
              <a:rPr lang="en-US">
                <a:latin typeface="Arial" charset="0"/>
                <a:ea typeface="ヒラギノ角ゴ Pro W3" charset="0"/>
                <a:cs typeface="ヒラギノ角ゴ Pro W3" charset="0"/>
              </a:rPr>
              <a:t> shadowing, or  </a:t>
            </a:r>
            <a:r>
              <a:rPr lang="en-US" u="sng">
                <a:latin typeface="Arial" charset="0"/>
                <a:ea typeface="ヒラギノ角ゴ Pro W3" charset="0"/>
                <a:cs typeface="ヒラギノ角ゴ Pro W3" charset="0"/>
              </a:rPr>
              <a:t>internship</a:t>
            </a:r>
            <a:r>
              <a:rPr lang="en-US">
                <a:latin typeface="Arial" charset="0"/>
                <a:ea typeface="ヒラギノ角ゴ Pro W3" charset="0"/>
                <a:cs typeface="ヒラギノ角ゴ Pro W3" charset="0"/>
              </a:rPr>
              <a:t> program so you can get hands on experiences being in the workplace. </a:t>
            </a:r>
          </a:p>
          <a:p>
            <a:pPr>
              <a:lnSpc>
                <a:spcPct val="90000"/>
              </a:lnSpc>
            </a:pPr>
            <a:r>
              <a:rPr lang="en-US">
                <a:latin typeface="Arial" charset="0"/>
                <a:ea typeface="ヒラギノ角ゴ Pro W3" charset="0"/>
                <a:cs typeface="ヒラギノ角ゴ Pro W3" charset="0"/>
              </a:rPr>
              <a:t>4. </a:t>
            </a:r>
            <a:r>
              <a:rPr lang="en-US" u="sng">
                <a:latin typeface="Arial" charset="0"/>
                <a:ea typeface="ヒラギノ角ゴ Pro W3" charset="0"/>
                <a:cs typeface="ヒラギノ角ゴ Pro W3" charset="0"/>
              </a:rPr>
              <a:t>Talk</a:t>
            </a:r>
            <a:r>
              <a:rPr lang="en-US">
                <a:latin typeface="Arial" charset="0"/>
                <a:ea typeface="ヒラギノ角ゴ Pro W3" charset="0"/>
                <a:cs typeface="ヒラギノ角ゴ Pro W3" charset="0"/>
              </a:rPr>
              <a:t> to adults! Talk to your internship boss, and talk to other adults about their job, jobs around where they work. Find out what people do in a </a:t>
            </a:r>
            <a:r>
              <a:rPr lang="en-US" u="sng">
                <a:latin typeface="Arial" charset="0"/>
                <a:ea typeface="ヒラギノ角ゴ Pro W3" charset="0"/>
                <a:cs typeface="ヒラギノ角ゴ Pro W3" charset="0"/>
              </a:rPr>
              <a:t>variety</a:t>
            </a:r>
            <a:r>
              <a:rPr lang="en-US">
                <a:latin typeface="Arial" charset="0"/>
                <a:ea typeface="ヒラギノ角ゴ Pro W3" charset="0"/>
                <a:cs typeface="ヒラギノ角ゴ Pro W3" charset="0"/>
              </a:rPr>
              <a:t> of jobs. Find out what </a:t>
            </a:r>
            <a:r>
              <a:rPr lang="en-US" u="sng">
                <a:latin typeface="Arial" charset="0"/>
                <a:ea typeface="ヒラギノ角ゴ Pro W3" charset="0"/>
                <a:cs typeface="ヒラギノ角ゴ Pro W3" charset="0"/>
              </a:rPr>
              <a:t>motivates</a:t>
            </a:r>
            <a:r>
              <a:rPr lang="en-US">
                <a:latin typeface="Arial" charset="0"/>
                <a:ea typeface="ヒラギノ角ゴ Pro W3" charset="0"/>
                <a:cs typeface="ヒラギノ角ゴ Pro W3" charset="0"/>
              </a:rPr>
              <a:t> people to go to work. If it</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just for the </a:t>
            </a:r>
            <a:r>
              <a:rPr lang="en-US" u="sng">
                <a:latin typeface="Arial" charset="0"/>
                <a:ea typeface="ヒラギノ角ゴ Pro W3" charset="0"/>
                <a:cs typeface="ヒラギノ角ゴ Pro W3" charset="0"/>
              </a:rPr>
              <a:t>money</a:t>
            </a:r>
            <a:r>
              <a:rPr lang="en-US">
                <a:latin typeface="Arial" charset="0"/>
                <a:ea typeface="ヒラギノ角ゴ Pro W3" charset="0"/>
                <a:cs typeface="ヒラギノ角ゴ Pro W3" charset="0"/>
              </a:rPr>
              <a:t>, then talk to </a:t>
            </a:r>
            <a:r>
              <a:rPr lang="en-US" u="sng">
                <a:latin typeface="Arial" charset="0"/>
                <a:ea typeface="ヒラギノ角ゴ Pro W3" charset="0"/>
                <a:cs typeface="ヒラギノ角ゴ Pro W3" charset="0"/>
              </a:rPr>
              <a:t>someone</a:t>
            </a:r>
            <a:r>
              <a:rPr lang="en-US">
                <a:latin typeface="Arial" charset="0"/>
                <a:ea typeface="ヒラギノ角ゴ Pro W3" charset="0"/>
                <a:cs typeface="ヒラギノ角ゴ Pro W3" charset="0"/>
              </a:rPr>
              <a:t> else.</a:t>
            </a:r>
          </a:p>
          <a:p>
            <a:pPr>
              <a:lnSpc>
                <a:spcPct val="90000"/>
              </a:lnSpc>
            </a:pPr>
            <a:r>
              <a:rPr lang="en-US">
                <a:latin typeface="Arial" charset="0"/>
                <a:ea typeface="ヒラギノ角ゴ Pro W3" charset="0"/>
                <a:cs typeface="ヒラギノ角ゴ Pro W3" charset="0"/>
              </a:rPr>
              <a:t>5. </a:t>
            </a:r>
            <a:r>
              <a:rPr lang="en-US" u="sng">
                <a:latin typeface="Arial" charset="0"/>
                <a:ea typeface="ヒラギノ角ゴ Pro W3" charset="0"/>
                <a:cs typeface="ヒラギノ角ゴ Pro W3" charset="0"/>
              </a:rPr>
              <a:t>Pick</a:t>
            </a:r>
            <a:r>
              <a:rPr lang="en-US">
                <a:latin typeface="Arial" charset="0"/>
                <a:ea typeface="ヒラギノ角ゴ Pro W3" charset="0"/>
                <a:cs typeface="ヒラギノ角ゴ Pro W3" charset="0"/>
              </a:rPr>
              <a:t> a career and feel free to change it at any time. Don</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t start at the </a:t>
            </a:r>
            <a:r>
              <a:rPr lang="en-US" u="sng">
                <a:latin typeface="Arial" charset="0"/>
                <a:ea typeface="ヒラギノ角ゴ Pro W3" charset="0"/>
                <a:cs typeface="ヒラギノ角ゴ Pro W3" charset="0"/>
              </a:rPr>
              <a:t>top</a:t>
            </a:r>
            <a:r>
              <a:rPr lang="en-US">
                <a:latin typeface="Arial" charset="0"/>
                <a:ea typeface="ヒラギノ角ゴ Pro W3" charset="0"/>
                <a:cs typeface="ヒラギノ角ゴ Pro W3" charset="0"/>
              </a:rPr>
              <a:t>, start at the </a:t>
            </a:r>
            <a:r>
              <a:rPr lang="en-US" u="sng">
                <a:latin typeface="Arial" charset="0"/>
                <a:ea typeface="ヒラギノ角ゴ Pro W3" charset="0"/>
                <a:cs typeface="ヒラギノ角ゴ Pro W3" charset="0"/>
              </a:rPr>
              <a:t>bottom,</a:t>
            </a:r>
            <a:r>
              <a:rPr lang="en-US">
                <a:latin typeface="Arial" charset="0"/>
                <a:ea typeface="ヒラギノ角ゴ Pro W3" charset="0"/>
                <a:cs typeface="ヒラギノ角ゴ Pro W3" charset="0"/>
              </a:rPr>
              <a:t> but plan on how you can </a:t>
            </a:r>
            <a:r>
              <a:rPr lang="en-US" u="sng">
                <a:latin typeface="Arial" charset="0"/>
                <a:ea typeface="ヒラギノ角ゴ Pro W3" charset="0"/>
                <a:cs typeface="ヒラギノ角ゴ Pro W3" charset="0"/>
              </a:rPr>
              <a:t>rise</a:t>
            </a:r>
            <a:r>
              <a:rPr lang="en-US">
                <a:latin typeface="Arial" charset="0"/>
                <a:ea typeface="ヒラギノ角ゴ Pro W3" charset="0"/>
                <a:cs typeface="ヒラギノ角ゴ Pro W3" charset="0"/>
              </a:rPr>
              <a:t> to the top, if </a:t>
            </a:r>
            <a:r>
              <a:rPr lang="en-US" u="sng">
                <a:latin typeface="Arial" charset="0"/>
                <a:ea typeface="ヒラギノ角ゴ Pro W3" charset="0"/>
                <a:cs typeface="ヒラギノ角ゴ Pro W3" charset="0"/>
              </a:rPr>
              <a:t>that</a:t>
            </a:r>
            <a:r>
              <a:rPr lang="en-US">
                <a:latin typeface="Arial" charset="0"/>
                <a:ea typeface="ヒラギノ角ゴ Pro W3" charset="0"/>
                <a:cs typeface="ヒラギノ角ゴ Pro W3" charset="0"/>
              </a:rPr>
              <a:t> is what you want.</a:t>
            </a:r>
          </a:p>
          <a:p>
            <a:pPr>
              <a:lnSpc>
                <a:spcPct val="90000"/>
              </a:lnSpc>
            </a:pPr>
            <a:r>
              <a:rPr lang="en-US">
                <a:latin typeface="Arial" charset="0"/>
                <a:ea typeface="ヒラギノ角ゴ Pro W3" charset="0"/>
                <a:cs typeface="ヒラギノ角ゴ Pro W3" charset="0"/>
              </a:rPr>
              <a:t>6. </a:t>
            </a:r>
            <a:r>
              <a:rPr lang="en-US" u="sng">
                <a:latin typeface="Arial" charset="0"/>
                <a:ea typeface="ヒラギノ角ゴ Pro W3" charset="0"/>
                <a:cs typeface="ヒラギノ角ゴ Pro W3" charset="0"/>
              </a:rPr>
              <a:t>Start</a:t>
            </a:r>
            <a:r>
              <a:rPr lang="en-US">
                <a:latin typeface="Arial" charset="0"/>
                <a:ea typeface="ヒラギノ角ゴ Pro W3" charset="0"/>
                <a:cs typeface="ヒラギノ角ゴ Pro W3" charset="0"/>
              </a:rPr>
              <a:t> a Plan of Study! Find out what it takes to get </a:t>
            </a:r>
            <a:r>
              <a:rPr lang="en-US" u="sng">
                <a:latin typeface="Arial" charset="0"/>
                <a:ea typeface="ヒラギノ角ゴ Pro W3" charset="0"/>
                <a:cs typeface="ヒラギノ角ゴ Pro W3" charset="0"/>
              </a:rPr>
              <a:t>into</a:t>
            </a:r>
            <a:r>
              <a:rPr lang="en-US">
                <a:latin typeface="Arial" charset="0"/>
                <a:ea typeface="ヒラギノ角ゴ Pro W3" charset="0"/>
                <a:cs typeface="ヒラギノ角ゴ Pro W3" charset="0"/>
              </a:rPr>
              <a:t> the jobs you think you might like. Determine the schooling or other requirements. Find out about </a:t>
            </a:r>
            <a:r>
              <a:rPr lang="en-US" u="sng">
                <a:latin typeface="Arial" charset="0"/>
                <a:ea typeface="ヒラギノ角ゴ Pro W3" charset="0"/>
                <a:cs typeface="ヒラギノ角ゴ Pro W3" charset="0"/>
              </a:rPr>
              <a:t>background</a:t>
            </a:r>
            <a:r>
              <a:rPr lang="en-US">
                <a:latin typeface="Arial" charset="0"/>
                <a:ea typeface="ヒラギノ角ゴ Pro W3" charset="0"/>
                <a:cs typeface="ヒラギノ角ゴ Pro W3" charset="0"/>
              </a:rPr>
              <a:t> checks, and </a:t>
            </a:r>
            <a:r>
              <a:rPr lang="en-US" u="sng">
                <a:latin typeface="Arial" charset="0"/>
                <a:ea typeface="ヒラギノ角ゴ Pro W3" charset="0"/>
                <a:cs typeface="ヒラギノ角ゴ Pro W3" charset="0"/>
              </a:rPr>
              <a:t>drug</a:t>
            </a:r>
            <a:r>
              <a:rPr lang="en-US">
                <a:latin typeface="Arial" charset="0"/>
                <a:ea typeface="ヒラギノ角ゴ Pro W3" charset="0"/>
                <a:cs typeface="ヒラギノ角ゴ Pro W3" charset="0"/>
              </a:rPr>
              <a:t> screening procedures used that might keep some people from those jobs.</a:t>
            </a:r>
          </a:p>
          <a:p>
            <a:pPr>
              <a:lnSpc>
                <a:spcPct val="90000"/>
              </a:lnSpc>
            </a:pPr>
            <a:r>
              <a:rPr lang="en-US">
                <a:latin typeface="Arial" charset="0"/>
                <a:ea typeface="ヒラギノ角ゴ Pro W3" charset="0"/>
                <a:cs typeface="ヒラギノ角ゴ Pro W3" charset="0"/>
              </a:rPr>
              <a:t>7. Choose your high school </a:t>
            </a:r>
            <a:r>
              <a:rPr lang="en-US" u="sng">
                <a:latin typeface="Arial" charset="0"/>
                <a:ea typeface="ヒラギノ角ゴ Pro W3" charset="0"/>
                <a:cs typeface="ヒラギノ角ゴ Pro W3" charset="0"/>
              </a:rPr>
              <a:t>electives</a:t>
            </a:r>
            <a:r>
              <a:rPr lang="en-US">
                <a:latin typeface="Arial" charset="0"/>
                <a:ea typeface="ヒラギノ角ゴ Pro W3" charset="0"/>
                <a:cs typeface="ヒラギノ角ゴ Pro W3" charset="0"/>
              </a:rPr>
              <a:t> based on your </a:t>
            </a:r>
            <a:r>
              <a:rPr lang="en-US" u="sng">
                <a:latin typeface="Arial" charset="0"/>
                <a:ea typeface="ヒラギノ角ゴ Pro W3" charset="0"/>
                <a:cs typeface="ヒラギノ角ゴ Pro W3" charset="0"/>
              </a:rPr>
              <a:t>career</a:t>
            </a:r>
            <a:r>
              <a:rPr lang="en-US">
                <a:latin typeface="Arial" charset="0"/>
                <a:ea typeface="ヒラギノ角ゴ Pro W3" charset="0"/>
                <a:cs typeface="ヒラギノ角ゴ Pro W3" charset="0"/>
              </a:rPr>
              <a:t> aspirations. If you don</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t </a:t>
            </a:r>
            <a:r>
              <a:rPr lang="en-US" u="sng">
                <a:latin typeface="Arial" charset="0"/>
                <a:ea typeface="ヒラギノ角ゴ Pro W3" charset="0"/>
                <a:cs typeface="ヒラギノ角ゴ Pro W3" charset="0"/>
              </a:rPr>
              <a:t>like</a:t>
            </a:r>
            <a:r>
              <a:rPr lang="en-US">
                <a:latin typeface="Arial" charset="0"/>
                <a:ea typeface="ヒラギノ角ゴ Pro W3" charset="0"/>
                <a:cs typeface="ヒラギノ角ゴ Pro W3" charset="0"/>
              </a:rPr>
              <a:t> the class, then </a:t>
            </a:r>
            <a:r>
              <a:rPr lang="en-US" u="sng">
                <a:latin typeface="Arial" charset="0"/>
                <a:ea typeface="ヒラギノ角ゴ Pro W3" charset="0"/>
                <a:cs typeface="ヒラギノ角ゴ Pro W3" charset="0"/>
              </a:rPr>
              <a:t>change</a:t>
            </a:r>
            <a:r>
              <a:rPr lang="en-US">
                <a:latin typeface="Arial" charset="0"/>
                <a:ea typeface="ヒラギノ角ゴ Pro W3" charset="0"/>
                <a:cs typeface="ヒラギノ角ゴ Pro W3" charset="0"/>
              </a:rPr>
              <a:t> your career direction. It</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cheaper to change your major in </a:t>
            </a:r>
            <a:r>
              <a:rPr lang="en-US" u="sng">
                <a:latin typeface="Arial" charset="0"/>
                <a:ea typeface="ヒラギノ角ゴ Pro W3" charset="0"/>
                <a:cs typeface="ヒラギノ角ゴ Pro W3" charset="0"/>
              </a:rPr>
              <a:t>high school </a:t>
            </a:r>
            <a:r>
              <a:rPr lang="en-US">
                <a:latin typeface="Arial" charset="0"/>
                <a:ea typeface="ヒラギノ角ゴ Pro W3" charset="0"/>
                <a:cs typeface="ヒラギノ角ゴ Pro W3" charset="0"/>
              </a:rPr>
              <a:t>than it is to change your major in </a:t>
            </a:r>
            <a:r>
              <a:rPr lang="en-US" u="sng">
                <a:latin typeface="Arial" charset="0"/>
                <a:ea typeface="ヒラギノ角ゴ Pro W3" charset="0"/>
                <a:cs typeface="ヒラギノ角ゴ Pro W3" charset="0"/>
              </a:rPr>
              <a:t>college</a:t>
            </a:r>
            <a:r>
              <a:rPr lang="en-US">
                <a:latin typeface="Arial" charset="0"/>
                <a:ea typeface="ヒラギノ角ゴ Pro W3" charset="0"/>
                <a:cs typeface="ヒラギノ角ゴ Pro W3" charset="0"/>
              </a:rPr>
              <a:t>.</a:t>
            </a:r>
          </a:p>
          <a:p>
            <a:pPr>
              <a:lnSpc>
                <a:spcPct val="90000"/>
              </a:lnSpc>
            </a:pPr>
            <a:r>
              <a:rPr lang="en-US">
                <a:latin typeface="Arial" charset="0"/>
                <a:ea typeface="ヒラギノ角ゴ Pro W3" charset="0"/>
                <a:cs typeface="ヒラギノ角ゴ Pro W3" charset="0"/>
              </a:rPr>
              <a:t>8. Don</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t just settle for an entry-level job for the rest of your life.  It</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a big step to get in the door and get hired, but </a:t>
            </a:r>
            <a:r>
              <a:rPr lang="en-US" u="sng">
                <a:latin typeface="Arial" charset="0"/>
                <a:ea typeface="ヒラギノ角ゴ Pro W3" charset="0"/>
                <a:cs typeface="ヒラギノ角ゴ Pro W3" charset="0"/>
              </a:rPr>
              <a:t>what</a:t>
            </a:r>
            <a:r>
              <a:rPr lang="en-US">
                <a:latin typeface="Arial" charset="0"/>
                <a:ea typeface="ヒラギノ角ゴ Pro W3" charset="0"/>
                <a:cs typeface="ヒラギノ角ゴ Pro W3" charset="0"/>
              </a:rPr>
              <a:t> does it take to get to the </a:t>
            </a:r>
            <a:r>
              <a:rPr lang="en-US" u="sng">
                <a:latin typeface="Arial" charset="0"/>
                <a:ea typeface="ヒラギノ角ゴ Pro W3" charset="0"/>
                <a:cs typeface="ヒラギノ角ゴ Pro W3" charset="0"/>
              </a:rPr>
              <a:t>next</a:t>
            </a:r>
            <a:r>
              <a:rPr lang="en-US">
                <a:latin typeface="Arial" charset="0"/>
                <a:ea typeface="ヒラギノ角ゴ Pro W3" charset="0"/>
                <a:cs typeface="ヒラギノ角ゴ Pro W3" charset="0"/>
              </a:rPr>
              <a:t> level? Where do you see yourself after 10 or 20 years, and what steps must you take to get there? Is it more education, is it a matter of performance, is it knowing the right people?</a:t>
            </a:r>
          </a:p>
          <a:p>
            <a:pPr>
              <a:lnSpc>
                <a:spcPct val="90000"/>
              </a:lnSpc>
            </a:pPr>
            <a:r>
              <a:rPr lang="en-US">
                <a:latin typeface="Arial" charset="0"/>
                <a:ea typeface="ヒラギノ角ゴ Pro W3" charset="0"/>
                <a:cs typeface="ヒラギノ角ゴ Pro W3" charset="0"/>
              </a:rPr>
              <a:t>I wish I knew all of this when I was in school.</a:t>
            </a:r>
          </a:p>
          <a:p>
            <a:pPr>
              <a:lnSpc>
                <a:spcPct val="90000"/>
              </a:lnSpc>
            </a:pPr>
            <a:endParaRPr lang="en-US">
              <a:latin typeface="Arial" charset="0"/>
              <a:ea typeface="ヒラギノ角ゴ Pro W3" charset="0"/>
              <a:cs typeface="ヒラギノ角ゴ Pro W3" charset="0"/>
            </a:endParaRPr>
          </a:p>
          <a:p>
            <a:pPr>
              <a:lnSpc>
                <a:spcPct val="90000"/>
              </a:lnSpc>
            </a:pPr>
            <a:r>
              <a:rPr lang="en-US">
                <a:latin typeface="Arial" charset="0"/>
                <a:ea typeface="ヒラギノ角ゴ Pro W3" charset="0"/>
                <a:cs typeface="ヒラギノ角ゴ Pro W3" charset="0"/>
              </a:rPr>
              <a:t>====</a:t>
            </a:r>
          </a:p>
          <a:p>
            <a:pPr>
              <a:lnSpc>
                <a:spcPct val="90000"/>
              </a:lnSpc>
            </a:pPr>
            <a:r>
              <a:rPr lang="en-US">
                <a:latin typeface="Arial" charset="0"/>
                <a:ea typeface="ヒラギノ角ゴ Pro W3" charset="0"/>
                <a:cs typeface="ヒラギノ角ゴ Pro W3" charset="0"/>
              </a:rPr>
              <a:t>Chris D</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charset="0"/>
              <a:ea typeface="ヒラギノ角ゴ Pro W3" charset="0"/>
              <a:cs typeface="ヒラギノ角ゴ Pro W3" charset="0"/>
            </a:endParaRPr>
          </a:p>
          <a:p>
            <a:endParaRPr lang="en-US" dirty="0" smtClean="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smtClean="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www.air.org</a:t>
            </a:r>
            <a:r>
              <a:rPr lang="en-US" dirty="0">
                <a:latin typeface="Arial" charset="0"/>
                <a:ea typeface="ヒラギノ角ゴ Pro W3" charset="0"/>
                <a:cs typeface="ヒラギノ角ゴ Pro W3" charset="0"/>
              </a:rPr>
              <a:t>/files/Texas_Graduates_Earnings_Report_4.26.13.pdf</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www.air.org</a:t>
            </a:r>
            <a:r>
              <a:rPr lang="en-US" dirty="0">
                <a:latin typeface="Arial" charset="0"/>
                <a:ea typeface="ヒラギノ角ゴ Pro W3" charset="0"/>
                <a:cs typeface="ヒラギノ角ゴ Pro W3" charset="0"/>
              </a:rPr>
              <a:t>/reports-products/</a:t>
            </a:r>
            <a:r>
              <a:rPr lang="en-US" dirty="0" err="1">
                <a:latin typeface="Arial" charset="0"/>
                <a:ea typeface="ヒラギノ角ゴ Pro W3" charset="0"/>
                <a:cs typeface="ヒラギノ角ゴ Pro W3" charset="0"/>
              </a:rPr>
              <a:t>index.cfm?fa</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viewContent&amp;content_id</a:t>
            </a:r>
            <a:r>
              <a:rPr lang="en-US" dirty="0">
                <a:latin typeface="Arial" charset="0"/>
                <a:ea typeface="ヒラギノ角ゴ Pro W3" charset="0"/>
                <a:cs typeface="ヒラギノ角ゴ Pro W3" charset="0"/>
              </a:rPr>
              <a:t>=2476</a:t>
            </a:r>
          </a:p>
          <a:p>
            <a:pPr eaLnBrk="1" hangingPunct="1">
              <a:spcBef>
                <a:spcPct val="0"/>
              </a:spcBef>
            </a:pPr>
            <a:r>
              <a:rPr lang="en-US" b="1" dirty="0">
                <a:latin typeface="Arial" charset="0"/>
                <a:ea typeface="ヒラギノ角ゴ Pro W3" charset="0"/>
                <a:cs typeface="ヒラギノ角ゴ Pro W3" charset="0"/>
              </a:rPr>
              <a:t>Higher Education Pays: The Initial Earnings of Graduates of Texas Colleges and Universities Who Are Working in Texas</a:t>
            </a:r>
          </a:p>
          <a:p>
            <a:pPr eaLnBrk="1" hangingPunct="1">
              <a:spcBef>
                <a:spcPct val="0"/>
              </a:spcBef>
            </a:pPr>
            <a:endParaRPr lang="en-US" b="1" dirty="0">
              <a:latin typeface="Arial" charset="0"/>
              <a:ea typeface="ヒラギノ角ゴ Pro W3" charset="0"/>
              <a:cs typeface="ヒラギノ角ゴ Pro W3" charset="0"/>
            </a:endParaRPr>
          </a:p>
          <a:p>
            <a:pPr eaLnBrk="1" hangingPunct="1">
              <a:spcBef>
                <a:spcPct val="0"/>
              </a:spcBef>
            </a:pPr>
            <a:r>
              <a:rPr lang="en-US" b="1" dirty="0">
                <a:latin typeface="Arial" charset="0"/>
                <a:ea typeface="ヒラギノ角ゴ Pro W3" charset="0"/>
                <a:cs typeface="ヒラギノ角ゴ Pro W3" charset="0"/>
              </a:rPr>
              <a:t>---</a:t>
            </a:r>
          </a:p>
          <a:p>
            <a:pPr eaLnBrk="1" hangingPunct="1">
              <a:spcBef>
                <a:spcPct val="0"/>
              </a:spcBef>
            </a:pPr>
            <a:r>
              <a:rPr lang="en-US" dirty="0">
                <a:latin typeface="Arial" charset="0"/>
                <a:ea typeface="ヒラギノ角ゴ Pro W3" charset="0"/>
                <a:cs typeface="ヒラギノ角ゴ Pro W3" charset="0"/>
              </a:rPr>
              <a:t>Blog about it</a:t>
            </a:r>
          </a:p>
          <a:p>
            <a:pPr eaLnBrk="1" hangingPunct="1">
              <a:spcBef>
                <a:spcPct val="0"/>
              </a:spcBef>
            </a:pPr>
            <a:r>
              <a:rPr lang="en-US" dirty="0">
                <a:latin typeface="Arial" charset="0"/>
                <a:ea typeface="ヒラギノ角ゴ Pro W3" charset="0"/>
                <a:cs typeface="ヒラギノ角ゴ Pro W3" charset="0"/>
              </a:rPr>
              <a:t>https://</a:t>
            </a:r>
            <a:r>
              <a:rPr lang="en-US" dirty="0" err="1">
                <a:latin typeface="Arial" charset="0"/>
                <a:ea typeface="ヒラギノ角ゴ Pro W3" charset="0"/>
                <a:cs typeface="ヒラギノ角ゴ Pro W3" charset="0"/>
              </a:rPr>
              <a:t>www.acteonline.org</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ctepolicywatch.post.aspx?id</a:t>
            </a:r>
            <a:r>
              <a:rPr lang="en-US" dirty="0">
                <a:latin typeface="Arial" charset="0"/>
                <a:ea typeface="ヒラギノ角ゴ Pro W3" charset="0"/>
                <a:cs typeface="ヒラギノ角ゴ Pro W3" charset="0"/>
              </a:rPr>
              <a:t>=4253&amp;blogid=2289#.UZU7AkqXQgE</a:t>
            </a:r>
          </a:p>
          <a:p>
            <a:endParaRPr lang="en-US" dirty="0">
              <a:latin typeface="Arial" charset="0"/>
              <a:ea typeface="ヒラギノ角ゴ Pro W3" charset="0"/>
              <a:cs typeface="ヒラギノ角ゴ Pro W3" charset="0"/>
            </a:endParaRPr>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22C155B4-391A-4D4B-A312-215136D6A72C}" type="slidenum">
              <a:rPr lang="en-US" sz="1200"/>
              <a:pPr/>
              <a:t>25</a:t>
            </a:fld>
            <a:endParaRPr lang="en-US" sz="1200"/>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Slide Image Placeholder 1"/>
          <p:cNvSpPr>
            <a:spLocks noGrp="1" noRot="1" noChangeAspect="1" noTextEdit="1"/>
          </p:cNvSpPr>
          <p:nvPr>
            <p:ph type="sldImg"/>
          </p:nvPr>
        </p:nvSpPr>
        <p:spPr>
          <a:ln/>
        </p:spPr>
      </p:sp>
      <p:sp>
        <p:nvSpPr>
          <p:cNvPr id="489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ヒラギノ角ゴ Pro W3" charset="0"/>
                <a:cs typeface="ヒラギノ角ゴ Pro W3" charset="0"/>
              </a:rPr>
              <a:t>If current education and labor market trends continue, North Carolina could face a shortage of 46,000 workers. Some areas of our state are already experiencing a deficit of highly educated and "middle-skill" workers. Looking forward, experts estimate that approximately 77,000 middle-skill workers are at risk of being "under-employed" but lack the education to move into occupations that typically require a bachelor's degree or higher.</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Ensuring North Carolina's Global Success:  Reducing our "skills gap" through proven investments in kids</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report</a:t>
            </a:r>
          </a:p>
          <a:p>
            <a:r>
              <a:rPr lang="en-US">
                <a:latin typeface="Arial" charset="0"/>
                <a:ea typeface="ヒラギノ角ゴ Pro W3" charset="0"/>
                <a:cs typeface="ヒラギノ角ゴ Pro W3" charset="0"/>
              </a:rPr>
              <a:t>http://americasedge.s3.amazonaws.com/wp-content/uploads/AE-NC-Skills-Report.pdf</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company that reported</a:t>
            </a:r>
          </a:p>
          <a:p>
            <a:r>
              <a:rPr lang="en-US">
                <a:latin typeface="Arial" charset="0"/>
                <a:ea typeface="ヒラギノ角ゴ Pro W3" charset="0"/>
                <a:cs typeface="ヒラギノ角ゴ Pro W3" charset="0"/>
              </a:rPr>
              <a:t>http://www.americasedge.org/</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press release</a:t>
            </a:r>
          </a:p>
          <a:p>
            <a:r>
              <a:rPr lang="en-US">
                <a:latin typeface="Arial" charset="0"/>
                <a:ea typeface="ヒラギノ角ゴ Pro W3" charset="0"/>
                <a:cs typeface="ヒラギノ角ゴ Pro W3" charset="0"/>
              </a:rPr>
              <a:t>March 26, 2013</a:t>
            </a:r>
          </a:p>
          <a:p>
            <a:r>
              <a:rPr lang="en-US">
                <a:latin typeface="Arial" charset="0"/>
                <a:ea typeface="ヒラギノ角ゴ Pro W3" charset="0"/>
                <a:cs typeface="ヒラギノ角ゴ Pro W3" charset="0"/>
              </a:rPr>
              <a:t>http://www.americasedge.org/press-release/3215/</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If current education and labor market trends continue, North Carolina could face a shortage of 46,000 workers. Some areas of our state are already experiencing a deficit of highly educated and "middle-skill" workers. Looking forward, experts estimate that approximately 77,000 middle-skill workers are at risk of being "under-employed" but lack the education to move into occupations that typically require a bachelor's degree or higher.</a:t>
            </a:r>
          </a:p>
          <a:p>
            <a:endParaRPr lang="en-US">
              <a:latin typeface="Arial" charset="0"/>
              <a:ea typeface="ヒラギノ角ゴ Pro W3" charset="0"/>
              <a:cs typeface="ヒラギノ角ゴ Pro W3" charset="0"/>
            </a:endParaRPr>
          </a:p>
        </p:txBody>
      </p:sp>
      <p:sp>
        <p:nvSpPr>
          <p:cNvPr id="489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890B8252-92F0-704B-977B-5B1E1B00639C}" type="slidenum">
              <a:rPr lang="en-US" sz="1200"/>
              <a:pPr/>
              <a:t>250</a:t>
            </a:fld>
            <a:endParaRPr lang="en-US" sz="1200"/>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Slide Image Placeholder 1"/>
          <p:cNvSpPr>
            <a:spLocks noGrp="1" noRot="1" noChangeAspect="1" noTextEdit="1"/>
          </p:cNvSpPr>
          <p:nvPr>
            <p:ph type="sldImg"/>
          </p:nvPr>
        </p:nvSpPr>
        <p:spPr>
          <a:ln/>
        </p:spPr>
      </p:sp>
      <p:sp>
        <p:nvSpPr>
          <p:cNvPr id="491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ヒラギノ角ゴ Pro W3" charset="0"/>
                <a:cs typeface="ヒラギノ角ゴ Pro W3" charset="0"/>
              </a:rPr>
              <a:t>If current education and labor market trends continue, North Carolina could face a shortage of 46,000 workers. Some areas of our state are already experiencing a deficit of highly educated and "middle-skill" workers. Looking forward, experts estimate that approximately 77,000 middle-skill workers are at risk of being "under-employed" but lack the education to move into occupations that typically require a bachelor's degree or higher.</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Ensuring North Carolina's Global Success:  Reducing our "skills gap" through proven investments in kids</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report</a:t>
            </a:r>
          </a:p>
          <a:p>
            <a:r>
              <a:rPr lang="en-US">
                <a:latin typeface="Arial" charset="0"/>
                <a:ea typeface="ヒラギノ角ゴ Pro W3" charset="0"/>
                <a:cs typeface="ヒラギノ角ゴ Pro W3" charset="0"/>
              </a:rPr>
              <a:t>http://americasedge.s3.amazonaws.com/wp-content/uploads/AE-NC-Skills-Report.pdf</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company that reported</a:t>
            </a:r>
          </a:p>
          <a:p>
            <a:r>
              <a:rPr lang="en-US">
                <a:latin typeface="Arial" charset="0"/>
                <a:ea typeface="ヒラギノ角ゴ Pro W3" charset="0"/>
                <a:cs typeface="ヒラギノ角ゴ Pro W3" charset="0"/>
              </a:rPr>
              <a:t>http://www.americasedge.org/</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press release</a:t>
            </a:r>
          </a:p>
          <a:p>
            <a:r>
              <a:rPr lang="en-US">
                <a:latin typeface="Arial" charset="0"/>
                <a:ea typeface="ヒラギノ角ゴ Pro W3" charset="0"/>
                <a:cs typeface="ヒラギノ角ゴ Pro W3" charset="0"/>
              </a:rPr>
              <a:t>March 26, 2013</a:t>
            </a:r>
          </a:p>
          <a:p>
            <a:r>
              <a:rPr lang="en-US">
                <a:latin typeface="Arial" charset="0"/>
                <a:ea typeface="ヒラギノ角ゴ Pro W3" charset="0"/>
                <a:cs typeface="ヒラギノ角ゴ Pro W3" charset="0"/>
              </a:rPr>
              <a:t>http://www.americasedge.org/press-release/3215/</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If current education and labor market trends continue, North Carolina could face a shortage of 46,000 workers. Some areas of our state are already experiencing a deficit of highly educated and "middle-skill" workers. Looking forward, experts estimate that approximately 77,000 middle-skill workers are at risk of being "under-employed" but lack the education to move into occupations that typically require a bachelor's degree or higher.</a:t>
            </a:r>
          </a:p>
          <a:p>
            <a:endParaRPr lang="en-US">
              <a:latin typeface="Arial" charset="0"/>
              <a:ea typeface="ヒラギノ角ゴ Pro W3" charset="0"/>
              <a:cs typeface="ヒラギノ角ゴ Pro W3" charset="0"/>
            </a:endParaRPr>
          </a:p>
        </p:txBody>
      </p:sp>
      <p:sp>
        <p:nvSpPr>
          <p:cNvPr id="491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597CC587-02BA-3644-86CE-EF3AC828B293}" type="slidenum">
              <a:rPr lang="en-US" sz="1200"/>
              <a:pPr/>
              <a:t>251</a:t>
            </a:fld>
            <a:endParaRPr lang="en-US" sz="1200"/>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Slide Image Placeholder 1"/>
          <p:cNvSpPr>
            <a:spLocks noGrp="1" noRot="1" noChangeAspect="1" noTextEdit="1"/>
          </p:cNvSpPr>
          <p:nvPr>
            <p:ph type="sldImg"/>
          </p:nvPr>
        </p:nvSpPr>
        <p:spPr>
          <a:ln/>
        </p:spPr>
      </p:sp>
      <p:sp>
        <p:nvSpPr>
          <p:cNvPr id="493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ヒラギノ角ゴ Pro W3" charset="0"/>
                <a:cs typeface="ヒラギノ角ゴ Pro W3" charset="0"/>
              </a:rPr>
              <a:t>Here is a shop that makes food service equipment.</a:t>
            </a:r>
          </a:p>
          <a:p>
            <a:r>
              <a:rPr lang="en-US">
                <a:latin typeface="Arial" charset="0"/>
                <a:ea typeface="ヒラギノ角ゴ Pro W3" charset="0"/>
                <a:cs typeface="ヒラギノ角ゴ Pro W3" charset="0"/>
              </a:rPr>
              <a:t>They called an all-hands meeting a few years ago and announced: Workers would no longer be treated like assembly-line automatons. Instead, employees were given the authority to call the shots and make decisions – even shoot down the boss</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ideas at company meetings.</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The result has been a company-wide productivity boost that has saved a day a week in wasted labor in one department. A change in another workplace procedure saved the company $280,000 a year in overtime costs.</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Their vice president said </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We wanted to have 140 skilled problem solvers,</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We were in a culture of </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Do what I told you to do and wait for me to tell you what to do next.</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a:t>
            </a:r>
            <a:r>
              <a:rPr lang="ja-JP" altLang="en-US">
                <a:latin typeface="Arial" charset="0"/>
                <a:ea typeface="ヒラギノ角ゴ Pro W3" charset="0"/>
                <a:cs typeface="ヒラギノ角ゴ Pro W3" charset="0"/>
              </a:rPr>
              <a:t>”</a:t>
            </a:r>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Can we do this in the classroom?  Can we stop treating kids like automatons?</a:t>
            </a:r>
          </a:p>
          <a:p>
            <a:r>
              <a:rPr lang="en-US">
                <a:latin typeface="Arial" charset="0"/>
                <a:ea typeface="ヒラギノ角ゴ Pro W3" charset="0"/>
                <a:cs typeface="ヒラギノ角ゴ Pro W3" charset="0"/>
              </a:rPr>
              <a:t>Can we tell them what needs to be learned and get them to help design the lesson plan?</a:t>
            </a:r>
          </a:p>
          <a:p>
            <a:r>
              <a:rPr lang="en-US">
                <a:latin typeface="Arial" charset="0"/>
                <a:ea typeface="ヒラギノ角ゴ Pro W3" charset="0"/>
                <a:cs typeface="ヒラギノ角ゴ Pro W3" charset="0"/>
              </a:rPr>
              <a:t>While they are in school is a great time to talk about how to have a professional discussion with a colleague or a manager.</a:t>
            </a:r>
          </a:p>
          <a:p>
            <a:r>
              <a:rPr lang="en-US">
                <a:latin typeface="Arial" charset="0"/>
                <a:ea typeface="ヒラギノ角ゴ Pro W3" charset="0"/>
                <a:cs typeface="ヒラギノ角ゴ Pro W3" charset="0"/>
              </a:rPr>
              <a:t>Kids have great ideas, and we need to get them to feel like they are part of the solution, rather than just the sponge that is only asked to absorb new knowledge.</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http://www.newsobserver.com/2013/02/09/2664806/nc-officials-seek-ways-to-boost.html#storylink=misearch</a:t>
            </a:r>
          </a:p>
          <a:p>
            <a:r>
              <a:rPr lang="en-US">
                <a:latin typeface="Arial" charset="0"/>
                <a:ea typeface="ヒラギノ角ゴ Pro W3" charset="0"/>
                <a:cs typeface="ヒラギノ角ゴ Pro W3" charset="0"/>
              </a:rPr>
              <a:t>Feb 9, 2013</a:t>
            </a:r>
          </a:p>
          <a:p>
            <a:r>
              <a:rPr lang="en-US">
                <a:latin typeface="Arial" charset="0"/>
                <a:ea typeface="ヒラギノ角ゴ Pro W3" charset="0"/>
                <a:cs typeface="ヒラギノ角ゴ Pro W3" charset="0"/>
              </a:rPr>
              <a:t>NC officials seek ways to boost shrinking manufacturing sector</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 Tipper Tie, an Apex shop that makes food service equipment, called an all-hands meeting a few years ago and announced: Workers would no longer be treated like assembly-line automatons. Instead, employees were given the authority to call the shots and make decisions – even shoot down the boss</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ideas at company meetings.</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The result has been a company-wide productivity boost that has saved a day a week in wasted labor in one department. A change in another workplace procedure saved the company $280,000 a year in overtime costs.</a:t>
            </a:r>
          </a:p>
          <a:p>
            <a:endParaRPr lang="en-US">
              <a:latin typeface="Arial" charset="0"/>
              <a:ea typeface="ヒラギノ角ゴ Pro W3" charset="0"/>
              <a:cs typeface="ヒラギノ角ゴ Pro W3" charset="0"/>
            </a:endParaRPr>
          </a:p>
          <a:p>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We wanted to have 140 skilled problem solvers,</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said vice president William Roy. </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We were in a culture of </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Do what I told you to do and wait for me to tell you what to do next.</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a:t>
            </a:r>
            <a:r>
              <a:rPr lang="ja-JP" altLang="en-US">
                <a:latin typeface="Arial" charset="0"/>
                <a:ea typeface="ヒラギノ角ゴ Pro W3" charset="0"/>
                <a:cs typeface="ヒラギノ角ゴ Pro W3" charset="0"/>
              </a:rPr>
              <a:t>”</a:t>
            </a:r>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p:txBody>
      </p:sp>
      <p:sp>
        <p:nvSpPr>
          <p:cNvPr id="493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4CA53DF-0A90-F848-A414-2AB305704ED0}" type="slidenum">
              <a:rPr lang="en-US" sz="1200"/>
              <a:pPr/>
              <a:t>252</a:t>
            </a:fld>
            <a:endParaRPr lang="en-US" sz="1200"/>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Slide Image Placeholder 1"/>
          <p:cNvSpPr>
            <a:spLocks noGrp="1" noRot="1" noChangeAspect="1" noTextEdit="1"/>
          </p:cNvSpPr>
          <p:nvPr>
            <p:ph type="sldImg"/>
          </p:nvPr>
        </p:nvSpPr>
        <p:spPr>
          <a:ln/>
        </p:spPr>
      </p:sp>
      <p:sp>
        <p:nvSpPr>
          <p:cNvPr id="495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ヒラギノ角ゴ Pro W3" charset="0"/>
                <a:cs typeface="ヒラギノ角ゴ Pro W3" charset="0"/>
              </a:rPr>
              <a:t>Employers value a four-year college degree, many of them more than ever.</a:t>
            </a:r>
          </a:p>
          <a:p>
            <a:r>
              <a:rPr lang="en-US">
                <a:latin typeface="Arial" charset="0"/>
                <a:ea typeface="ヒラギノ角ゴ Pro W3" charset="0"/>
                <a:cs typeface="ヒラギノ角ゴ Pro W3" charset="0"/>
              </a:rPr>
              <a:t>Yet half of those surveyed recently by The Chronicle and American Public Media's Marketplace said they had trouble finding recent graduates qualified to fill positions at their company or organization. Nearly a third gave colleges just fair to poor marks for producing successful employees. And they dinged bachelor's-degree holders for lacking basic workplace proficiencies, like adaptability, communication skills, and the ability to solve complex problems.</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http://chronicle.com/article/The-Employment-Mismatch/137625/#id=overview</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The Employment Mismatch:  A College Degree Sorts Job Applicants, but Employers Wish It Meant More</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Employers value a four-year college degree, many of them more than ever.</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Yet half of those surveyed recently by The Chronicle and American Public Media's Marketplace said they had trouble finding recent graduates qualified to fill positions at their company or organization. Nearly a third gave colleges just fair to poor marks for producing successful employees. And they dinged bachelor's-degree holders for lacking basic workplace proficiencies, like adaptability, communication skills, and the ability to solve complex problems.</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The report</a:t>
            </a:r>
          </a:p>
          <a:p>
            <a:r>
              <a:rPr lang="en-US">
                <a:latin typeface="Arial" charset="0"/>
                <a:ea typeface="ヒラギノ角ゴ Pro W3" charset="0"/>
                <a:cs typeface="ヒラギノ角ゴ Pro W3" charset="0"/>
              </a:rPr>
              <a:t>The Role of Higher Education in Career Development: Employer Perceptions </a:t>
            </a:r>
          </a:p>
          <a:p>
            <a:r>
              <a:rPr lang="en-US">
                <a:latin typeface="Arial" charset="0"/>
                <a:ea typeface="ヒラギノ角ゴ Pro W3" charset="0"/>
                <a:cs typeface="ヒラギノ角ゴ Pro W3" charset="0"/>
              </a:rPr>
              <a:t>http://chronicle.com/items/biz/pdf/Employers%20Survey.pdf</a:t>
            </a:r>
          </a:p>
          <a:p>
            <a:endParaRPr lang="en-US">
              <a:latin typeface="Arial" charset="0"/>
              <a:ea typeface="ヒラギノ角ゴ Pro W3" charset="0"/>
              <a:cs typeface="ヒラギノ角ゴ Pro W3" charset="0"/>
            </a:endParaRPr>
          </a:p>
        </p:txBody>
      </p:sp>
      <p:sp>
        <p:nvSpPr>
          <p:cNvPr id="495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7C9C32AA-C1A0-AF46-9C79-AA81565E3E7F}" type="slidenum">
              <a:rPr lang="en-US" sz="1200"/>
              <a:pPr/>
              <a:t>253</a:t>
            </a:fld>
            <a:endParaRPr lang="en-US" sz="1200"/>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Slide Image Placeholder 1"/>
          <p:cNvSpPr>
            <a:spLocks noGrp="1" noRot="1" noChangeAspect="1" noTextEdit="1"/>
          </p:cNvSpPr>
          <p:nvPr>
            <p:ph type="sldImg"/>
          </p:nvPr>
        </p:nvSpPr>
        <p:spPr>
          <a:ln/>
        </p:spPr>
      </p:sp>
      <p:sp>
        <p:nvSpPr>
          <p:cNvPr id="497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ヒラギノ角ゴ Pro W3" charset="0"/>
                <a:cs typeface="ヒラギノ角ゴ Pro W3" charset="0"/>
              </a:rPr>
              <a:t>Employers value a four-year college degree, many of them more than ever.</a:t>
            </a:r>
          </a:p>
          <a:p>
            <a:r>
              <a:rPr lang="en-US">
                <a:latin typeface="Arial" charset="0"/>
                <a:ea typeface="ヒラギノ角ゴ Pro W3" charset="0"/>
                <a:cs typeface="ヒラギノ角ゴ Pro W3" charset="0"/>
              </a:rPr>
              <a:t>Yet half of those surveyed recently by The Chronicle and American Public Media's Marketplace said they had trouble finding recent graduates qualified to fill positions at their company or organization. Nearly a third gave colleges just fair to poor marks for producing successful employees. And they dinged bachelor's-degree holders for lacking basic workplace proficiencies, like adaptability, communication skills, and the ability to solve complex problems.</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http://chronicle.com/article/The-Employment-Mismatch/137625/#id=overview</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The Employment Mismatch:  A College Degree Sorts Job Applicants, but Employers Wish It Meant More</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Employers value a four-year college degree, many of them more than ever.</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Yet half of those surveyed recently by The Chronicle and American Public Media's Marketplace said they had trouble finding recent graduates qualified to fill positions at their company or organization. Nearly a third gave colleges just fair to poor marks for producing successful employees. And they dinged bachelor's-degree holders for lacking basic workplace proficiencies, like adaptability, communication skills, and the ability to solve complex problems.</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The report</a:t>
            </a:r>
          </a:p>
          <a:p>
            <a:r>
              <a:rPr lang="en-US">
                <a:latin typeface="Arial" charset="0"/>
                <a:ea typeface="ヒラギノ角ゴ Pro W3" charset="0"/>
                <a:cs typeface="ヒラギノ角ゴ Pro W3" charset="0"/>
              </a:rPr>
              <a:t>The Role of Higher Education in Career Development: Employer Perceptions </a:t>
            </a:r>
          </a:p>
          <a:p>
            <a:r>
              <a:rPr lang="en-US">
                <a:latin typeface="Arial" charset="0"/>
                <a:ea typeface="ヒラギノ角ゴ Pro W3" charset="0"/>
                <a:cs typeface="ヒラギノ角ゴ Pro W3" charset="0"/>
              </a:rPr>
              <a:t>http://chronicle.com/items/biz/pdf/Employers%20Survey.pdf</a:t>
            </a:r>
          </a:p>
          <a:p>
            <a:endParaRPr lang="en-US">
              <a:latin typeface="Arial" charset="0"/>
              <a:ea typeface="ヒラギノ角ゴ Pro W3" charset="0"/>
              <a:cs typeface="ヒラギノ角ゴ Pro W3" charset="0"/>
            </a:endParaRPr>
          </a:p>
        </p:txBody>
      </p:sp>
      <p:sp>
        <p:nvSpPr>
          <p:cNvPr id="497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05F8347A-EF94-8F46-B89D-974F9CAB0252}" type="slidenum">
              <a:rPr lang="en-US" sz="1200"/>
              <a:pPr/>
              <a:t>254</a:t>
            </a:fld>
            <a:endParaRPr lang="en-US" sz="1200"/>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Slide Image Placeholder 1"/>
          <p:cNvSpPr>
            <a:spLocks noGrp="1" noRot="1" noChangeAspect="1" noTextEdit="1"/>
          </p:cNvSpPr>
          <p:nvPr>
            <p:ph type="sldImg"/>
          </p:nvPr>
        </p:nvSpPr>
        <p:spPr>
          <a:ln/>
        </p:spPr>
      </p:sp>
      <p:sp>
        <p:nvSpPr>
          <p:cNvPr id="499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ヒラギノ角ゴ Pro W3" charset="0"/>
                <a:cs typeface="ヒラギノ角ゴ Pro W3" charset="0"/>
              </a:rPr>
              <a:t>Employers value a four-year college degree, many of them more than ever.</a:t>
            </a:r>
          </a:p>
          <a:p>
            <a:r>
              <a:rPr lang="en-US">
                <a:latin typeface="Arial" charset="0"/>
                <a:ea typeface="ヒラギノ角ゴ Pro W3" charset="0"/>
                <a:cs typeface="ヒラギノ角ゴ Pro W3" charset="0"/>
              </a:rPr>
              <a:t>Yet half of those surveyed recently by The Chronicle and American Public Media's Marketplace said they had trouble finding recent graduates qualified to fill positions at their company or organization. Nearly a third gave colleges just fair to poor marks for producing successful employees. And they dinged bachelor's-degree holders for lacking basic workplace proficiencies, like adaptability, communication skills, and the ability to solve complex problems.</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http://chronicle.com/article/The-Employment-Mismatch/137625/#id=overview</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The Employment Mismatch:  A College Degree Sorts Job Applicants, but Employers Wish It Meant More</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Employers value a four-year college degree, many of them more than ever.</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Yet half of those surveyed recently by The Chronicle and American Public Media's Marketplace said they had trouble finding recent graduates qualified to fill positions at their company or organization. Nearly a third gave colleges just fair to poor marks for producing successful employees. And they dinged bachelor's-degree holders for lacking basic workplace proficiencies, like adaptability, communication skills, and the ability to solve complex problems.</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The report</a:t>
            </a:r>
          </a:p>
          <a:p>
            <a:r>
              <a:rPr lang="en-US">
                <a:latin typeface="Arial" charset="0"/>
                <a:ea typeface="ヒラギノ角ゴ Pro W3" charset="0"/>
                <a:cs typeface="ヒラギノ角ゴ Pro W3" charset="0"/>
              </a:rPr>
              <a:t>The Role of Higher Education in Career Development: Employer Perceptions </a:t>
            </a:r>
          </a:p>
          <a:p>
            <a:r>
              <a:rPr lang="en-US">
                <a:latin typeface="Arial" charset="0"/>
                <a:ea typeface="ヒラギノ角ゴ Pro W3" charset="0"/>
                <a:cs typeface="ヒラギノ角ゴ Pro W3" charset="0"/>
              </a:rPr>
              <a:t>http://chronicle.com/items/biz/pdf/Employers%20Survey.pdf</a:t>
            </a:r>
          </a:p>
          <a:p>
            <a:endParaRPr lang="en-US">
              <a:latin typeface="Arial" charset="0"/>
              <a:ea typeface="ヒラギノ角ゴ Pro W3" charset="0"/>
              <a:cs typeface="ヒラギノ角ゴ Pro W3" charset="0"/>
            </a:endParaRPr>
          </a:p>
        </p:txBody>
      </p:sp>
      <p:sp>
        <p:nvSpPr>
          <p:cNvPr id="499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87DDF7E0-D947-934E-AEE5-F6492C4A235F}" type="slidenum">
              <a:rPr lang="en-US" sz="1200"/>
              <a:pPr/>
              <a:t>255</a:t>
            </a:fld>
            <a:endParaRPr lang="en-US" sz="1200"/>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Slide Image Placeholder 1"/>
          <p:cNvSpPr>
            <a:spLocks noGrp="1" noRot="1" noChangeAspect="1" noTextEdit="1"/>
          </p:cNvSpPr>
          <p:nvPr>
            <p:ph type="sldImg"/>
          </p:nvPr>
        </p:nvSpPr>
        <p:spPr>
          <a:ln/>
        </p:spPr>
      </p:sp>
      <p:sp>
        <p:nvSpPr>
          <p:cNvPr id="501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ヒラギノ角ゴ Pro W3" charset="0"/>
                <a:cs typeface="ヒラギノ角ゴ Pro W3" charset="0"/>
              </a:rPr>
              <a:t>Employers value a four-year college degree, many of them more than ever.</a:t>
            </a:r>
          </a:p>
          <a:p>
            <a:r>
              <a:rPr lang="en-US">
                <a:latin typeface="Arial" charset="0"/>
                <a:ea typeface="ヒラギノ角ゴ Pro W3" charset="0"/>
                <a:cs typeface="ヒラギノ角ゴ Pro W3" charset="0"/>
              </a:rPr>
              <a:t>Yet half of those surveyed recently by The Chronicle and American Public Media's Marketplace said they had trouble finding recent graduates qualified to fill positions at their company or organization. Nearly a third gave colleges just fair to poor marks for producing successful employees. And they dinged bachelor's-degree holders for lacking basic workplace proficiencies, like adaptability, communication skills, and the ability to solve complex problems.</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http://chronicle.com/article/The-Employment-Mismatch/137625/#id=overview</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The Employment Mismatch:  A College Degree Sorts Job Applicants, but Employers Wish It Meant More</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Employers value a four-year college degree, many of them more than ever.</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Yet half of those surveyed recently by The Chronicle and American Public Media's Marketplace said they had trouble finding recent graduates qualified to fill positions at their company or organization. Nearly a third gave colleges just fair to poor marks for producing successful employees. And they dinged bachelor's-degree holders for lacking basic workplace proficiencies, like adaptability, communication skills, and the ability to solve complex problems.</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The report</a:t>
            </a:r>
          </a:p>
          <a:p>
            <a:r>
              <a:rPr lang="en-US">
                <a:latin typeface="Arial" charset="0"/>
                <a:ea typeface="ヒラギノ角ゴ Pro W3" charset="0"/>
                <a:cs typeface="ヒラギノ角ゴ Pro W3" charset="0"/>
              </a:rPr>
              <a:t>The Role of Higher Education in Career Development: Employer Perceptions </a:t>
            </a:r>
          </a:p>
          <a:p>
            <a:r>
              <a:rPr lang="en-US">
                <a:latin typeface="Arial" charset="0"/>
                <a:ea typeface="ヒラギノ角ゴ Pro W3" charset="0"/>
                <a:cs typeface="ヒラギノ角ゴ Pro W3" charset="0"/>
              </a:rPr>
              <a:t>http://chronicle.com/items/biz/pdf/Employers%20Survey.pdf</a:t>
            </a:r>
          </a:p>
          <a:p>
            <a:endParaRPr lang="en-US">
              <a:latin typeface="Arial" charset="0"/>
              <a:ea typeface="ヒラギノ角ゴ Pro W3" charset="0"/>
              <a:cs typeface="ヒラギノ角ゴ Pro W3" charset="0"/>
            </a:endParaRPr>
          </a:p>
        </p:txBody>
      </p:sp>
      <p:sp>
        <p:nvSpPr>
          <p:cNvPr id="501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3344C15-3166-7041-948B-07EB1CD3002B}" type="slidenum">
              <a:rPr lang="en-US" sz="1200"/>
              <a:pPr/>
              <a:t>256</a:t>
            </a:fld>
            <a:endParaRPr lang="en-US" sz="1200"/>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Slide Image Placeholder 1"/>
          <p:cNvSpPr>
            <a:spLocks noGrp="1" noRot="1" noChangeAspect="1" noTextEdit="1"/>
          </p:cNvSpPr>
          <p:nvPr>
            <p:ph type="sldImg"/>
          </p:nvPr>
        </p:nvSpPr>
        <p:spPr>
          <a:ln/>
        </p:spPr>
      </p:sp>
      <p:sp>
        <p:nvSpPr>
          <p:cNvPr id="503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ヒラギノ角ゴ Pro W3" charset="0"/>
                <a:cs typeface="ヒラギノ角ゴ Pro W3" charset="0"/>
              </a:rPr>
              <a:t>Employers value a four-year college degree, many of them more than ever.</a:t>
            </a:r>
          </a:p>
          <a:p>
            <a:r>
              <a:rPr lang="en-US">
                <a:latin typeface="Arial" charset="0"/>
                <a:ea typeface="ヒラギノ角ゴ Pro W3" charset="0"/>
                <a:cs typeface="ヒラギノ角ゴ Pro W3" charset="0"/>
              </a:rPr>
              <a:t>Yet half of those surveyed recently by The Chronicle and American Public Media's Marketplace said they had trouble finding recent graduates qualified to fill positions at their company or organization. Nearly a third gave colleges just fair to poor marks for producing successful employees. And they dinged bachelor's-degree holders for lacking basic workplace proficiencies, like adaptability, communication skills, and the ability to solve complex problems.</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http://chronicle.com/article/The-Employment-Mismatch/137625/#id=overview</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The Employment Mismatch:  A College Degree Sorts Job Applicants, but Employers Wish It Meant More</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Employers value a four-year college degree, many of them more than ever.</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Yet half of those surveyed recently by The Chronicle and American Public Media's Marketplace said they had trouble finding recent graduates qualified to fill positions at their company or organization. Nearly a third gave colleges just fair to poor marks for producing successful employees. And they dinged bachelor's-degree holders for lacking basic workplace proficiencies, like adaptability, communication skills, and the ability to solve complex problems.</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The report</a:t>
            </a:r>
          </a:p>
          <a:p>
            <a:r>
              <a:rPr lang="en-US">
                <a:latin typeface="Arial" charset="0"/>
                <a:ea typeface="ヒラギノ角ゴ Pro W3" charset="0"/>
                <a:cs typeface="ヒラギノ角ゴ Pro W3" charset="0"/>
              </a:rPr>
              <a:t>The Role of Higher Education in Career Development: Employer Perceptions </a:t>
            </a:r>
          </a:p>
          <a:p>
            <a:r>
              <a:rPr lang="en-US">
                <a:latin typeface="Arial" charset="0"/>
                <a:ea typeface="ヒラギノ角ゴ Pro W3" charset="0"/>
                <a:cs typeface="ヒラギノ角ゴ Pro W3" charset="0"/>
              </a:rPr>
              <a:t>http://chronicle.com/items/biz/pdf/Employers%20Survey.pdf</a:t>
            </a:r>
          </a:p>
          <a:p>
            <a:endParaRPr lang="en-US">
              <a:latin typeface="Arial" charset="0"/>
              <a:ea typeface="ヒラギノ角ゴ Pro W3" charset="0"/>
              <a:cs typeface="ヒラギノ角ゴ Pro W3" charset="0"/>
            </a:endParaRPr>
          </a:p>
        </p:txBody>
      </p:sp>
      <p:sp>
        <p:nvSpPr>
          <p:cNvPr id="503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5EBC8C6E-D929-5540-BC79-7A93BE6C1021}" type="slidenum">
              <a:rPr lang="en-US" sz="1200"/>
              <a:pPr/>
              <a:t>257</a:t>
            </a:fld>
            <a:endParaRPr lang="en-US" sz="1200"/>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Slide Image Placeholder 1"/>
          <p:cNvSpPr>
            <a:spLocks noGrp="1" noRot="1" noChangeAspect="1" noTextEdit="1"/>
          </p:cNvSpPr>
          <p:nvPr>
            <p:ph type="sldImg"/>
          </p:nvPr>
        </p:nvSpPr>
        <p:spPr>
          <a:ln/>
        </p:spPr>
      </p:sp>
      <p:sp>
        <p:nvSpPr>
          <p:cNvPr id="505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ヒラギノ角ゴ Pro W3" charset="0"/>
                <a:cs typeface="ヒラギノ角ゴ Pro W3" charset="0"/>
              </a:rPr>
              <a:t>Employers value a four-year college degree, many of them more than ever.</a:t>
            </a:r>
          </a:p>
          <a:p>
            <a:r>
              <a:rPr lang="en-US">
                <a:latin typeface="Arial" charset="0"/>
                <a:ea typeface="ヒラギノ角ゴ Pro W3" charset="0"/>
                <a:cs typeface="ヒラギノ角ゴ Pro W3" charset="0"/>
              </a:rPr>
              <a:t>Yet half of those surveyed recently by The Chronicle and American Public Media's Marketplace said they had trouble finding recent graduates qualified to fill positions at their company or organization. Nearly a third gave colleges just fair to poor marks for producing successful employees. And they dinged bachelor's-degree holders for lacking basic workplace proficiencies, like adaptability, communication skills, and the ability to solve complex problems.</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http://chronicle.com/article/The-Employment-Mismatch/137625/#id=overview</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The Employment Mismatch:  A College Degree Sorts Job Applicants, but Employers Wish It Meant More</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Employers value a four-year college degree, many of them more than ever.</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Yet half of those surveyed recently by The Chronicle and American Public Media's Marketplace said they had trouble finding recent graduates qualified to fill positions at their company or organization. Nearly a third gave colleges just fair to poor marks for producing successful employees. And they dinged bachelor's-degree holders for lacking basic workplace proficiencies, like adaptability, communication skills, and the ability to solve complex problems.</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The report</a:t>
            </a:r>
          </a:p>
          <a:p>
            <a:r>
              <a:rPr lang="en-US">
                <a:latin typeface="Arial" charset="0"/>
                <a:ea typeface="ヒラギノ角ゴ Pro W3" charset="0"/>
                <a:cs typeface="ヒラギノ角ゴ Pro W3" charset="0"/>
              </a:rPr>
              <a:t>The Role of Higher Education in Career Development: Employer Perceptions </a:t>
            </a:r>
          </a:p>
          <a:p>
            <a:r>
              <a:rPr lang="en-US">
                <a:latin typeface="Arial" charset="0"/>
                <a:ea typeface="ヒラギノ角ゴ Pro W3" charset="0"/>
                <a:cs typeface="ヒラギノ角ゴ Pro W3" charset="0"/>
              </a:rPr>
              <a:t>http://chronicle.com/items/biz/pdf/Employers%20Survey.pdf</a:t>
            </a:r>
          </a:p>
          <a:p>
            <a:endParaRPr lang="en-US">
              <a:latin typeface="Arial" charset="0"/>
              <a:ea typeface="ヒラギノ角ゴ Pro W3" charset="0"/>
              <a:cs typeface="ヒラギノ角ゴ Pro W3" charset="0"/>
            </a:endParaRPr>
          </a:p>
        </p:txBody>
      </p:sp>
      <p:sp>
        <p:nvSpPr>
          <p:cNvPr id="505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2052CC81-9ADF-564D-B080-C7A51B0D7992}" type="slidenum">
              <a:rPr lang="en-US" sz="1200"/>
              <a:pPr/>
              <a:t>258</a:t>
            </a:fld>
            <a:endParaRPr lang="en-US" sz="1200"/>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Slide Image Placeholder 1"/>
          <p:cNvSpPr>
            <a:spLocks noGrp="1" noRot="1" noChangeAspect="1" noTextEdit="1"/>
          </p:cNvSpPr>
          <p:nvPr>
            <p:ph type="sldImg"/>
          </p:nvPr>
        </p:nvSpPr>
        <p:spPr>
          <a:ln/>
        </p:spPr>
      </p:sp>
      <p:sp>
        <p:nvSpPr>
          <p:cNvPr id="507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ヒラギノ角ゴ Pro W3" charset="0"/>
                <a:cs typeface="ヒラギノ角ゴ Pro W3" charset="0"/>
              </a:rPr>
              <a:t>Employers value a four-year college degree, many of them more than ever.</a:t>
            </a:r>
          </a:p>
          <a:p>
            <a:r>
              <a:rPr lang="en-US">
                <a:latin typeface="Arial" charset="0"/>
                <a:ea typeface="ヒラギノ角ゴ Pro W3" charset="0"/>
                <a:cs typeface="ヒラギノ角ゴ Pro W3" charset="0"/>
              </a:rPr>
              <a:t>Yet half of those surveyed recently by The Chronicle and American Public Media's Marketplace said they had trouble finding recent graduates qualified to fill positions at their company or organization. Nearly a third gave colleges just fair to poor marks for producing successful employees. And they dinged bachelor's-degree holders for lacking basic workplace proficiencies, like adaptability, communication skills, and the ability to solve complex problems.</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http://chronicle.com/article/The-Employment-Mismatch/137625/#id=overview</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The Employment Mismatch:  A College Degree Sorts Job Applicants, but Employers Wish It Meant More</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Employers value a four-year college degree, many of them more than ever.</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Yet half of those surveyed recently by The Chronicle and American Public Media's Marketplace said they had trouble finding recent graduates qualified to fill positions at their company or organization. Nearly a third gave colleges just fair to poor marks for producing successful employees. And they dinged bachelor's-degree holders for lacking basic workplace proficiencies, like adaptability, communication skills, and the ability to solve complex problems.</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The report</a:t>
            </a:r>
          </a:p>
          <a:p>
            <a:r>
              <a:rPr lang="en-US">
                <a:latin typeface="Arial" charset="0"/>
                <a:ea typeface="ヒラギノ角ゴ Pro W3" charset="0"/>
                <a:cs typeface="ヒラギノ角ゴ Pro W3" charset="0"/>
              </a:rPr>
              <a:t>The Role of Higher Education in Career Development: Employer Perceptions </a:t>
            </a:r>
          </a:p>
          <a:p>
            <a:r>
              <a:rPr lang="en-US">
                <a:latin typeface="Arial" charset="0"/>
                <a:ea typeface="ヒラギノ角ゴ Pro W3" charset="0"/>
                <a:cs typeface="ヒラギノ角ゴ Pro W3" charset="0"/>
              </a:rPr>
              <a:t>http://chronicle.com/items/biz/pdf/Employers%20Survey.pdf</a:t>
            </a:r>
          </a:p>
          <a:p>
            <a:endParaRPr lang="en-US">
              <a:latin typeface="Arial" charset="0"/>
              <a:ea typeface="ヒラギノ角ゴ Pro W3" charset="0"/>
              <a:cs typeface="ヒラギノ角ゴ Pro W3" charset="0"/>
            </a:endParaRPr>
          </a:p>
        </p:txBody>
      </p:sp>
      <p:sp>
        <p:nvSpPr>
          <p:cNvPr id="507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60ACAFB-3BF4-BD4F-814F-556F9381BB1F}" type="slidenum">
              <a:rPr lang="en-US" sz="1200"/>
              <a:pPr/>
              <a:t>259</a:t>
            </a:fld>
            <a:endParaRPr 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And here we see that many of the Certificate programs in dark blue earn more than those with an Associate degree.  </a:t>
            </a:r>
          </a:p>
          <a:p>
            <a:r>
              <a:rPr lang="en-US" sz="1400" dirty="0">
                <a:latin typeface="Arial" charset="0"/>
                <a:ea typeface="ヒラギノ角ゴ Pro W3" charset="0"/>
                <a:cs typeface="ヒラギノ角ゴ Pro W3" charset="0"/>
              </a:rPr>
              <a:t>Not in Nursing, but in most other areas.</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It</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a different world out there.</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www.air.org</a:t>
            </a:r>
            <a:r>
              <a:rPr lang="en-US" dirty="0">
                <a:latin typeface="Arial" charset="0"/>
                <a:ea typeface="ヒラギノ角ゴ Pro W3" charset="0"/>
                <a:cs typeface="ヒラギノ角ゴ Pro W3" charset="0"/>
              </a:rPr>
              <a:t>/files/Texas_Graduates_Earnings_Report_4.26.13.pdf</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www.air.org</a:t>
            </a:r>
            <a:r>
              <a:rPr lang="en-US" dirty="0">
                <a:latin typeface="Arial" charset="0"/>
                <a:ea typeface="ヒラギノ角ゴ Pro W3" charset="0"/>
                <a:cs typeface="ヒラギノ角ゴ Pro W3" charset="0"/>
              </a:rPr>
              <a:t>/reports-products/</a:t>
            </a:r>
            <a:r>
              <a:rPr lang="en-US" dirty="0" err="1">
                <a:latin typeface="Arial" charset="0"/>
                <a:ea typeface="ヒラギノ角ゴ Pro W3" charset="0"/>
                <a:cs typeface="ヒラギノ角ゴ Pro W3" charset="0"/>
              </a:rPr>
              <a:t>index.cfm?fa</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viewContent&amp;content_id</a:t>
            </a:r>
            <a:r>
              <a:rPr lang="en-US" dirty="0">
                <a:latin typeface="Arial" charset="0"/>
                <a:ea typeface="ヒラギノ角ゴ Pro W3" charset="0"/>
                <a:cs typeface="ヒラギノ角ゴ Pro W3" charset="0"/>
              </a:rPr>
              <a:t>=2476</a:t>
            </a:r>
          </a:p>
          <a:p>
            <a:pPr eaLnBrk="1" hangingPunct="1">
              <a:spcBef>
                <a:spcPct val="0"/>
              </a:spcBef>
            </a:pPr>
            <a:r>
              <a:rPr lang="en-US" b="1" dirty="0">
                <a:latin typeface="Arial" charset="0"/>
                <a:ea typeface="ヒラギノ角ゴ Pro W3" charset="0"/>
                <a:cs typeface="ヒラギノ角ゴ Pro W3" charset="0"/>
              </a:rPr>
              <a:t>Higher Education Pays: The Initial Earnings of Graduates of Texas Colleges and Universities Who Are Working in Texas</a:t>
            </a:r>
          </a:p>
          <a:p>
            <a:pPr eaLnBrk="1" hangingPunct="1">
              <a:spcBef>
                <a:spcPct val="0"/>
              </a:spcBef>
            </a:pPr>
            <a:endParaRPr lang="en-US" b="1" dirty="0">
              <a:latin typeface="Arial" charset="0"/>
              <a:ea typeface="ヒラギノ角ゴ Pro W3" charset="0"/>
              <a:cs typeface="ヒラギノ角ゴ Pro W3" charset="0"/>
            </a:endParaRPr>
          </a:p>
          <a:p>
            <a:pPr eaLnBrk="1" hangingPunct="1">
              <a:spcBef>
                <a:spcPct val="0"/>
              </a:spcBef>
            </a:pPr>
            <a:r>
              <a:rPr lang="en-US" b="1" dirty="0">
                <a:latin typeface="Arial" charset="0"/>
                <a:ea typeface="ヒラギノ角ゴ Pro W3" charset="0"/>
                <a:cs typeface="ヒラギノ角ゴ Pro W3" charset="0"/>
              </a:rPr>
              <a:t>---</a:t>
            </a:r>
          </a:p>
          <a:p>
            <a:pPr eaLnBrk="1" hangingPunct="1">
              <a:spcBef>
                <a:spcPct val="0"/>
              </a:spcBef>
            </a:pPr>
            <a:r>
              <a:rPr lang="en-US" dirty="0">
                <a:latin typeface="Arial" charset="0"/>
                <a:ea typeface="ヒラギノ角ゴ Pro W3" charset="0"/>
                <a:cs typeface="ヒラギノ角ゴ Pro W3" charset="0"/>
              </a:rPr>
              <a:t>Blog about it</a:t>
            </a:r>
          </a:p>
          <a:p>
            <a:pPr eaLnBrk="1" hangingPunct="1">
              <a:spcBef>
                <a:spcPct val="0"/>
              </a:spcBef>
            </a:pPr>
            <a:r>
              <a:rPr lang="en-US" dirty="0">
                <a:latin typeface="Arial" charset="0"/>
                <a:ea typeface="ヒラギノ角ゴ Pro W3" charset="0"/>
                <a:cs typeface="ヒラギノ角ゴ Pro W3" charset="0"/>
              </a:rPr>
              <a:t>https://</a:t>
            </a:r>
            <a:r>
              <a:rPr lang="en-US" dirty="0" err="1">
                <a:latin typeface="Arial" charset="0"/>
                <a:ea typeface="ヒラギノ角ゴ Pro W3" charset="0"/>
                <a:cs typeface="ヒラギノ角ゴ Pro W3" charset="0"/>
              </a:rPr>
              <a:t>www.acteonline.org</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ctepolicywatch.post.aspx?id</a:t>
            </a:r>
            <a:r>
              <a:rPr lang="en-US" dirty="0">
                <a:latin typeface="Arial" charset="0"/>
                <a:ea typeface="ヒラギノ角ゴ Pro W3" charset="0"/>
                <a:cs typeface="ヒラギノ角ゴ Pro W3" charset="0"/>
              </a:rPr>
              <a:t>=4253&amp;blogid=2289#.UZU7AkqXQgE</a:t>
            </a:r>
          </a:p>
          <a:p>
            <a:endParaRPr lang="en-US" dirty="0">
              <a:latin typeface="Arial" charset="0"/>
              <a:ea typeface="ヒラギノ角ゴ Pro W3" charset="0"/>
              <a:cs typeface="ヒラギノ角ゴ Pro W3" charset="0"/>
            </a:endParaRPr>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2151AB46-E82B-BC49-89A0-F4D8D99FDD3A}" type="slidenum">
              <a:rPr lang="en-US" sz="1200"/>
              <a:pPr/>
              <a:t>26</a:t>
            </a:fld>
            <a:endParaRPr lang="en-US" sz="1200"/>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Slide Image Placeholder 1"/>
          <p:cNvSpPr>
            <a:spLocks noGrp="1" noRot="1" noChangeAspect="1" noTextEdit="1"/>
          </p:cNvSpPr>
          <p:nvPr>
            <p:ph type="sldImg"/>
          </p:nvPr>
        </p:nvSpPr>
        <p:spPr>
          <a:ln/>
        </p:spPr>
      </p:sp>
      <p:sp>
        <p:nvSpPr>
          <p:cNvPr id="509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ヒラギノ角ゴ Pro W3" charset="0"/>
                <a:cs typeface="ヒラギノ角ゴ Pro W3" charset="0"/>
              </a:rPr>
              <a:t>Employers value a four-year college degree, many of them more than ever.</a:t>
            </a:r>
          </a:p>
          <a:p>
            <a:r>
              <a:rPr lang="en-US">
                <a:latin typeface="Arial" charset="0"/>
                <a:ea typeface="ヒラギノ角ゴ Pro W3" charset="0"/>
                <a:cs typeface="ヒラギノ角ゴ Pro W3" charset="0"/>
              </a:rPr>
              <a:t>Yet half of those surveyed recently by The Chronicle and American Public Media's Marketplace said they had trouble finding recent graduates qualified to fill positions at their company or organization. Nearly a third gave colleges just fair to poor marks for producing successful employees. And they dinged bachelor's-degree holders for lacking basic workplace proficiencies, like adaptability, communication skills, and the ability to solve complex problems.</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http://chronicle.com/article/The-Employment-Mismatch/137625/#id=overview</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The Employment Mismatch:  A College Degree Sorts Job Applicants, but Employers Wish It Meant More</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Employers value a four-year college degree, many of them more than ever.</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Yet half of those surveyed recently by The Chronicle and American Public Media's Marketplace said they had trouble finding recent graduates qualified to fill positions at their company or organization. Nearly a third gave colleges just fair to poor marks for producing successful employees. And they dinged bachelor's-degree holders for lacking basic workplace proficiencies, like adaptability, communication skills, and the ability to solve complex problems.</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The report</a:t>
            </a:r>
          </a:p>
          <a:p>
            <a:r>
              <a:rPr lang="en-US">
                <a:latin typeface="Arial" charset="0"/>
                <a:ea typeface="ヒラギノ角ゴ Pro W3" charset="0"/>
                <a:cs typeface="ヒラギノ角ゴ Pro W3" charset="0"/>
              </a:rPr>
              <a:t>The Role of Higher Education in Career Development: Employer Perceptions </a:t>
            </a:r>
          </a:p>
          <a:p>
            <a:r>
              <a:rPr lang="en-US">
                <a:latin typeface="Arial" charset="0"/>
                <a:ea typeface="ヒラギノ角ゴ Pro W3" charset="0"/>
                <a:cs typeface="ヒラギノ角ゴ Pro W3" charset="0"/>
              </a:rPr>
              <a:t>http://chronicle.com/items/biz/pdf/Employers%20Survey.pdf</a:t>
            </a:r>
          </a:p>
          <a:p>
            <a:endParaRPr lang="en-US">
              <a:latin typeface="Arial" charset="0"/>
              <a:ea typeface="ヒラギノ角ゴ Pro W3" charset="0"/>
              <a:cs typeface="ヒラギノ角ゴ Pro W3" charset="0"/>
            </a:endParaRPr>
          </a:p>
        </p:txBody>
      </p:sp>
      <p:sp>
        <p:nvSpPr>
          <p:cNvPr id="509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EE15E0E-8DDA-7D48-B38C-7A0B53993962}" type="slidenum">
              <a:rPr lang="en-US" sz="1200"/>
              <a:pPr/>
              <a:t>260</a:t>
            </a:fld>
            <a:endParaRPr lang="en-US" sz="1200"/>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Slide Image Placeholder 1"/>
          <p:cNvSpPr>
            <a:spLocks noGrp="1" noRot="1" noChangeAspect="1" noTextEdit="1"/>
          </p:cNvSpPr>
          <p:nvPr>
            <p:ph type="sldImg"/>
          </p:nvPr>
        </p:nvSpPr>
        <p:spPr>
          <a:ln/>
        </p:spPr>
      </p:sp>
      <p:sp>
        <p:nvSpPr>
          <p:cNvPr id="512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ヒラギノ角ゴ Pro W3" charset="0"/>
                <a:cs typeface="ヒラギノ角ゴ Pro W3" charset="0"/>
              </a:rPr>
              <a:t>Employers value a four-year college degree, many of them more than ever.</a:t>
            </a:r>
          </a:p>
          <a:p>
            <a:r>
              <a:rPr lang="en-US">
                <a:latin typeface="Arial" charset="0"/>
                <a:ea typeface="ヒラギノ角ゴ Pro W3" charset="0"/>
                <a:cs typeface="ヒラギノ角ゴ Pro W3" charset="0"/>
              </a:rPr>
              <a:t>Yet half of those surveyed recently by The Chronicle and American Public Media's Marketplace said they had trouble finding recent graduates qualified to fill positions at their company or organization. Nearly a third gave colleges just fair to poor marks for producing successful employees. And they dinged bachelor's-degree holders for lacking basic workplace proficiencies, like adaptability, communication skills, and the ability to solve complex problems.</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http://chronicle.com/article/The-Employment-Mismatch/137625/#id=overview</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The Employment Mismatch:  A College Degree Sorts Job Applicants, but Employers Wish It Meant More</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Employers value a four-year college degree, many of them more than ever.</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Yet half of those surveyed recently by The Chronicle and American Public Media's Marketplace said they had trouble finding recent graduates qualified to fill positions at their company or organization. Nearly a third gave colleges just fair to poor marks for producing successful employees. And they dinged bachelor's-degree holders for lacking basic workplace proficiencies, like adaptability, communication skills, and the ability to solve complex problems.</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The report</a:t>
            </a:r>
          </a:p>
          <a:p>
            <a:r>
              <a:rPr lang="en-US">
                <a:latin typeface="Arial" charset="0"/>
                <a:ea typeface="ヒラギノ角ゴ Pro W3" charset="0"/>
                <a:cs typeface="ヒラギノ角ゴ Pro W3" charset="0"/>
              </a:rPr>
              <a:t>The Role of Higher Education in Career Development: Employer Perceptions </a:t>
            </a:r>
          </a:p>
          <a:p>
            <a:r>
              <a:rPr lang="en-US">
                <a:latin typeface="Arial" charset="0"/>
                <a:ea typeface="ヒラギノ角ゴ Pro W3" charset="0"/>
                <a:cs typeface="ヒラギノ角ゴ Pro W3" charset="0"/>
              </a:rPr>
              <a:t>http://chronicle.com/items/biz/pdf/Employers%20Survey.pdf</a:t>
            </a:r>
          </a:p>
          <a:p>
            <a:endParaRPr lang="en-US">
              <a:latin typeface="Arial" charset="0"/>
              <a:ea typeface="ヒラギノ角ゴ Pro W3" charset="0"/>
              <a:cs typeface="ヒラギノ角ゴ Pro W3" charset="0"/>
            </a:endParaRPr>
          </a:p>
        </p:txBody>
      </p:sp>
      <p:sp>
        <p:nvSpPr>
          <p:cNvPr id="512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8CE79F40-DAEA-8C4E-BBA1-962FB10D27DF}" type="slidenum">
              <a:rPr lang="en-US" sz="1200"/>
              <a:pPr/>
              <a:t>261</a:t>
            </a:fld>
            <a:endParaRPr lang="en-US" sz="1200"/>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Slide Image Placeholder 1"/>
          <p:cNvSpPr>
            <a:spLocks noGrp="1" noRot="1" noChangeAspect="1" noTextEdit="1"/>
          </p:cNvSpPr>
          <p:nvPr>
            <p:ph type="sldImg"/>
          </p:nvPr>
        </p:nvSpPr>
        <p:spPr>
          <a:ln/>
        </p:spPr>
      </p:sp>
      <p:sp>
        <p:nvSpPr>
          <p:cNvPr id="514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ヒラギノ角ゴ Pro W3" charset="0"/>
                <a:cs typeface="ヒラギノ角ゴ Pro W3" charset="0"/>
              </a:rPr>
              <a:t>Employers value a four-year college degree, many of them more than ever.</a:t>
            </a:r>
          </a:p>
          <a:p>
            <a:r>
              <a:rPr lang="en-US">
                <a:latin typeface="Arial" charset="0"/>
                <a:ea typeface="ヒラギノ角ゴ Pro W3" charset="0"/>
                <a:cs typeface="ヒラギノ角ゴ Pro W3" charset="0"/>
              </a:rPr>
              <a:t>Yet half of those surveyed recently by The Chronicle and American Public Media's Marketplace said they had trouble finding recent graduates qualified to fill positions at their company or organization. Nearly a third gave colleges just fair to poor marks for producing successful employees. And they dinged bachelor's-degree holders for lacking basic workplace proficiencies, like adaptability, communication skills, and the ability to solve complex problems.</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http://chronicle.com/article/The-Employment-Mismatch/137625/#id=overview</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The Employment Mismatch:  A College Degree Sorts Job Applicants, but Employers Wish It Meant More</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Employers value a four-year college degree, many of them more than ever.</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Yet half of those surveyed recently by The Chronicle and American Public Media's Marketplace said they had trouble finding recent graduates qualified to fill positions at their company or organization. Nearly a third gave colleges just fair to poor marks for producing successful employees. And they dinged bachelor's-degree holders for lacking basic workplace proficiencies, like adaptability, communication skills, and the ability to solve complex problems.</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The report</a:t>
            </a:r>
          </a:p>
          <a:p>
            <a:r>
              <a:rPr lang="en-US">
                <a:latin typeface="Arial" charset="0"/>
                <a:ea typeface="ヒラギノ角ゴ Pro W3" charset="0"/>
                <a:cs typeface="ヒラギノ角ゴ Pro W3" charset="0"/>
              </a:rPr>
              <a:t>The Role of Higher Education in Career Development: Employer Perceptions </a:t>
            </a:r>
          </a:p>
          <a:p>
            <a:r>
              <a:rPr lang="en-US">
                <a:latin typeface="Arial" charset="0"/>
                <a:ea typeface="ヒラギノ角ゴ Pro W3" charset="0"/>
                <a:cs typeface="ヒラギノ角ゴ Pro W3" charset="0"/>
              </a:rPr>
              <a:t>http://chronicle.com/items/biz/pdf/Employers%20Survey.pdf</a:t>
            </a:r>
          </a:p>
          <a:p>
            <a:endParaRPr lang="en-US">
              <a:latin typeface="Arial" charset="0"/>
              <a:ea typeface="ヒラギノ角ゴ Pro W3" charset="0"/>
              <a:cs typeface="ヒラギノ角ゴ Pro W3" charset="0"/>
            </a:endParaRPr>
          </a:p>
        </p:txBody>
      </p:sp>
      <p:sp>
        <p:nvSpPr>
          <p:cNvPr id="5140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3CFEDA3D-4D4C-424E-99E6-DB4762938964}" type="slidenum">
              <a:rPr lang="en-US" sz="1200"/>
              <a:pPr/>
              <a:t>262</a:t>
            </a:fld>
            <a:endParaRPr lang="en-US" sz="1200"/>
          </a:p>
        </p:txBody>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Slide Image Placeholder 1"/>
          <p:cNvSpPr>
            <a:spLocks noGrp="1" noRot="1" noChangeAspect="1" noTextEdit="1"/>
          </p:cNvSpPr>
          <p:nvPr>
            <p:ph type="sldImg"/>
          </p:nvPr>
        </p:nvSpPr>
        <p:spPr>
          <a:ln/>
        </p:spPr>
      </p:sp>
      <p:sp>
        <p:nvSpPr>
          <p:cNvPr id="516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ヒラギノ角ゴ Pro W3" charset="0"/>
                <a:cs typeface="ヒラギノ角ゴ Pro W3" charset="0"/>
              </a:rPr>
              <a:t>Employers value a four-year college degree, many of them more than ever.</a:t>
            </a:r>
          </a:p>
          <a:p>
            <a:r>
              <a:rPr lang="en-US">
                <a:latin typeface="Arial" charset="0"/>
                <a:ea typeface="ヒラギノ角ゴ Pro W3" charset="0"/>
                <a:cs typeface="ヒラギノ角ゴ Pro W3" charset="0"/>
              </a:rPr>
              <a:t>Yet half of those surveyed recently by The Chronicle and American Public Media's Marketplace said they had trouble finding recent graduates qualified to fill positions at their company or organization. Nearly a third gave colleges just fair to poor marks for producing successful employees. And they dinged bachelor's-degree holders for lacking basic workplace proficiencies, like adaptability, communication skills, and the ability to solve complex problems.</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http://chronicle.com/article/The-Employment-Mismatch/137625/#id=overview</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The Employment Mismatch:  A College Degree Sorts Job Applicants, but Employers Wish It Meant More</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Employers value a four-year college degree, many of them more than ever.</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Yet half of those surveyed recently by The Chronicle and American Public Media's Marketplace said they had trouble finding recent graduates qualified to fill positions at their company or organization. Nearly a third gave colleges just fair to poor marks for producing successful employees. And they dinged bachelor's-degree holders for lacking basic workplace proficiencies, like adaptability, communication skills, and the ability to solve complex problems.</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The report</a:t>
            </a:r>
          </a:p>
          <a:p>
            <a:r>
              <a:rPr lang="en-US">
                <a:latin typeface="Arial" charset="0"/>
                <a:ea typeface="ヒラギノ角ゴ Pro W3" charset="0"/>
                <a:cs typeface="ヒラギノ角ゴ Pro W3" charset="0"/>
              </a:rPr>
              <a:t>The Role of Higher Education in Career Development: Employer Perceptions </a:t>
            </a:r>
          </a:p>
          <a:p>
            <a:r>
              <a:rPr lang="en-US">
                <a:latin typeface="Arial" charset="0"/>
                <a:ea typeface="ヒラギノ角ゴ Pro W3" charset="0"/>
                <a:cs typeface="ヒラギノ角ゴ Pro W3" charset="0"/>
              </a:rPr>
              <a:t>http://chronicle.com/items/biz/pdf/Employers%20Survey.pdf</a:t>
            </a:r>
          </a:p>
          <a:p>
            <a:endParaRPr lang="en-US">
              <a:latin typeface="Arial" charset="0"/>
              <a:ea typeface="ヒラギノ角ゴ Pro W3" charset="0"/>
              <a:cs typeface="ヒラギノ角ゴ Pro W3" charset="0"/>
            </a:endParaRPr>
          </a:p>
        </p:txBody>
      </p:sp>
      <p:sp>
        <p:nvSpPr>
          <p:cNvPr id="516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19AB08D-3CA4-DF4C-822F-40833B8686C3}" type="slidenum">
              <a:rPr lang="en-US" sz="1200"/>
              <a:pPr/>
              <a:t>263</a:t>
            </a:fld>
            <a:endParaRPr lang="en-US" sz="1200"/>
          </a:p>
        </p:txBody>
      </p:sp>
    </p:spTree>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Slide Image Placeholder 1"/>
          <p:cNvSpPr>
            <a:spLocks noGrp="1" noRot="1" noChangeAspect="1" noTextEdit="1"/>
          </p:cNvSpPr>
          <p:nvPr>
            <p:ph type="sldImg"/>
          </p:nvPr>
        </p:nvSpPr>
        <p:spPr>
          <a:ln/>
        </p:spPr>
      </p:sp>
      <p:sp>
        <p:nvSpPr>
          <p:cNvPr id="518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ヒラギノ角ゴ Pro W3" charset="0"/>
                <a:cs typeface="ヒラギノ角ゴ Pro W3" charset="0"/>
              </a:rPr>
              <a:t>Employers value a four-year college degree, many of them more than ever.</a:t>
            </a:r>
          </a:p>
          <a:p>
            <a:r>
              <a:rPr lang="en-US">
                <a:latin typeface="Arial" charset="0"/>
                <a:ea typeface="ヒラギノ角ゴ Pro W3" charset="0"/>
                <a:cs typeface="ヒラギノ角ゴ Pro W3" charset="0"/>
              </a:rPr>
              <a:t>Yet half of those surveyed recently by The Chronicle and American Public Media's Marketplace said they had trouble finding recent graduates qualified to fill positions at their company or organization. Nearly a third gave colleges just fair to poor marks for producing successful employees. And they dinged bachelor's-degree holders for lacking basic workplace proficiencies, like adaptability, communication skills, and the ability to solve complex problems.</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http://chronicle.com/article/The-Employment-Mismatch/137625/#id=overview</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The Employment Mismatch:  A College Degree Sorts Job Applicants, but Employers Wish It Meant More</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Employers value a four-year college degree, many of them more than ever.</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Yet half of those surveyed recently by The Chronicle and American Public Media's Marketplace said they had trouble finding recent graduates qualified to fill positions at their company or organization. Nearly a third gave colleges just fair to poor marks for producing successful employees. And they dinged bachelor's-degree holders for lacking basic workplace proficiencies, like adaptability, communication skills, and the ability to solve complex problems.</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The report</a:t>
            </a:r>
          </a:p>
          <a:p>
            <a:r>
              <a:rPr lang="en-US">
                <a:latin typeface="Arial" charset="0"/>
                <a:ea typeface="ヒラギノ角ゴ Pro W3" charset="0"/>
                <a:cs typeface="ヒラギノ角ゴ Pro W3" charset="0"/>
              </a:rPr>
              <a:t>The Role of Higher Education in Career Development: Employer Perceptions </a:t>
            </a:r>
          </a:p>
          <a:p>
            <a:r>
              <a:rPr lang="en-US">
                <a:latin typeface="Arial" charset="0"/>
                <a:ea typeface="ヒラギノ角ゴ Pro W3" charset="0"/>
                <a:cs typeface="ヒラギノ角ゴ Pro W3" charset="0"/>
              </a:rPr>
              <a:t>http://chronicle.com/items/biz/pdf/Employers%20Survey.pdf</a:t>
            </a:r>
          </a:p>
          <a:p>
            <a:endParaRPr lang="en-US">
              <a:latin typeface="Arial" charset="0"/>
              <a:ea typeface="ヒラギノ角ゴ Pro W3" charset="0"/>
              <a:cs typeface="ヒラギノ角ゴ Pro W3" charset="0"/>
            </a:endParaRPr>
          </a:p>
        </p:txBody>
      </p:sp>
      <p:sp>
        <p:nvSpPr>
          <p:cNvPr id="518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910FDD7-7222-404F-B5A3-55B1FAF28E39}" type="slidenum">
              <a:rPr lang="en-US" sz="1200"/>
              <a:pPr/>
              <a:t>264</a:t>
            </a:fld>
            <a:endParaRPr lang="en-US" sz="1200"/>
          </a:p>
        </p:txBody>
      </p:sp>
    </p:spTree>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Slide Image Placeholder 1"/>
          <p:cNvSpPr>
            <a:spLocks noGrp="1" noRot="1" noChangeAspect="1" noTextEdit="1"/>
          </p:cNvSpPr>
          <p:nvPr>
            <p:ph type="sldImg"/>
          </p:nvPr>
        </p:nvSpPr>
        <p:spPr>
          <a:ln/>
        </p:spPr>
      </p:sp>
      <p:sp>
        <p:nvSpPr>
          <p:cNvPr id="520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ヒラギノ角ゴ Pro W3" charset="0"/>
                <a:cs typeface="ヒラギノ角ゴ Pro W3" charset="0"/>
              </a:rPr>
              <a:t>Employers value a four-year college degree, many of them more than ever.</a:t>
            </a:r>
          </a:p>
          <a:p>
            <a:r>
              <a:rPr lang="en-US">
                <a:latin typeface="Arial" charset="0"/>
                <a:ea typeface="ヒラギノ角ゴ Pro W3" charset="0"/>
                <a:cs typeface="ヒラギノ角ゴ Pro W3" charset="0"/>
              </a:rPr>
              <a:t>Yet half of those surveyed recently by The Chronicle and American Public Media's Marketplace said they had trouble finding recent graduates qualified to fill positions at their company or organization. Nearly a third gave colleges just fair to poor marks for producing successful employees. And they dinged bachelor's-degree holders for lacking basic workplace proficiencies, like adaptability, communication skills, and the ability to solve complex problems.</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http://chronicle.com/article/The-Employment-Mismatch/137625/#id=overview</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The Employment Mismatch:  A College Degree Sorts Job Applicants, but Employers Wish It Meant More</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Employers value a four-year college degree, many of them more than ever.</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Yet half of those surveyed recently by The Chronicle and American Public Media's Marketplace said they had trouble finding recent graduates qualified to fill positions at their company or organization. Nearly a third gave colleges just fair to poor marks for producing successful employees. And they dinged bachelor's-degree holders for lacking basic workplace proficiencies, like adaptability, communication skills, and the ability to solve complex problems.</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The report</a:t>
            </a:r>
          </a:p>
          <a:p>
            <a:r>
              <a:rPr lang="en-US">
                <a:latin typeface="Arial" charset="0"/>
                <a:ea typeface="ヒラギノ角ゴ Pro W3" charset="0"/>
                <a:cs typeface="ヒラギノ角ゴ Pro W3" charset="0"/>
              </a:rPr>
              <a:t>The Role of Higher Education in Career Development: Employer Perceptions </a:t>
            </a:r>
          </a:p>
          <a:p>
            <a:r>
              <a:rPr lang="en-US">
                <a:latin typeface="Arial" charset="0"/>
                <a:ea typeface="ヒラギノ角ゴ Pro W3" charset="0"/>
                <a:cs typeface="ヒラギノ角ゴ Pro W3" charset="0"/>
              </a:rPr>
              <a:t>http://chronicle.com/items/biz/pdf/Employers%20Survey.pdf</a:t>
            </a:r>
          </a:p>
          <a:p>
            <a:endParaRPr lang="en-US">
              <a:latin typeface="Arial" charset="0"/>
              <a:ea typeface="ヒラギノ角ゴ Pro W3" charset="0"/>
              <a:cs typeface="ヒラギノ角ゴ Pro W3" charset="0"/>
            </a:endParaRPr>
          </a:p>
        </p:txBody>
      </p:sp>
      <p:sp>
        <p:nvSpPr>
          <p:cNvPr id="520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0A6B6DBA-3812-3D47-8C63-55FE4EE966A3}" type="slidenum">
              <a:rPr lang="en-US" sz="1200"/>
              <a:pPr/>
              <a:t>265</a:t>
            </a:fld>
            <a:endParaRPr lang="en-US" sz="1200"/>
          </a:p>
        </p:txBody>
      </p:sp>
    </p:spTree>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Slide Image Placeholder 1"/>
          <p:cNvSpPr>
            <a:spLocks noGrp="1" noRot="1" noChangeAspect="1" noTextEdit="1"/>
          </p:cNvSpPr>
          <p:nvPr>
            <p:ph type="sldImg"/>
          </p:nvPr>
        </p:nvSpPr>
        <p:spPr>
          <a:ln/>
        </p:spPr>
      </p:sp>
      <p:sp>
        <p:nvSpPr>
          <p:cNvPr id="522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ヒラギノ角ゴ Pro W3" charset="0"/>
                <a:cs typeface="ヒラギノ角ゴ Pro W3" charset="0"/>
              </a:rPr>
              <a:t>Employers value a four-year college degree, many of them more than ever.</a:t>
            </a:r>
          </a:p>
          <a:p>
            <a:r>
              <a:rPr lang="en-US">
                <a:latin typeface="Arial" charset="0"/>
                <a:ea typeface="ヒラギノ角ゴ Pro W3" charset="0"/>
                <a:cs typeface="ヒラギノ角ゴ Pro W3" charset="0"/>
              </a:rPr>
              <a:t>Yet half of those surveyed recently by The Chronicle and American Public Media's Marketplace said they had trouble finding recent graduates qualified to fill positions at their company or organization. Nearly a third gave colleges just fair to poor marks for producing successful employees. And they dinged bachelor's-degree holders for lacking basic workplace proficiencies, like adaptability, communication skills, and the ability to solve complex problems.</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http://chronicle.com/article/The-Employment-Mismatch/137625/#id=overview</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The Employment Mismatch:  A College Degree Sorts Job Applicants, but Employers Wish It Meant More</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Employers value a four-year college degree, many of them more than ever.</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Yet half of those surveyed recently by The Chronicle and American Public Media's Marketplace said they had trouble finding recent graduates qualified to fill positions at their company or organization. Nearly a third gave colleges just fair to poor marks for producing successful employees. And they dinged bachelor's-degree holders for lacking basic workplace proficiencies, like adaptability, communication skills, and the ability to solve complex problems.</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The report</a:t>
            </a:r>
          </a:p>
          <a:p>
            <a:r>
              <a:rPr lang="en-US">
                <a:latin typeface="Arial" charset="0"/>
                <a:ea typeface="ヒラギノ角ゴ Pro W3" charset="0"/>
                <a:cs typeface="ヒラギノ角ゴ Pro W3" charset="0"/>
              </a:rPr>
              <a:t>The Role of Higher Education in Career Development: Employer Perceptions </a:t>
            </a:r>
          </a:p>
          <a:p>
            <a:r>
              <a:rPr lang="en-US">
                <a:latin typeface="Arial" charset="0"/>
                <a:ea typeface="ヒラギノ角ゴ Pro W3" charset="0"/>
                <a:cs typeface="ヒラギノ角ゴ Pro W3" charset="0"/>
              </a:rPr>
              <a:t>http://chronicle.com/items/biz/pdf/Employers%20Survey.pdf</a:t>
            </a:r>
          </a:p>
          <a:p>
            <a:endParaRPr lang="en-US">
              <a:latin typeface="Arial" charset="0"/>
              <a:ea typeface="ヒラギノ角ゴ Pro W3" charset="0"/>
              <a:cs typeface="ヒラギノ角ゴ Pro W3" charset="0"/>
            </a:endParaRPr>
          </a:p>
        </p:txBody>
      </p:sp>
      <p:sp>
        <p:nvSpPr>
          <p:cNvPr id="522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5590B684-EA62-CE4E-BC33-107F74D426AF}" type="slidenum">
              <a:rPr lang="en-US" sz="1200"/>
              <a:pPr/>
              <a:t>266</a:t>
            </a:fld>
            <a:endParaRPr lang="en-US" sz="1200"/>
          </a:p>
        </p:txBody>
      </p:sp>
    </p:spTree>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Slide Image Placeholder 1"/>
          <p:cNvSpPr>
            <a:spLocks noGrp="1" noRot="1" noChangeAspect="1" noTextEdit="1"/>
          </p:cNvSpPr>
          <p:nvPr>
            <p:ph type="sldImg"/>
          </p:nvPr>
        </p:nvSpPr>
        <p:spPr>
          <a:ln/>
        </p:spPr>
      </p:sp>
      <p:sp>
        <p:nvSpPr>
          <p:cNvPr id="524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ヒラギノ角ゴ Pro W3" charset="0"/>
                <a:cs typeface="ヒラギノ角ゴ Pro W3" charset="0"/>
              </a:rPr>
              <a:t>Employers value a four-year college degree, many of them more than ever.</a:t>
            </a:r>
          </a:p>
          <a:p>
            <a:r>
              <a:rPr lang="en-US">
                <a:latin typeface="Arial" charset="0"/>
                <a:ea typeface="ヒラギノ角ゴ Pro W3" charset="0"/>
                <a:cs typeface="ヒラギノ角ゴ Pro W3" charset="0"/>
              </a:rPr>
              <a:t>Yet half of those surveyed recently by The Chronicle and American Public Media's Marketplace said they had trouble finding recent graduates qualified to fill positions at their company or organization. Nearly a third gave colleges just fair to poor marks for producing successful employees. And they dinged bachelor's-degree holders for lacking basic workplace proficiencies, like adaptability, communication skills, and the ability to solve complex problems.</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http://chronicle.com/article/The-Employment-Mismatch/137625/#id=overview</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The Employment Mismatch:  A College Degree Sorts Job Applicants, but Employers Wish It Meant More</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Employers value a four-year college degree, many of them more than ever.</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Yet half of those surveyed recently by The Chronicle and American Public Media's Marketplace said they had trouble finding recent graduates qualified to fill positions at their company or organization. Nearly a third gave colleges just fair to poor marks for producing successful employees. And they dinged bachelor's-degree holders for lacking basic workplace proficiencies, like adaptability, communication skills, and the ability to solve complex problems.</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The report</a:t>
            </a:r>
          </a:p>
          <a:p>
            <a:r>
              <a:rPr lang="en-US">
                <a:latin typeface="Arial" charset="0"/>
                <a:ea typeface="ヒラギノ角ゴ Pro W3" charset="0"/>
                <a:cs typeface="ヒラギノ角ゴ Pro W3" charset="0"/>
              </a:rPr>
              <a:t>The Role of Higher Education in Career Development: Employer Perceptions </a:t>
            </a:r>
          </a:p>
          <a:p>
            <a:r>
              <a:rPr lang="en-US">
                <a:latin typeface="Arial" charset="0"/>
                <a:ea typeface="ヒラギノ角ゴ Pro W3" charset="0"/>
                <a:cs typeface="ヒラギノ角ゴ Pro W3" charset="0"/>
              </a:rPr>
              <a:t>http://chronicle.com/items/biz/pdf/Employers%20Survey.pdf</a:t>
            </a:r>
          </a:p>
          <a:p>
            <a:endParaRPr lang="en-US">
              <a:latin typeface="Arial" charset="0"/>
              <a:ea typeface="ヒラギノ角ゴ Pro W3" charset="0"/>
              <a:cs typeface="ヒラギノ角ゴ Pro W3" charset="0"/>
            </a:endParaRPr>
          </a:p>
        </p:txBody>
      </p:sp>
      <p:sp>
        <p:nvSpPr>
          <p:cNvPr id="524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3E6627FE-465C-BD4C-A955-09E1152FB9DC}" type="slidenum">
              <a:rPr lang="en-US" sz="1200"/>
              <a:pPr/>
              <a:t>267</a:t>
            </a:fld>
            <a:endParaRPr lang="en-US" sz="1200"/>
          </a:p>
        </p:txBody>
      </p:sp>
    </p:spTree>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Slide Image Placeholder 1"/>
          <p:cNvSpPr>
            <a:spLocks noGrp="1" noRot="1" noChangeAspect="1" noTextEdit="1"/>
          </p:cNvSpPr>
          <p:nvPr>
            <p:ph type="sldImg"/>
          </p:nvPr>
        </p:nvSpPr>
        <p:spPr>
          <a:ln/>
        </p:spPr>
      </p:sp>
      <p:sp>
        <p:nvSpPr>
          <p:cNvPr id="526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ヒラギノ角ゴ Pro W3" charset="0"/>
                <a:cs typeface="ヒラギノ角ゴ Pro W3" charset="0"/>
              </a:rPr>
              <a:t>Here are the fastest growing state economies that have emerged from the recession.</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http://www.bizjournals.com/triangle/news/2013/06/17/the-fastest-growing-state-economies.html</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http://www.bizjournals.com/triangle/news/2013/06/17/the-fastest-growing-state-economies.html?s=image_gallery</a:t>
            </a:r>
          </a:p>
          <a:p>
            <a:endParaRPr lang="en-US">
              <a:latin typeface="Arial" charset="0"/>
              <a:ea typeface="ヒラギノ角ゴ Pro W3" charset="0"/>
              <a:cs typeface="ヒラギノ角ゴ Pro W3" charset="0"/>
            </a:endParaRPr>
          </a:p>
        </p:txBody>
      </p:sp>
      <p:sp>
        <p:nvSpPr>
          <p:cNvPr id="526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27C994AE-EF73-094C-AAA9-D1235D5E6CED}" type="slidenum">
              <a:rPr lang="en-US" sz="1200"/>
              <a:pPr/>
              <a:t>268</a:t>
            </a:fld>
            <a:endParaRPr lang="en-US" sz="1200"/>
          </a:p>
        </p:txBody>
      </p:sp>
    </p:spTree>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Slide Image Placeholder 1"/>
          <p:cNvSpPr>
            <a:spLocks noGrp="1" noRot="1" noChangeAspect="1" noTextEdit="1"/>
          </p:cNvSpPr>
          <p:nvPr>
            <p:ph type="sldImg"/>
          </p:nvPr>
        </p:nvSpPr>
        <p:spPr>
          <a:ln/>
        </p:spPr>
      </p:sp>
      <p:sp>
        <p:nvSpPr>
          <p:cNvPr id="528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http://www.bizjournals.com/triangle/news/2013/06/17/the-fastest-growing-state-economies.html?s=image_gallery</a:t>
            </a:r>
          </a:p>
          <a:p>
            <a:endParaRPr lang="en-US">
              <a:latin typeface="Arial" charset="0"/>
              <a:ea typeface="ヒラギノ角ゴ Pro W3" charset="0"/>
              <a:cs typeface="ヒラギノ角ゴ Pro W3" charset="0"/>
            </a:endParaRPr>
          </a:p>
        </p:txBody>
      </p:sp>
      <p:sp>
        <p:nvSpPr>
          <p:cNvPr id="528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EB8A91B-C175-EF4D-84CA-703646127AB6}" type="slidenum">
              <a:rPr lang="en-US" sz="1200"/>
              <a:pPr/>
              <a:t>269</a:t>
            </a:fld>
            <a:endParaRPr 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Look at these first-year salaries for folks with a community college certificate, not even an associate degree.  </a:t>
            </a:r>
          </a:p>
          <a:p>
            <a:r>
              <a:rPr lang="en-US" sz="1400" dirty="0">
                <a:latin typeface="Arial" charset="0"/>
                <a:ea typeface="ヒラギノ角ゴ Pro W3" charset="0"/>
                <a:cs typeface="ヒラギノ角ゴ Pro W3" charset="0"/>
              </a:rPr>
              <a:t>Those look like PhD. Salaries! </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That</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more money in the first year than most of us educators ever hope to make.</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www.air.org</a:t>
            </a:r>
            <a:r>
              <a:rPr lang="en-US" dirty="0">
                <a:latin typeface="Arial" charset="0"/>
                <a:ea typeface="ヒラギノ角ゴ Pro W3" charset="0"/>
                <a:cs typeface="ヒラギノ角ゴ Pro W3" charset="0"/>
              </a:rPr>
              <a:t>/files/Texas_Graduates_Earnings_Report_4.26.13.pdf</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www.air.org</a:t>
            </a:r>
            <a:r>
              <a:rPr lang="en-US" dirty="0">
                <a:latin typeface="Arial" charset="0"/>
                <a:ea typeface="ヒラギノ角ゴ Pro W3" charset="0"/>
                <a:cs typeface="ヒラギノ角ゴ Pro W3" charset="0"/>
              </a:rPr>
              <a:t>/reports-products/</a:t>
            </a:r>
            <a:r>
              <a:rPr lang="en-US" dirty="0" err="1">
                <a:latin typeface="Arial" charset="0"/>
                <a:ea typeface="ヒラギノ角ゴ Pro W3" charset="0"/>
                <a:cs typeface="ヒラギノ角ゴ Pro W3" charset="0"/>
              </a:rPr>
              <a:t>index.cfm?fa</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viewContent&amp;content_id</a:t>
            </a:r>
            <a:r>
              <a:rPr lang="en-US" dirty="0">
                <a:latin typeface="Arial" charset="0"/>
                <a:ea typeface="ヒラギノ角ゴ Pro W3" charset="0"/>
                <a:cs typeface="ヒラギノ角ゴ Pro W3" charset="0"/>
              </a:rPr>
              <a:t>=2476</a:t>
            </a:r>
          </a:p>
          <a:p>
            <a:pPr eaLnBrk="1" hangingPunct="1">
              <a:spcBef>
                <a:spcPct val="0"/>
              </a:spcBef>
            </a:pPr>
            <a:r>
              <a:rPr lang="en-US" b="1" dirty="0">
                <a:latin typeface="Arial" charset="0"/>
                <a:ea typeface="ヒラギノ角ゴ Pro W3" charset="0"/>
                <a:cs typeface="ヒラギノ角ゴ Pro W3" charset="0"/>
              </a:rPr>
              <a:t>Higher Education Pays: The Initial Earnings of Graduates of Texas Colleges and Universities Who Are Working in Texas</a:t>
            </a:r>
          </a:p>
          <a:p>
            <a:pPr eaLnBrk="1" hangingPunct="1">
              <a:spcBef>
                <a:spcPct val="0"/>
              </a:spcBef>
            </a:pPr>
            <a:endParaRPr lang="en-US" b="1" dirty="0">
              <a:latin typeface="Arial" charset="0"/>
              <a:ea typeface="ヒラギノ角ゴ Pro W3" charset="0"/>
              <a:cs typeface="ヒラギノ角ゴ Pro W3" charset="0"/>
            </a:endParaRPr>
          </a:p>
          <a:p>
            <a:pPr eaLnBrk="1" hangingPunct="1">
              <a:spcBef>
                <a:spcPct val="0"/>
              </a:spcBef>
            </a:pPr>
            <a:r>
              <a:rPr lang="en-US" b="1" dirty="0">
                <a:latin typeface="Arial" charset="0"/>
                <a:ea typeface="ヒラギノ角ゴ Pro W3" charset="0"/>
                <a:cs typeface="ヒラギノ角ゴ Pro W3" charset="0"/>
              </a:rPr>
              <a:t>---</a:t>
            </a:r>
          </a:p>
          <a:p>
            <a:pPr eaLnBrk="1" hangingPunct="1">
              <a:spcBef>
                <a:spcPct val="0"/>
              </a:spcBef>
            </a:pPr>
            <a:r>
              <a:rPr lang="en-US" dirty="0">
                <a:latin typeface="Arial" charset="0"/>
                <a:ea typeface="ヒラギノ角ゴ Pro W3" charset="0"/>
                <a:cs typeface="ヒラギノ角ゴ Pro W3" charset="0"/>
              </a:rPr>
              <a:t>Blog about it</a:t>
            </a:r>
          </a:p>
          <a:p>
            <a:pPr eaLnBrk="1" hangingPunct="1">
              <a:spcBef>
                <a:spcPct val="0"/>
              </a:spcBef>
            </a:pPr>
            <a:r>
              <a:rPr lang="en-US" dirty="0">
                <a:latin typeface="Arial" charset="0"/>
                <a:ea typeface="ヒラギノ角ゴ Pro W3" charset="0"/>
                <a:cs typeface="ヒラギノ角ゴ Pro W3" charset="0"/>
              </a:rPr>
              <a:t>https://</a:t>
            </a:r>
            <a:r>
              <a:rPr lang="en-US" dirty="0" err="1">
                <a:latin typeface="Arial" charset="0"/>
                <a:ea typeface="ヒラギノ角ゴ Pro W3" charset="0"/>
                <a:cs typeface="ヒラギノ角ゴ Pro W3" charset="0"/>
              </a:rPr>
              <a:t>www.acteonline.org</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ctepolicywatch.post.aspx?id</a:t>
            </a:r>
            <a:r>
              <a:rPr lang="en-US" dirty="0">
                <a:latin typeface="Arial" charset="0"/>
                <a:ea typeface="ヒラギノ角ゴ Pro W3" charset="0"/>
                <a:cs typeface="ヒラギノ角ゴ Pro W3" charset="0"/>
              </a:rPr>
              <a:t>=4253&amp;blogid=2289#.UZU7AkqXQgE</a:t>
            </a:r>
          </a:p>
          <a:p>
            <a:endParaRPr lang="en-US" dirty="0">
              <a:latin typeface="Arial" charset="0"/>
              <a:ea typeface="ヒラギノ角ゴ Pro W3" charset="0"/>
              <a:cs typeface="ヒラギノ角ゴ Pro W3" charset="0"/>
            </a:endParaRPr>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48B5170-B506-B54F-90F9-14E4F850BC42}" type="slidenum">
              <a:rPr lang="en-US" sz="1200"/>
              <a:pPr/>
              <a:t>27</a:t>
            </a:fld>
            <a:endParaRPr lang="en-US" sz="1200"/>
          </a:p>
        </p:txBody>
      </p:sp>
    </p:spTree>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Slide Image Placeholder 1"/>
          <p:cNvSpPr>
            <a:spLocks noGrp="1" noRot="1" noChangeAspect="1" noTextEdit="1"/>
          </p:cNvSpPr>
          <p:nvPr>
            <p:ph type="sldImg"/>
          </p:nvPr>
        </p:nvSpPr>
        <p:spPr>
          <a:ln/>
        </p:spPr>
      </p:sp>
      <p:sp>
        <p:nvSpPr>
          <p:cNvPr id="530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http://www.bizjournals.com/triangle/news/2013/06/17/the-fastest-growing-state-economies.html?s=image_gallery</a:t>
            </a:r>
          </a:p>
          <a:p>
            <a:endParaRPr lang="en-US">
              <a:latin typeface="Arial" charset="0"/>
              <a:ea typeface="ヒラギノ角ゴ Pro W3" charset="0"/>
              <a:cs typeface="ヒラギノ角ゴ Pro W3" charset="0"/>
            </a:endParaRPr>
          </a:p>
        </p:txBody>
      </p:sp>
      <p:sp>
        <p:nvSpPr>
          <p:cNvPr id="530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0B17179E-1883-5440-8A62-A21DC63BAA69}" type="slidenum">
              <a:rPr lang="en-US" sz="1200"/>
              <a:pPr/>
              <a:t>270</a:t>
            </a:fld>
            <a:endParaRPr lang="en-US" sz="1200"/>
          </a:p>
        </p:txBody>
      </p:sp>
    </p:spTree>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Slide Image Placeholder 1"/>
          <p:cNvSpPr>
            <a:spLocks noGrp="1" noRot="1" noChangeAspect="1" noTextEdit="1"/>
          </p:cNvSpPr>
          <p:nvPr>
            <p:ph type="sldImg"/>
          </p:nvPr>
        </p:nvSpPr>
        <p:spPr>
          <a:ln/>
        </p:spPr>
      </p:sp>
      <p:sp>
        <p:nvSpPr>
          <p:cNvPr id="532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http://www.bizjournals.com/triangle/news/2013/06/17/the-fastest-growing-state-economies.html?s=image_gallery</a:t>
            </a:r>
          </a:p>
          <a:p>
            <a:endParaRPr lang="en-US">
              <a:latin typeface="Arial" charset="0"/>
              <a:ea typeface="ヒラギノ角ゴ Pro W3" charset="0"/>
              <a:cs typeface="ヒラギノ角ゴ Pro W3" charset="0"/>
            </a:endParaRPr>
          </a:p>
        </p:txBody>
      </p:sp>
      <p:sp>
        <p:nvSpPr>
          <p:cNvPr id="532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58121808-BC08-4D45-BAD9-6817F5248F39}" type="slidenum">
              <a:rPr lang="en-US" sz="1200"/>
              <a:pPr/>
              <a:t>271</a:t>
            </a:fld>
            <a:endParaRPr lang="en-US" sz="1200"/>
          </a:p>
        </p:txBody>
      </p:sp>
    </p:spTree>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Slide Image Placeholder 1"/>
          <p:cNvSpPr>
            <a:spLocks noGrp="1" noRot="1" noChangeAspect="1" noTextEdit="1"/>
          </p:cNvSpPr>
          <p:nvPr>
            <p:ph type="sldImg"/>
          </p:nvPr>
        </p:nvSpPr>
        <p:spPr>
          <a:ln/>
        </p:spPr>
      </p:sp>
      <p:sp>
        <p:nvSpPr>
          <p:cNvPr id="534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http://www.bizjournals.com/triangle/news/2013/06/17/the-fastest-growing-state-economies.html?s=image_gallery</a:t>
            </a:r>
          </a:p>
          <a:p>
            <a:endParaRPr lang="en-US">
              <a:latin typeface="Arial" charset="0"/>
              <a:ea typeface="ヒラギノ角ゴ Pro W3" charset="0"/>
              <a:cs typeface="ヒラギノ角ゴ Pro W3" charset="0"/>
            </a:endParaRPr>
          </a:p>
        </p:txBody>
      </p:sp>
      <p:sp>
        <p:nvSpPr>
          <p:cNvPr id="534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7F23541E-FE58-E143-9EA4-5C96DC432083}" type="slidenum">
              <a:rPr lang="en-US" sz="1200"/>
              <a:pPr/>
              <a:t>272</a:t>
            </a:fld>
            <a:endParaRPr lang="en-US" sz="1200"/>
          </a:p>
        </p:txBody>
      </p:sp>
    </p:spTree>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Slide Image Placeholder 1"/>
          <p:cNvSpPr>
            <a:spLocks noGrp="1" noRot="1" noChangeAspect="1" noTextEdit="1"/>
          </p:cNvSpPr>
          <p:nvPr>
            <p:ph type="sldImg"/>
          </p:nvPr>
        </p:nvSpPr>
        <p:spPr>
          <a:ln/>
        </p:spPr>
      </p:sp>
      <p:sp>
        <p:nvSpPr>
          <p:cNvPr id="536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http://www.bizjournals.com/triangle/news/2013/06/17/the-fastest-growing-state-economies.html?s=image_gallery</a:t>
            </a:r>
          </a:p>
          <a:p>
            <a:endParaRPr lang="en-US">
              <a:latin typeface="Arial" charset="0"/>
              <a:ea typeface="ヒラギノ角ゴ Pro W3" charset="0"/>
              <a:cs typeface="ヒラギノ角ゴ Pro W3" charset="0"/>
            </a:endParaRPr>
          </a:p>
        </p:txBody>
      </p:sp>
      <p:sp>
        <p:nvSpPr>
          <p:cNvPr id="536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801E0414-8E7D-BE42-9716-17AFB80DAB4A}" type="slidenum">
              <a:rPr lang="en-US" sz="1200"/>
              <a:pPr/>
              <a:t>273</a:t>
            </a:fld>
            <a:endParaRPr lang="en-US" sz="1200"/>
          </a:p>
        </p:txBody>
      </p:sp>
    </p:spTree>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Slide Image Placeholder 1"/>
          <p:cNvSpPr>
            <a:spLocks noGrp="1" noRot="1" noChangeAspect="1" noTextEdit="1"/>
          </p:cNvSpPr>
          <p:nvPr>
            <p:ph type="sldImg"/>
          </p:nvPr>
        </p:nvSpPr>
        <p:spPr>
          <a:ln/>
        </p:spPr>
      </p:sp>
      <p:sp>
        <p:nvSpPr>
          <p:cNvPr id="538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http://www.bizjournals.com/triangle/news/2013/06/17/the-fastest-growing-state-economies.html?s=image_gallery</a:t>
            </a:r>
          </a:p>
          <a:p>
            <a:endParaRPr lang="en-US">
              <a:latin typeface="Arial" charset="0"/>
              <a:ea typeface="ヒラギノ角ゴ Pro W3" charset="0"/>
              <a:cs typeface="ヒラギノ角ゴ Pro W3" charset="0"/>
            </a:endParaRPr>
          </a:p>
        </p:txBody>
      </p:sp>
      <p:sp>
        <p:nvSpPr>
          <p:cNvPr id="538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548C461-E5C1-1C4D-A9FC-5A91EC02AFE7}" type="slidenum">
              <a:rPr lang="en-US" sz="1200"/>
              <a:pPr/>
              <a:t>274</a:t>
            </a:fld>
            <a:endParaRPr lang="en-US" sz="1200"/>
          </a:p>
        </p:txBody>
      </p:sp>
    </p:spTree>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Slide Image Placeholder 1"/>
          <p:cNvSpPr>
            <a:spLocks noGrp="1" noRot="1" noChangeAspect="1" noTextEdit="1"/>
          </p:cNvSpPr>
          <p:nvPr>
            <p:ph type="sldImg"/>
          </p:nvPr>
        </p:nvSpPr>
        <p:spPr>
          <a:ln/>
        </p:spPr>
      </p:sp>
      <p:sp>
        <p:nvSpPr>
          <p:cNvPr id="540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http://www.bizjournals.com/triangle/news/2013/06/17/the-fastest-growing-state-economies.html?s=image_gallery</a:t>
            </a:r>
          </a:p>
          <a:p>
            <a:endParaRPr lang="en-US">
              <a:latin typeface="Arial" charset="0"/>
              <a:ea typeface="ヒラギノ角ゴ Pro W3" charset="0"/>
              <a:cs typeface="ヒラギノ角ゴ Pro W3" charset="0"/>
            </a:endParaRPr>
          </a:p>
        </p:txBody>
      </p:sp>
      <p:sp>
        <p:nvSpPr>
          <p:cNvPr id="540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74F722D5-8D03-154E-8240-3F4A9F88D2A8}" type="slidenum">
              <a:rPr lang="en-US" sz="1200"/>
              <a:pPr/>
              <a:t>275</a:t>
            </a:fld>
            <a:endParaRPr lang="en-US" sz="1200"/>
          </a:p>
        </p:txBody>
      </p:sp>
    </p:spTree>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Slide Image Placeholder 1"/>
          <p:cNvSpPr>
            <a:spLocks noGrp="1" noRot="1" noChangeAspect="1" noTextEdit="1"/>
          </p:cNvSpPr>
          <p:nvPr>
            <p:ph type="sldImg"/>
          </p:nvPr>
        </p:nvSpPr>
        <p:spPr>
          <a:ln/>
        </p:spPr>
      </p:sp>
      <p:sp>
        <p:nvSpPr>
          <p:cNvPr id="542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http://www.bizjournals.com/triangle/news/2013/06/17/the-fastest-growing-state-economies.html?s=image_gallery</a:t>
            </a:r>
          </a:p>
          <a:p>
            <a:endParaRPr lang="en-US">
              <a:latin typeface="Arial" charset="0"/>
              <a:ea typeface="ヒラギノ角ゴ Pro W3" charset="0"/>
              <a:cs typeface="ヒラギノ角ゴ Pro W3" charset="0"/>
            </a:endParaRPr>
          </a:p>
        </p:txBody>
      </p:sp>
      <p:sp>
        <p:nvSpPr>
          <p:cNvPr id="542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5C68DA3-DD27-734D-BF34-75B2AD163897}" type="slidenum">
              <a:rPr lang="en-US" sz="1200"/>
              <a:pPr/>
              <a:t>276</a:t>
            </a:fld>
            <a:endParaRPr lang="en-US" sz="1200"/>
          </a:p>
        </p:txBody>
      </p:sp>
    </p:spTree>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Slide Image Placeholder 1"/>
          <p:cNvSpPr>
            <a:spLocks noGrp="1" noRot="1" noChangeAspect="1" noTextEdit="1"/>
          </p:cNvSpPr>
          <p:nvPr>
            <p:ph type="sldImg"/>
          </p:nvPr>
        </p:nvSpPr>
        <p:spPr>
          <a:ln/>
        </p:spPr>
      </p:sp>
      <p:sp>
        <p:nvSpPr>
          <p:cNvPr id="544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http://www.bizjournals.com/triangle/news/2013/06/17/the-fastest-growing-state-economies.html?s=image_gallery</a:t>
            </a:r>
          </a:p>
          <a:p>
            <a:endParaRPr lang="en-US">
              <a:latin typeface="Arial" charset="0"/>
              <a:ea typeface="ヒラギノ角ゴ Pro W3" charset="0"/>
              <a:cs typeface="ヒラギノ角ゴ Pro W3" charset="0"/>
            </a:endParaRPr>
          </a:p>
        </p:txBody>
      </p:sp>
      <p:sp>
        <p:nvSpPr>
          <p:cNvPr id="544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CFB199D-C68F-014E-8FB8-3AC2A41E2A7E}" type="slidenum">
              <a:rPr lang="en-US" sz="1200"/>
              <a:pPr/>
              <a:t>277</a:t>
            </a:fld>
            <a:endParaRPr lang="en-US" sz="1200"/>
          </a:p>
        </p:txBody>
      </p:sp>
    </p:spTree>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Slide Image Placeholder 1"/>
          <p:cNvSpPr>
            <a:spLocks noGrp="1" noRot="1" noChangeAspect="1" noTextEdit="1"/>
          </p:cNvSpPr>
          <p:nvPr>
            <p:ph type="sldImg"/>
          </p:nvPr>
        </p:nvSpPr>
        <p:spPr>
          <a:ln/>
        </p:spPr>
      </p:sp>
      <p:sp>
        <p:nvSpPr>
          <p:cNvPr id="546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http://www.bizjournals.com/triangle/news/2013/06/17/the-fastest-growing-state-economies.html?s=image_gallery</a:t>
            </a:r>
          </a:p>
          <a:p>
            <a:endParaRPr lang="en-US">
              <a:latin typeface="Arial" charset="0"/>
              <a:ea typeface="ヒラギノ角ゴ Pro W3" charset="0"/>
              <a:cs typeface="ヒラギノ角ゴ Pro W3" charset="0"/>
            </a:endParaRPr>
          </a:p>
        </p:txBody>
      </p:sp>
      <p:sp>
        <p:nvSpPr>
          <p:cNvPr id="546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335CBC81-A5A3-634F-B08B-678604B07F29}" type="slidenum">
              <a:rPr lang="en-US" sz="1200"/>
              <a:pPr/>
              <a:t>278</a:t>
            </a:fld>
            <a:endParaRPr lang="en-US" sz="1200"/>
          </a:p>
        </p:txBody>
      </p:sp>
    </p:spTree>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Slide Image Placeholder 1"/>
          <p:cNvSpPr>
            <a:spLocks noGrp="1" noRot="1" noChangeAspect="1" noTextEdit="1"/>
          </p:cNvSpPr>
          <p:nvPr>
            <p:ph type="sldImg"/>
          </p:nvPr>
        </p:nvSpPr>
        <p:spPr>
          <a:ln/>
        </p:spPr>
      </p:sp>
      <p:sp>
        <p:nvSpPr>
          <p:cNvPr id="548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http://www.bizjournals.com/triangle/news/2013/06/17/the-fastest-growing-state-economies.html?s=image_gallery</a:t>
            </a:r>
          </a:p>
          <a:p>
            <a:endParaRPr lang="en-US">
              <a:latin typeface="Arial" charset="0"/>
              <a:ea typeface="ヒラギノ角ゴ Pro W3" charset="0"/>
              <a:cs typeface="ヒラギノ角ゴ Pro W3" charset="0"/>
            </a:endParaRPr>
          </a:p>
        </p:txBody>
      </p:sp>
      <p:sp>
        <p:nvSpPr>
          <p:cNvPr id="548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B7D8F16-FC44-C44E-A9FD-D8DFEADD45B6}" type="slidenum">
              <a:rPr lang="en-US" sz="1200"/>
              <a:pPr/>
              <a:t>279</a:t>
            </a:fld>
            <a:endParaRPr 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CB850F4-BE2B-B541-8057-4764887D72F1}" type="slidenum">
              <a:rPr lang="en-US" sz="1200"/>
              <a:pPr/>
              <a:t>28</a:t>
            </a:fld>
            <a:endParaRPr lang="en-US" sz="1200"/>
          </a:p>
        </p:txBody>
      </p:sp>
      <p:sp>
        <p:nvSpPr>
          <p:cNvPr id="72708" name="Rectangle 2"/>
          <p:cNvSpPr>
            <a:spLocks noGrp="1" noRot="1" noChangeAspect="1" noChangeArrowheads="1" noTextEdit="1"/>
          </p:cNvSpPr>
          <p:nvPr>
            <p:ph type="sldImg"/>
          </p:nvPr>
        </p:nvSpPr>
        <p:spPr>
          <a:solidFill>
            <a:srgbClr val="FFFFFF"/>
          </a:solidFill>
          <a:ln/>
        </p:spPr>
      </p:sp>
      <p:sp>
        <p:nvSpPr>
          <p:cNvPr id="72709" name="Rectangle 3"/>
          <p:cNvSpPr>
            <a:spLocks noGrp="1" noChangeArrowheads="1"/>
          </p:cNvSpPr>
          <p:nvPr>
            <p:ph type="body" idx="1"/>
          </p:nvPr>
        </p:nvSpPr>
        <p:spPr>
          <a:xfrm>
            <a:off x="609600" y="4343400"/>
            <a:ext cx="5486400" cy="41148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z="1400" dirty="0">
                <a:latin typeface="Arial" charset="0"/>
                <a:ea typeface="ヒラギノ角ゴ Pro W3" charset="0"/>
                <a:cs typeface="ヒラギノ角ゴ Pro W3" charset="0"/>
              </a:rPr>
              <a:t>Here is the breakdown of the </a:t>
            </a:r>
            <a:r>
              <a:rPr lang="en-US" sz="1400" u="sng" dirty="0">
                <a:latin typeface="Arial" charset="0"/>
                <a:ea typeface="ヒラギノ角ゴ Pro W3" charset="0"/>
                <a:cs typeface="ヒラギノ角ゴ Pro W3" charset="0"/>
              </a:rPr>
              <a:t>minimum</a:t>
            </a:r>
            <a:r>
              <a:rPr lang="en-US" sz="1400" dirty="0">
                <a:latin typeface="Arial" charset="0"/>
                <a:ea typeface="ヒラギノ角ゴ Pro W3" charset="0"/>
                <a:cs typeface="ヒラギノ角ゴ Pro W3" charset="0"/>
              </a:rPr>
              <a:t> education required for </a:t>
            </a:r>
            <a:r>
              <a:rPr lang="en-US" sz="1400" u="sng" dirty="0">
                <a:latin typeface="Arial" charset="0"/>
                <a:ea typeface="ヒラギノ角ゴ Pro W3" charset="0"/>
                <a:cs typeface="ヒラギノ角ゴ Pro W3" charset="0"/>
              </a:rPr>
              <a:t>all</a:t>
            </a:r>
            <a:r>
              <a:rPr lang="en-US" sz="1400" dirty="0">
                <a:latin typeface="Arial" charset="0"/>
                <a:ea typeface="ヒラギノ角ゴ Pro W3" charset="0"/>
                <a:cs typeface="ヒラギノ角ゴ Pro W3" charset="0"/>
              </a:rPr>
              <a:t> job openings in North Carolina projected over a 10-year period through 2018.</a:t>
            </a:r>
          </a:p>
          <a:p>
            <a:pPr eaLnBrk="1" hangingPunct="1">
              <a:spcBef>
                <a:spcPct val="0"/>
              </a:spcBef>
            </a:pPr>
            <a:endParaRPr lang="en-US" sz="1400" dirty="0">
              <a:latin typeface="Arial" charset="0"/>
              <a:ea typeface="ヒラギノ角ゴ Pro W3" charset="0"/>
              <a:cs typeface="ヒラギノ角ゴ Pro W3" charset="0"/>
            </a:endParaRPr>
          </a:p>
          <a:p>
            <a:pPr eaLnBrk="1" hangingPunct="1">
              <a:spcBef>
                <a:spcPct val="0"/>
              </a:spcBef>
            </a:pPr>
            <a:r>
              <a:rPr lang="en-US" sz="1400" dirty="0">
                <a:latin typeface="Arial" charset="0"/>
                <a:ea typeface="ヒラギノ角ゴ Pro W3" charset="0"/>
                <a:cs typeface="ヒラギノ角ゴ Pro W3" charset="0"/>
              </a:rPr>
              <a:t>Nationally, the data is about the same.</a:t>
            </a:r>
          </a:p>
          <a:p>
            <a:pPr eaLnBrk="1" hangingPunct="1">
              <a:spcBef>
                <a:spcPct val="0"/>
              </a:spcBef>
            </a:pPr>
            <a:endParaRPr lang="en-US" sz="1400" dirty="0">
              <a:latin typeface="Arial" charset="0"/>
              <a:ea typeface="ヒラギノ角ゴ Pro W3" charset="0"/>
              <a:cs typeface="ヒラギノ角ゴ Pro W3" charset="0"/>
            </a:endParaRPr>
          </a:p>
          <a:p>
            <a:pPr eaLnBrk="1" hangingPunct="1">
              <a:spcBef>
                <a:spcPct val="0"/>
              </a:spcBef>
            </a:pPr>
            <a:r>
              <a:rPr lang="en-US" sz="1400" dirty="0">
                <a:latin typeface="Arial" charset="0"/>
                <a:ea typeface="ヒラギノ角ゴ Pro W3" charset="0"/>
                <a:cs typeface="ヒラギノ角ゴ Pro W3" charset="0"/>
              </a:rPr>
              <a:t>You will notice that the largest portion, in blue, are the jobs that do not require </a:t>
            </a:r>
            <a:r>
              <a:rPr lang="en-US" sz="1400" u="sng" dirty="0">
                <a:latin typeface="Arial" charset="0"/>
                <a:ea typeface="ヒラギノ角ゴ Pro W3" charset="0"/>
                <a:cs typeface="ヒラギノ角ゴ Pro W3" charset="0"/>
              </a:rPr>
              <a:t>any </a:t>
            </a:r>
            <a:r>
              <a:rPr lang="en-US" sz="1400" dirty="0">
                <a:latin typeface="Arial" charset="0"/>
                <a:ea typeface="ヒラギノ角ゴ Pro W3" charset="0"/>
                <a:cs typeface="ヒラギノ角ゴ Pro W3" charset="0"/>
              </a:rPr>
              <a:t>education past high school in order to get the job</a:t>
            </a:r>
            <a:r>
              <a:rPr lang="en-US" sz="1400" dirty="0" smtClean="0">
                <a:latin typeface="Arial" charset="0"/>
                <a:ea typeface="ヒラギノ角ゴ Pro W3" charset="0"/>
                <a:cs typeface="ヒラギノ角ゴ Pro W3" charset="0"/>
              </a:rPr>
              <a:t>.</a:t>
            </a:r>
          </a:p>
          <a:p>
            <a:pPr eaLnBrk="1" hangingPunct="1">
              <a:spcBef>
                <a:spcPct val="0"/>
              </a:spcBef>
            </a:pPr>
            <a:r>
              <a:rPr lang="en-US" sz="1400" dirty="0" smtClean="0">
                <a:latin typeface="Arial" charset="0"/>
                <a:ea typeface="ヒラギノ角ゴ Pro W3" charset="0"/>
                <a:cs typeface="ヒラギノ角ゴ Pro W3" charset="0"/>
              </a:rPr>
              <a:t> </a:t>
            </a:r>
            <a:endParaRPr lang="en-US" sz="1400" dirty="0">
              <a:latin typeface="Arial" charset="0"/>
              <a:ea typeface="ヒラギノ角ゴ Pro W3" charset="0"/>
              <a:cs typeface="ヒラギノ角ゴ Pro W3" charset="0"/>
            </a:endParaRPr>
          </a:p>
          <a:p>
            <a:pPr eaLnBrk="1" hangingPunct="1">
              <a:spcBef>
                <a:spcPct val="0"/>
              </a:spcBef>
            </a:pPr>
            <a:r>
              <a:rPr lang="en-US" sz="1400" dirty="0">
                <a:latin typeface="Arial" charset="0"/>
                <a:ea typeface="ヒラギノ角ゴ Pro W3" charset="0"/>
                <a:cs typeface="ヒラギノ角ゴ Pro W3" charset="0"/>
              </a:rPr>
              <a:t>They </a:t>
            </a:r>
            <a:r>
              <a:rPr lang="en-US" sz="1400" u="sng" dirty="0">
                <a:latin typeface="Arial" charset="0"/>
                <a:ea typeface="ヒラギノ角ゴ Pro W3" charset="0"/>
                <a:cs typeface="ヒラギノ角ゴ Pro W3" charset="0"/>
              </a:rPr>
              <a:t>do</a:t>
            </a:r>
            <a:r>
              <a:rPr lang="en-US" sz="1400" dirty="0">
                <a:latin typeface="Arial" charset="0"/>
                <a:ea typeface="ヒラギノ角ゴ Pro W3" charset="0"/>
                <a:cs typeface="ヒラギノ角ゴ Pro W3" charset="0"/>
              </a:rPr>
              <a:t> however, require some kind of learning on-the-job.</a:t>
            </a:r>
          </a:p>
          <a:p>
            <a:pPr eaLnBrk="1" hangingPunct="1">
              <a:spcBef>
                <a:spcPct val="0"/>
              </a:spcBef>
            </a:pPr>
            <a:endParaRPr lang="en-US" sz="1400" dirty="0">
              <a:latin typeface="Arial" charset="0"/>
              <a:ea typeface="ヒラギノ角ゴ Pro W3" charset="0"/>
              <a:cs typeface="ヒラギノ角ゴ Pro W3" charset="0"/>
            </a:endParaRPr>
          </a:p>
          <a:p>
            <a:pPr eaLnBrk="1" hangingPunct="1">
              <a:spcBef>
                <a:spcPct val="0"/>
              </a:spcBef>
            </a:pPr>
            <a:endParaRPr lang="en-US" dirty="0">
              <a:latin typeface="Arial" charset="0"/>
              <a:ea typeface="ヒラギノ角ゴ Pro W3" charset="0"/>
              <a:cs typeface="ヒラギノ角ゴ Pro W3" charset="0"/>
            </a:endParaRPr>
          </a:p>
          <a:p>
            <a:pPr eaLnBrk="1" hangingPunct="1">
              <a:spcBef>
                <a:spcPct val="0"/>
              </a:spcBef>
            </a:pPr>
            <a:endParaRPr lang="en-US" dirty="0">
              <a:latin typeface="Arial" charset="0"/>
              <a:ea typeface="ヒラギノ角ゴ Pro W3" charset="0"/>
              <a:cs typeface="ヒラギノ角ゴ Pro W3" charset="0"/>
            </a:endParaRPr>
          </a:p>
          <a:p>
            <a:pPr eaLnBrk="1" hangingPunct="1">
              <a:spcBef>
                <a:spcPct val="0"/>
              </a:spcBef>
            </a:pPr>
            <a:endParaRPr lang="en-US" dirty="0">
              <a:latin typeface="Arial" charset="0"/>
              <a:ea typeface="ヒラギノ角ゴ Pro W3" charset="0"/>
              <a:cs typeface="ヒラギノ角ゴ Pro W3" charset="0"/>
            </a:endParaRPr>
          </a:p>
          <a:p>
            <a:pPr eaLnBrk="1" hangingPunct="1">
              <a:spcBef>
                <a:spcPct val="0"/>
              </a:spcBef>
            </a:pPr>
            <a:r>
              <a:rPr lang="en-US" dirty="0">
                <a:latin typeface="Arial" charset="0"/>
                <a:ea typeface="ヒラギノ角ゴ Pro W3" charset="0"/>
                <a:cs typeface="ヒラギノ角ゴ Pro W3" charset="0"/>
              </a:rPr>
              <a:t>====</a:t>
            </a:r>
          </a:p>
          <a:p>
            <a:pPr eaLnBrk="1" hangingPunct="1">
              <a:spcBef>
                <a:spcPct val="0"/>
              </a:spcBef>
            </a:pPr>
            <a:r>
              <a:rPr lang="en-US" dirty="0">
                <a:latin typeface="Arial" charset="0"/>
                <a:ea typeface="ヒラギノ角ゴ Pro W3" charset="0"/>
                <a:cs typeface="ヒラギノ角ゴ Pro W3" charset="0"/>
              </a:rPr>
              <a:t>NC Employment Security Commission data via </a:t>
            </a:r>
            <a:r>
              <a:rPr lang="en-US" dirty="0" err="1">
                <a:latin typeface="Arial" charset="0"/>
                <a:ea typeface="ヒラギノ角ゴ Pro W3" charset="0"/>
                <a:cs typeface="ヒラギノ角ゴ Pro W3" charset="0"/>
              </a:rPr>
              <a:t>www.CareerOutlook.US</a:t>
            </a:r>
            <a:endParaRPr lang="en-US" dirty="0">
              <a:latin typeface="Arial" charset="0"/>
              <a:ea typeface="ヒラギノ角ゴ Pro W3" charset="0"/>
              <a:cs typeface="ヒラギノ角ゴ Pro W3" charset="0"/>
            </a:endParaRPr>
          </a:p>
          <a:p>
            <a:pPr eaLnBrk="1" hangingPunct="1">
              <a:spcBef>
                <a:spcPct val="0"/>
              </a:spcBef>
            </a:pPr>
            <a:endParaRPr lang="en-US" dirty="0">
              <a:latin typeface="Arial" charset="0"/>
              <a:ea typeface="ヒラギノ角ゴ Pro W3" charset="0"/>
              <a:cs typeface="ヒラギノ角ゴ Pro W3" charset="0"/>
            </a:endParaRPr>
          </a:p>
          <a:p>
            <a:pPr eaLnBrk="1" hangingPunct="1"/>
            <a:r>
              <a:rPr lang="en-US" dirty="0">
                <a:latin typeface="Arial" charset="0"/>
                <a:ea typeface="ヒラギノ角ゴ Pro W3" charset="0"/>
                <a:cs typeface="ヒラギノ角ゴ Pro W3" charset="0"/>
              </a:rPr>
              <a:t>These are for all jobs that get a paycheck, not for contracted positions, or small business owners who do not write themselves a paycheck.</a:t>
            </a:r>
          </a:p>
          <a:p>
            <a:pPr eaLnBrk="1" hangingPunct="1"/>
            <a:endParaRPr lang="en-US" dirty="0">
              <a:latin typeface="Arial" charset="0"/>
              <a:ea typeface="ヒラギノ角ゴ Pro W3" charset="0"/>
              <a:cs typeface="ヒラギノ角ゴ Pro W3" charset="0"/>
            </a:endParaRPr>
          </a:p>
          <a:p>
            <a:pPr eaLnBrk="1" hangingPunct="1">
              <a:spcBef>
                <a:spcPct val="0"/>
              </a:spcBef>
              <a:spcAft>
                <a:spcPct val="30000"/>
              </a:spcAft>
            </a:pPr>
            <a:r>
              <a:rPr lang="en-US" dirty="0">
                <a:latin typeface="Arial" charset="0"/>
                <a:ea typeface="ヒラギノ角ゴ Pro W3" charset="0"/>
                <a:cs typeface="ヒラギノ角ゴ Pro W3" charset="0"/>
              </a:rPr>
              <a:t>====</a:t>
            </a:r>
          </a:p>
          <a:p>
            <a:pPr eaLnBrk="1" hangingPunct="1">
              <a:spcBef>
                <a:spcPct val="0"/>
              </a:spcBef>
              <a:spcAft>
                <a:spcPct val="30000"/>
              </a:spcAft>
            </a:pPr>
            <a:r>
              <a:rPr lang="en-US" dirty="0">
                <a:latin typeface="Arial" charset="0"/>
                <a:ea typeface="ヒラギノ角ゴ Pro W3" charset="0"/>
                <a:cs typeface="ヒラギノ角ゴ Pro W3" charset="0"/>
              </a:rPr>
              <a:t>captured from the NC ESC website on Sept 6, 2012</a:t>
            </a:r>
          </a:p>
          <a:p>
            <a:pPr eaLnBrk="1" hangingPunct="1">
              <a:spcBef>
                <a:spcPct val="0"/>
              </a:spcBef>
              <a:spcAft>
                <a:spcPct val="30000"/>
              </a:spcAft>
            </a:pPr>
            <a:r>
              <a:rPr lang="en-US" dirty="0">
                <a:latin typeface="Arial" charset="0"/>
                <a:ea typeface="ヒラギノ角ゴ Pro W3" charset="0"/>
                <a:cs typeface="ヒラギノ角ゴ Pro W3" charset="0"/>
              </a:rPr>
              <a:t>http://eslmi23.esc.state.nc.us/projections/</a:t>
            </a:r>
            <a:r>
              <a:rPr lang="en-US" dirty="0" err="1">
                <a:latin typeface="Arial" charset="0"/>
                <a:ea typeface="ヒラギノ角ゴ Pro W3" charset="0"/>
                <a:cs typeface="ヒラギノ角ゴ Pro W3" charset="0"/>
              </a:rPr>
              <a:t>EmpByOccGrp.asp?AreaType</a:t>
            </a:r>
            <a:r>
              <a:rPr lang="en-US" dirty="0">
                <a:latin typeface="Arial" charset="0"/>
                <a:ea typeface="ヒラギノ角ゴ Pro W3" charset="0"/>
                <a:cs typeface="ヒラギノ角ゴ Pro W3" charset="0"/>
              </a:rPr>
              <a:t>=01&amp;Area=000037&amp;PeriodID=08</a:t>
            </a:r>
          </a:p>
          <a:p>
            <a:pPr eaLnBrk="1" hangingPunct="1">
              <a:spcBef>
                <a:spcPct val="0"/>
              </a:spcBef>
              <a:spcAft>
                <a:spcPct val="30000"/>
              </a:spcAft>
            </a:pPr>
            <a:r>
              <a:rPr lang="en-US" b="1" dirty="0">
                <a:latin typeface="Arial" charset="0"/>
                <a:ea typeface="ヒラギノ角ゴ Pro W3" charset="0"/>
                <a:cs typeface="ヒラギノ角ゴ Pro W3" charset="0"/>
              </a:rPr>
              <a:t>2008-2018</a:t>
            </a:r>
            <a:r>
              <a:rPr lang="en-US" dirty="0">
                <a:latin typeface="Arial" charset="0"/>
                <a:ea typeface="ヒラギノ角ゴ Pro W3" charset="0"/>
                <a:cs typeface="ヒラギノ角ゴ Pro W3" charset="0"/>
              </a:rPr>
              <a:t> projections </a:t>
            </a:r>
          </a:p>
          <a:p>
            <a:pPr eaLnBrk="1" hangingPunct="1">
              <a:spcBef>
                <a:spcPct val="0"/>
              </a:spcBef>
              <a:spcAft>
                <a:spcPct val="30000"/>
              </a:spcAft>
            </a:pPr>
            <a:endParaRPr lang="en-US" dirty="0">
              <a:latin typeface="Arial" charset="0"/>
              <a:ea typeface="ヒラギノ角ゴ Pro W3" charset="0"/>
              <a:cs typeface="ヒラギノ角ゴ Pro W3" charset="0"/>
            </a:endParaRPr>
          </a:p>
          <a:p>
            <a:pPr eaLnBrk="1" hangingPunct="1">
              <a:spcBef>
                <a:spcPct val="0"/>
              </a:spcBef>
              <a:spcAft>
                <a:spcPct val="30000"/>
              </a:spcAft>
              <a:buFontTx/>
              <a:buChar char="•"/>
            </a:pPr>
            <a:r>
              <a:rPr lang="en-US" dirty="0">
                <a:latin typeface="Arial" charset="0"/>
                <a:ea typeface="ヒラギノ角ゴ Pro W3" charset="0"/>
                <a:cs typeface="ヒラギノ角ゴ Pro W3" charset="0"/>
              </a:rPr>
              <a:t>High Demand = growth &gt;1.14% per year and 100 projected annual openings </a:t>
            </a:r>
          </a:p>
          <a:p>
            <a:pPr eaLnBrk="1" hangingPunct="1">
              <a:spcBef>
                <a:spcPct val="0"/>
              </a:spcBef>
              <a:spcAft>
                <a:spcPct val="30000"/>
              </a:spcAft>
              <a:buFontTx/>
              <a:buChar char="•"/>
            </a:pPr>
            <a:r>
              <a:rPr lang="en-US" dirty="0">
                <a:latin typeface="Arial" charset="0"/>
                <a:ea typeface="ヒラギノ角ゴ Pro W3" charset="0"/>
                <a:cs typeface="ヒラギノ角ゴ Pro W3" charset="0"/>
              </a:rPr>
              <a:t>New definition of high demand is mean of all (Average Total Annual Openings) = 60.09 </a:t>
            </a:r>
          </a:p>
          <a:p>
            <a:pPr eaLnBrk="1" hangingPunct="1">
              <a:spcBef>
                <a:spcPct val="0"/>
              </a:spcBef>
              <a:spcAft>
                <a:spcPct val="30000"/>
              </a:spcAft>
              <a:buFontTx/>
              <a:buChar char="•"/>
            </a:pPr>
            <a:r>
              <a:rPr lang="en-US" dirty="0">
                <a:latin typeface="Arial" charset="0"/>
                <a:ea typeface="ヒラギノ角ゴ Pro W3" charset="0"/>
                <a:cs typeface="ヒラギノ角ゴ Pro W3" charset="0"/>
              </a:rPr>
              <a:t>Thus if Average Total Annual Openings &gt; 60, then it is high demand </a:t>
            </a:r>
          </a:p>
          <a:p>
            <a:pPr eaLnBrk="1" hangingPunct="1">
              <a:spcBef>
                <a:spcPct val="0"/>
              </a:spcBef>
              <a:spcAft>
                <a:spcPct val="30000"/>
              </a:spcAft>
            </a:pPr>
            <a:endParaRPr lang="en-US" dirty="0">
              <a:latin typeface="Arial" charset="0"/>
              <a:ea typeface="ヒラギノ角ゴ Pro W3" charset="0"/>
              <a:cs typeface="ヒラギノ角ゴ Pro W3" charset="0"/>
            </a:endParaRPr>
          </a:p>
          <a:p>
            <a:pPr eaLnBrk="1" hangingPunct="1">
              <a:spcBef>
                <a:spcPct val="0"/>
              </a:spcBef>
            </a:pPr>
            <a:r>
              <a:rPr lang="en-US" dirty="0">
                <a:latin typeface="Arial" charset="0"/>
                <a:ea typeface="ヒラギノ角ゴ Pro W3" charset="0"/>
                <a:cs typeface="ヒラギノ角ゴ Pro W3" charset="0"/>
              </a:rPr>
              <a:t> 7.53%  Work experience in a related occupation</a:t>
            </a:r>
          </a:p>
          <a:p>
            <a:pPr eaLnBrk="1" hangingPunct="1">
              <a:spcBef>
                <a:spcPct val="0"/>
              </a:spcBef>
            </a:pPr>
            <a:r>
              <a:rPr lang="en-US" dirty="0">
                <a:latin typeface="Arial" charset="0"/>
                <a:ea typeface="ヒラギノ角ゴ Pro W3" charset="0"/>
                <a:cs typeface="ヒラギノ角ゴ Pro W3" charset="0"/>
              </a:rPr>
              <a:t>43.26%  Short-term on-the-job (OJT) training</a:t>
            </a:r>
          </a:p>
          <a:p>
            <a:pPr eaLnBrk="1" hangingPunct="1">
              <a:spcBef>
                <a:spcPct val="0"/>
              </a:spcBef>
            </a:pPr>
            <a:r>
              <a:rPr lang="en-US" dirty="0">
                <a:latin typeface="Arial" charset="0"/>
                <a:ea typeface="ヒラギノ角ゴ Pro W3" charset="0"/>
                <a:cs typeface="ヒラギノ角ゴ Pro W3" charset="0"/>
              </a:rPr>
              <a:t>  6.47%  Moderate-term on-the-job (OJT) training</a:t>
            </a:r>
          </a:p>
          <a:p>
            <a:pPr eaLnBrk="1" hangingPunct="1">
              <a:spcBef>
                <a:spcPct val="0"/>
              </a:spcBef>
            </a:pPr>
            <a:r>
              <a:rPr lang="en-US" dirty="0">
                <a:latin typeface="Arial" charset="0"/>
                <a:ea typeface="ヒラギノ角ゴ Pro W3" charset="0"/>
                <a:cs typeface="ヒラギノ角ゴ Pro W3" charset="0"/>
              </a:rPr>
              <a:t>  4.00%  Long-term on-the-job (OJT) training</a:t>
            </a:r>
          </a:p>
          <a:p>
            <a:pPr eaLnBrk="1" hangingPunct="1">
              <a:spcBef>
                <a:spcPct val="0"/>
              </a:spcBef>
            </a:pPr>
            <a:r>
              <a:rPr lang="en-US" dirty="0">
                <a:latin typeface="Arial" charset="0"/>
                <a:ea typeface="ヒラギノ角ゴ Pro W3" charset="0"/>
                <a:cs typeface="ヒラギノ角ゴ Pro W3" charset="0"/>
              </a:rPr>
              <a:t>  1.91%  Apprenticeship</a:t>
            </a:r>
          </a:p>
          <a:p>
            <a:pPr eaLnBrk="1" hangingPunct="1">
              <a:spcBef>
                <a:spcPct val="0"/>
              </a:spcBef>
            </a:pPr>
            <a:r>
              <a:rPr lang="en-US" dirty="0">
                <a:latin typeface="Arial" charset="0"/>
                <a:ea typeface="ヒラギノ角ゴ Pro W3" charset="0"/>
                <a:cs typeface="ヒラギノ角ゴ Pro W3" charset="0"/>
              </a:rPr>
              <a:t>  4.25%  One/two years of college</a:t>
            </a:r>
          </a:p>
          <a:p>
            <a:pPr eaLnBrk="1" hangingPunct="1">
              <a:spcBef>
                <a:spcPct val="0"/>
              </a:spcBef>
            </a:pPr>
            <a:r>
              <a:rPr lang="en-US" dirty="0">
                <a:latin typeface="Arial" charset="0"/>
                <a:ea typeface="ヒラギノ角ゴ Pro W3" charset="0"/>
                <a:cs typeface="ヒラギノ角ゴ Pro W3" charset="0"/>
              </a:rPr>
              <a:t>10.65%  Associate Degree</a:t>
            </a:r>
          </a:p>
          <a:p>
            <a:pPr eaLnBrk="1" hangingPunct="1">
              <a:spcBef>
                <a:spcPct val="0"/>
              </a:spcBef>
            </a:pPr>
            <a:r>
              <a:rPr lang="en-US" dirty="0">
                <a:latin typeface="Arial" charset="0"/>
                <a:ea typeface="ヒラギノ角ゴ Pro W3" charset="0"/>
                <a:cs typeface="ヒラギノ角ゴ Pro W3" charset="0"/>
              </a:rPr>
              <a:t>15.53%  Bachelor's Degree</a:t>
            </a:r>
          </a:p>
          <a:p>
            <a:pPr eaLnBrk="1" hangingPunct="1">
              <a:spcBef>
                <a:spcPct val="0"/>
              </a:spcBef>
            </a:pPr>
            <a:r>
              <a:rPr lang="en-US" dirty="0">
                <a:latin typeface="Arial" charset="0"/>
                <a:ea typeface="ヒラギノ角ゴ Pro W3" charset="0"/>
                <a:cs typeface="ヒラギノ角ゴ Pro W3" charset="0"/>
              </a:rPr>
              <a:t>  2.25%  Bachelor's Degree plus work experience</a:t>
            </a:r>
          </a:p>
          <a:p>
            <a:pPr eaLnBrk="1" hangingPunct="1">
              <a:spcBef>
                <a:spcPct val="0"/>
              </a:spcBef>
            </a:pPr>
            <a:r>
              <a:rPr lang="en-US" dirty="0">
                <a:latin typeface="Arial" charset="0"/>
                <a:ea typeface="ヒラギノ角ゴ Pro W3" charset="0"/>
                <a:cs typeface="ヒラギノ角ゴ Pro W3" charset="0"/>
              </a:rPr>
              <a:t>  1.82%  Master's Degree</a:t>
            </a:r>
          </a:p>
          <a:p>
            <a:pPr eaLnBrk="1" hangingPunct="1">
              <a:spcBef>
                <a:spcPct val="0"/>
              </a:spcBef>
            </a:pPr>
            <a:r>
              <a:rPr lang="en-US" dirty="0">
                <a:latin typeface="Arial" charset="0"/>
                <a:ea typeface="ヒラギノ角ゴ Pro W3" charset="0"/>
                <a:cs typeface="ヒラギノ角ゴ Pro W3" charset="0"/>
              </a:rPr>
              <a:t>  2.34%  Doctoral or professional degree</a:t>
            </a:r>
          </a:p>
          <a:p>
            <a:pPr eaLnBrk="1" hangingPunct="1"/>
            <a:endParaRPr lang="en-US" dirty="0">
              <a:latin typeface="Arial" charset="0"/>
              <a:ea typeface="ヒラギノ角ゴ Pro W3" charset="0"/>
              <a:cs typeface="ヒラギノ角ゴ Pro W3" charset="0"/>
            </a:endParaRPr>
          </a:p>
        </p:txBody>
      </p:sp>
    </p:spTree>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Slide Image Placeholder 1"/>
          <p:cNvSpPr>
            <a:spLocks noGrp="1" noRot="1" noChangeAspect="1" noTextEdit="1"/>
          </p:cNvSpPr>
          <p:nvPr>
            <p:ph type="sldImg"/>
          </p:nvPr>
        </p:nvSpPr>
        <p:spPr>
          <a:ln/>
        </p:spPr>
      </p:sp>
      <p:sp>
        <p:nvSpPr>
          <p:cNvPr id="550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http://www.bizjournals.com/triangle/news/2013/06/17/the-fastest-growing-state-economies.html?s=image_gallery</a:t>
            </a:r>
          </a:p>
          <a:p>
            <a:endParaRPr lang="en-US">
              <a:latin typeface="Arial" charset="0"/>
              <a:ea typeface="ヒラギノ角ゴ Pro W3" charset="0"/>
              <a:cs typeface="ヒラギノ角ゴ Pro W3" charset="0"/>
            </a:endParaRPr>
          </a:p>
        </p:txBody>
      </p:sp>
      <p:sp>
        <p:nvSpPr>
          <p:cNvPr id="550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3BDC1B9A-243F-E543-853D-3FB22ED0799F}" type="slidenum">
              <a:rPr lang="en-US" sz="1200"/>
              <a:pPr/>
              <a:t>280</a:t>
            </a:fld>
            <a:endParaRPr lang="en-US" sz="1200"/>
          </a:p>
        </p:txBody>
      </p:sp>
    </p:spTree>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Slide Image Placeholder 1"/>
          <p:cNvSpPr>
            <a:spLocks noGrp="1" noRot="1" noChangeAspect="1" noTextEdit="1"/>
          </p:cNvSpPr>
          <p:nvPr>
            <p:ph type="sldImg"/>
          </p:nvPr>
        </p:nvSpPr>
        <p:spPr>
          <a:ln/>
        </p:spPr>
      </p:sp>
      <p:sp>
        <p:nvSpPr>
          <p:cNvPr id="552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http://www.bizjournals.com/triangle/news/2013/06/17/the-fastest-growing-state-economies.html?s=image_gallery</a:t>
            </a:r>
          </a:p>
          <a:p>
            <a:endParaRPr lang="en-US">
              <a:latin typeface="Arial" charset="0"/>
              <a:ea typeface="ヒラギノ角ゴ Pro W3" charset="0"/>
              <a:cs typeface="ヒラギノ角ゴ Pro W3" charset="0"/>
            </a:endParaRPr>
          </a:p>
        </p:txBody>
      </p:sp>
      <p:sp>
        <p:nvSpPr>
          <p:cNvPr id="552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15AF473-1970-BD48-B173-F5D76F377E0A}" type="slidenum">
              <a:rPr lang="en-US" sz="1200"/>
              <a:pPr/>
              <a:t>281</a:t>
            </a:fld>
            <a:endParaRPr lang="en-US" sz="1200"/>
          </a:p>
        </p:txBody>
      </p:sp>
    </p:spTree>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Slide Image Placeholder 1"/>
          <p:cNvSpPr>
            <a:spLocks noGrp="1" noRot="1" noChangeAspect="1" noTextEdit="1"/>
          </p:cNvSpPr>
          <p:nvPr>
            <p:ph type="sldImg"/>
          </p:nvPr>
        </p:nvSpPr>
        <p:spPr>
          <a:ln/>
        </p:spPr>
      </p:sp>
      <p:sp>
        <p:nvSpPr>
          <p:cNvPr id="555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http://www.bizjournals.com/triangle/news/2013/06/17/the-fastest-growing-state-economies.html?s=image_gallery</a:t>
            </a:r>
          </a:p>
          <a:p>
            <a:endParaRPr lang="en-US">
              <a:latin typeface="Arial" charset="0"/>
              <a:ea typeface="ヒラギノ角ゴ Pro W3" charset="0"/>
              <a:cs typeface="ヒラギノ角ゴ Pro W3" charset="0"/>
            </a:endParaRPr>
          </a:p>
        </p:txBody>
      </p:sp>
      <p:sp>
        <p:nvSpPr>
          <p:cNvPr id="555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DAB65209-324E-3C42-AB45-62904D231DE7}" type="slidenum">
              <a:rPr lang="en-US" sz="1200"/>
              <a:pPr/>
              <a:t>282</a:t>
            </a:fld>
            <a:endParaRPr lang="en-US" sz="1200"/>
          </a:p>
        </p:txBody>
      </p:sp>
    </p:spTree>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Slide Image Placeholder 1"/>
          <p:cNvSpPr>
            <a:spLocks noGrp="1" noRot="1" noChangeAspect="1" noTextEdit="1"/>
          </p:cNvSpPr>
          <p:nvPr>
            <p:ph type="sldImg"/>
          </p:nvPr>
        </p:nvSpPr>
        <p:spPr>
          <a:ln/>
        </p:spPr>
      </p:sp>
      <p:sp>
        <p:nvSpPr>
          <p:cNvPr id="557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ヒラギノ角ゴ Pro W3" charset="0"/>
                <a:cs typeface="ヒラギノ角ゴ Pro W3" charset="0"/>
              </a:rPr>
              <a:t>A strong academic foundation is necessary to diminish the need for wasteful and discouraging remedial</a:t>
            </a:r>
          </a:p>
          <a:p>
            <a:r>
              <a:rPr lang="en-US">
                <a:latin typeface="Arial" charset="0"/>
                <a:ea typeface="ヒラギノ角ゴ Pro W3" charset="0"/>
                <a:cs typeface="ヒラギノ角ゴ Pro W3" charset="0"/>
              </a:rPr>
              <a:t>courses, and to promote student success. High school and college curricula should be aligned so</a:t>
            </a:r>
          </a:p>
          <a:p>
            <a:r>
              <a:rPr lang="en-US">
                <a:latin typeface="Arial" charset="0"/>
                <a:ea typeface="ヒラギノ角ゴ Pro W3" charset="0"/>
                <a:cs typeface="ヒラギノ角ゴ Pro W3" charset="0"/>
              </a:rPr>
              <a:t>students can enter college prepared, and continue to build new knowledge on a strong academic</a:t>
            </a:r>
          </a:p>
          <a:p>
            <a:r>
              <a:rPr lang="en-US">
                <a:latin typeface="Arial" charset="0"/>
                <a:ea typeface="ヒラギノ角ゴ Pro W3" charset="0"/>
                <a:cs typeface="ヒラギノ角ゴ Pro W3" charset="0"/>
              </a:rPr>
              <a:t>foundation. Not only will this help students get in to college, but it will also help them persist in their</a:t>
            </a:r>
          </a:p>
          <a:p>
            <a:r>
              <a:rPr lang="en-US">
                <a:latin typeface="Arial" charset="0"/>
                <a:ea typeface="ヒラギノ角ゴ Pro W3" charset="0"/>
                <a:cs typeface="ヒラギノ角ゴ Pro W3" charset="0"/>
              </a:rPr>
              <a:t>studies and graduate. In fact, when traditionally underperforming students, like minority and low income</a:t>
            </a:r>
          </a:p>
          <a:p>
            <a:r>
              <a:rPr lang="en-US">
                <a:latin typeface="Arial" charset="0"/>
                <a:ea typeface="ヒラギノ角ゴ Pro W3" charset="0"/>
                <a:cs typeface="ヒラギノ角ゴ Pro W3" charset="0"/>
              </a:rPr>
              <a:t>students, enter college with a solid academic foundation, achievement gaps narrow</a:t>
            </a:r>
          </a:p>
          <a:p>
            <a:r>
              <a:rPr lang="en-US">
                <a:latin typeface="Arial" charset="0"/>
                <a:ea typeface="ヒラギノ角ゴ Pro W3" charset="0"/>
                <a:cs typeface="ヒラギノ角ゴ Pro W3" charset="0"/>
              </a:rPr>
              <a:t>significantly.42 For those students who still require help once they begin school, academic supports</a:t>
            </a:r>
          </a:p>
          <a:p>
            <a:r>
              <a:rPr lang="en-US">
                <a:latin typeface="Arial" charset="0"/>
                <a:ea typeface="ヒラギノ角ゴ Pro W3" charset="0"/>
                <a:cs typeface="ヒラギノ角ゴ Pro W3" charset="0"/>
              </a:rPr>
              <a:t>should be embedded into first year courses and programs. By making academic help a co-requisite</a:t>
            </a:r>
          </a:p>
          <a:p>
            <a:r>
              <a:rPr lang="en-US">
                <a:latin typeface="Arial" charset="0"/>
                <a:ea typeface="ヒラギノ角ゴ Pro W3" charset="0"/>
                <a:cs typeface="ヒラギノ角ゴ Pro W3" charset="0"/>
              </a:rPr>
              <a:t>rather than a pre-requisite, students can receive the support they need while still building credits</a:t>
            </a:r>
          </a:p>
          <a:p>
            <a:r>
              <a:rPr lang="en-US">
                <a:latin typeface="Arial" charset="0"/>
                <a:ea typeface="ヒラギノ角ゴ Pro W3" charset="0"/>
                <a:cs typeface="ヒラギノ角ゴ Pro W3" charset="0"/>
              </a:rPr>
              <a:t>towards graduation.</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Pathways through College:  Strategies for Improving Community College Student Success</a:t>
            </a:r>
          </a:p>
          <a:p>
            <a:r>
              <a:rPr lang="en-US">
                <a:latin typeface="Arial" charset="0"/>
                <a:ea typeface="ヒラギノ角ゴ Pro W3" charset="0"/>
                <a:cs typeface="ヒラギノ角ゴ Pro W3" charset="0"/>
              </a:rPr>
              <a:t>April 2013</a:t>
            </a:r>
          </a:p>
          <a:p>
            <a:r>
              <a:rPr lang="en-US">
                <a:latin typeface="Arial" charset="0"/>
                <a:ea typeface="ヒラギノ角ゴ Pro W3" charset="0"/>
                <a:cs typeface="ヒラギノ角ゴ Pro W3" charset="0"/>
              </a:rPr>
              <a:t>http://www.opp.org/docs/PathwaysCollegeStrategies_StudentSuccess.pdf</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Publisher</a:t>
            </a:r>
          </a:p>
          <a:p>
            <a:r>
              <a:rPr lang="en-US">
                <a:latin typeface="Arial" charset="0"/>
                <a:ea typeface="ヒラギノ角ゴ Pro W3" charset="0"/>
                <a:cs typeface="ヒラギノ角ゴ Pro W3" charset="0"/>
              </a:rPr>
              <a:t>Our Piece of the Pie:  Helping urban youth become sucessful adults</a:t>
            </a:r>
          </a:p>
          <a:p>
            <a:r>
              <a:rPr lang="en-US">
                <a:latin typeface="Arial" charset="0"/>
                <a:ea typeface="ヒラギノ角ゴ Pro W3" charset="0"/>
                <a:cs typeface="ヒラギノ角ゴ Pro W3" charset="0"/>
              </a:rPr>
              <a:t>http://www.opp.org/index.html</a:t>
            </a:r>
          </a:p>
        </p:txBody>
      </p:sp>
      <p:sp>
        <p:nvSpPr>
          <p:cNvPr id="557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74DE311E-9CFF-F94D-8363-1B45DBAEA4D6}" type="slidenum">
              <a:rPr lang="en-US" sz="1200"/>
              <a:pPr/>
              <a:t>283</a:t>
            </a:fld>
            <a:endParaRPr lang="en-US" sz="1200"/>
          </a:p>
        </p:txBody>
      </p:sp>
    </p:spTree>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Slide Image Placeholder 1"/>
          <p:cNvSpPr>
            <a:spLocks noGrp="1" noRot="1" noChangeAspect="1" noTextEdit="1"/>
          </p:cNvSpPr>
          <p:nvPr>
            <p:ph type="sldImg"/>
          </p:nvPr>
        </p:nvSpPr>
        <p:spPr>
          <a:ln/>
        </p:spPr>
      </p:sp>
      <p:sp>
        <p:nvSpPr>
          <p:cNvPr id="559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http://www.bizjournals.com/triangle/news/2013/07/16/americas-best-states-for-new.html</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America's best states for new manufacturing jobs (slideshow)</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According to the Bureau of Labor Statistics, the United States has added 520,000 manufacturing jobs since January of 2010. That figure is counted among the nation's 12 million total manufacturing jobs, which contribute about 12 percent of America</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gross domestic product, CNBC reports.</a:t>
            </a:r>
          </a:p>
          <a:p>
            <a:endParaRPr lang="en-US">
              <a:latin typeface="Arial" charset="0"/>
              <a:ea typeface="ヒラギノ角ゴ Pro W3" charset="0"/>
              <a:cs typeface="ヒラギノ角ゴ Pro W3" charset="0"/>
            </a:endParaRPr>
          </a:p>
        </p:txBody>
      </p:sp>
      <p:sp>
        <p:nvSpPr>
          <p:cNvPr id="559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590BD539-9DA1-6940-8820-8A7BDB941834}" type="slidenum">
              <a:rPr lang="en-US" sz="1200"/>
              <a:pPr/>
              <a:t>284</a:t>
            </a:fld>
            <a:endParaRPr lang="en-US" sz="1200"/>
          </a:p>
        </p:txBody>
      </p:sp>
    </p:spTree>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Slide Image Placeholder 1"/>
          <p:cNvSpPr>
            <a:spLocks noGrp="1" noRot="1" noChangeAspect="1" noTextEdit="1"/>
          </p:cNvSpPr>
          <p:nvPr>
            <p:ph type="sldImg"/>
          </p:nvPr>
        </p:nvSpPr>
        <p:spPr>
          <a:ln/>
        </p:spPr>
      </p:sp>
      <p:sp>
        <p:nvSpPr>
          <p:cNvPr id="561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ヒラギノ角ゴ Pro W3" charset="0"/>
                <a:cs typeface="ヒラギノ角ゴ Pro W3" charset="0"/>
              </a:rPr>
              <a:t>88,100 new manufacturing jobs in Michigan created December 2009 to March 2013</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http://www.bizjournals.com/triangle/news/2013/07/16/americas-best-states-for-new.html</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America's best states for new manufacturing jobs (slideshow)</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According to the Bureau of Labor Statistics, the United States has added 520,000 manufacturing jobs since January of 2010. That figure is counted among the nation's 12 million total manufacturing jobs, which contribute about 12 percent of America</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gross domestic product, CNBC reports.</a:t>
            </a:r>
          </a:p>
          <a:p>
            <a:endParaRPr lang="en-US">
              <a:latin typeface="Arial" charset="0"/>
              <a:ea typeface="ヒラギノ角ゴ Pro W3" charset="0"/>
              <a:cs typeface="ヒラギノ角ゴ Pro W3" charset="0"/>
            </a:endParaRPr>
          </a:p>
        </p:txBody>
      </p:sp>
      <p:sp>
        <p:nvSpPr>
          <p:cNvPr id="561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488C44E-64F0-4B4E-A0B8-60274FD7CF6F}" type="slidenum">
              <a:rPr lang="en-US" sz="1200"/>
              <a:pPr/>
              <a:t>285</a:t>
            </a:fld>
            <a:endParaRPr lang="en-US" sz="1200"/>
          </a:p>
        </p:txBody>
      </p:sp>
    </p:spTree>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Slide Image Placeholder 1"/>
          <p:cNvSpPr>
            <a:spLocks noGrp="1" noRot="1" noChangeAspect="1" noTextEdit="1"/>
          </p:cNvSpPr>
          <p:nvPr>
            <p:ph type="sldImg"/>
          </p:nvPr>
        </p:nvSpPr>
        <p:spPr>
          <a:ln/>
        </p:spPr>
      </p:sp>
      <p:sp>
        <p:nvSpPr>
          <p:cNvPr id="563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ヒラギノ角ゴ Pro W3" charset="0"/>
                <a:cs typeface="ヒラギノ角ゴ Pro W3" charset="0"/>
              </a:rPr>
              <a:t>57,500 new manufacturing jobs in Texas created December 2009 to March 2013</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http://www.bizjournals.com/triangle/news/2013/07/16/americas-best-states-for-new.html</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America's best states for new manufacturing jobs (slideshow)</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According to the Bureau of Labor Statistics, the United States has added 520,000 manufacturing jobs since January of 2010. That figure is counted among the nation's 12 million total manufacturing jobs, which contribute about 12 percent of America</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gross domestic product, CNBC reports.</a:t>
            </a:r>
          </a:p>
          <a:p>
            <a:endParaRPr lang="en-US">
              <a:latin typeface="Arial" charset="0"/>
              <a:ea typeface="ヒラギノ角ゴ Pro W3" charset="0"/>
              <a:cs typeface="ヒラギノ角ゴ Pro W3" charset="0"/>
            </a:endParaRPr>
          </a:p>
        </p:txBody>
      </p:sp>
      <p:sp>
        <p:nvSpPr>
          <p:cNvPr id="563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9C2361B-6247-2C42-838A-AC7203D86276}" type="slidenum">
              <a:rPr lang="en-US" sz="1200"/>
              <a:pPr/>
              <a:t>286</a:t>
            </a:fld>
            <a:endParaRPr lang="en-US" sz="1200"/>
          </a:p>
        </p:txBody>
      </p:sp>
    </p:spTree>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Slide Image Placeholder 1"/>
          <p:cNvSpPr>
            <a:spLocks noGrp="1" noRot="1" noChangeAspect="1" noTextEdit="1"/>
          </p:cNvSpPr>
          <p:nvPr>
            <p:ph type="sldImg"/>
          </p:nvPr>
        </p:nvSpPr>
        <p:spPr>
          <a:ln/>
        </p:spPr>
      </p:sp>
      <p:sp>
        <p:nvSpPr>
          <p:cNvPr id="565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ヒラギノ角ゴ Pro W3" charset="0"/>
                <a:cs typeface="ヒラギノ角ゴ Pro W3" charset="0"/>
              </a:rPr>
              <a:t>53,400 new manufacturing jobs in indiana created December 2009 to March 2013</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http://www.bizjournals.com/triangle/news/2013/07/16/americas-best-states-for-new.html</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America's best states for new manufacturing jobs (slideshow)</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According to the Bureau of Labor Statistics, the United States has added 520,000 manufacturing jobs since January of 2010. That figure is counted among the nation's 12 million total manufacturing jobs, which contribute about 12 percent of America</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gross domestic product, CNBC reports.</a:t>
            </a:r>
          </a:p>
          <a:p>
            <a:endParaRPr lang="en-US">
              <a:latin typeface="Arial" charset="0"/>
              <a:ea typeface="ヒラギノ角ゴ Pro W3" charset="0"/>
              <a:cs typeface="ヒラギノ角ゴ Pro W3" charset="0"/>
            </a:endParaRPr>
          </a:p>
        </p:txBody>
      </p:sp>
      <p:sp>
        <p:nvSpPr>
          <p:cNvPr id="565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5FDBD96E-FF01-A740-8EC2-E05777FE519E}" type="slidenum">
              <a:rPr lang="en-US" sz="1200"/>
              <a:pPr/>
              <a:t>287</a:t>
            </a:fld>
            <a:endParaRPr lang="en-US" sz="1200"/>
          </a:p>
        </p:txBody>
      </p:sp>
    </p:spTree>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Slide Image Placeholder 1"/>
          <p:cNvSpPr>
            <a:spLocks noGrp="1" noRot="1" noChangeAspect="1" noTextEdit="1"/>
          </p:cNvSpPr>
          <p:nvPr>
            <p:ph type="sldImg"/>
          </p:nvPr>
        </p:nvSpPr>
        <p:spPr>
          <a:ln/>
        </p:spPr>
      </p:sp>
      <p:sp>
        <p:nvSpPr>
          <p:cNvPr id="567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ヒラギノ角ゴ Pro W3" charset="0"/>
                <a:cs typeface="ヒラギノ角ゴ Pro W3" charset="0"/>
              </a:rPr>
              <a:t>51,800 new manufacturing jobs in Ohio created December 2009 to March 2013</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http://www.bizjournals.com/triangle/news/2013/07/16/americas-best-states-for-new.html</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America's best states for new manufacturing jobs (slideshow)</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According to the Bureau of Labor Statistics, the United States has added 520,000 manufacturing jobs since January of 2010. That figure is counted among the nation's 12 million total manufacturing jobs, which contribute about 12 percent of America</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gross domestic product, CNBC reports.</a:t>
            </a:r>
          </a:p>
          <a:p>
            <a:endParaRPr lang="en-US">
              <a:latin typeface="Arial" charset="0"/>
              <a:ea typeface="ヒラギノ角ゴ Pro W3" charset="0"/>
              <a:cs typeface="ヒラギノ角ゴ Pro W3" charset="0"/>
            </a:endParaRPr>
          </a:p>
        </p:txBody>
      </p:sp>
      <p:sp>
        <p:nvSpPr>
          <p:cNvPr id="567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67F7868-4F70-EC4F-9A4C-D8046519D93A}" type="slidenum">
              <a:rPr lang="en-US" sz="1200"/>
              <a:pPr/>
              <a:t>288</a:t>
            </a:fld>
            <a:endParaRPr lang="en-US" sz="1200"/>
          </a:p>
        </p:txBody>
      </p:sp>
    </p:spTree>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Slide Image Placeholder 1"/>
          <p:cNvSpPr>
            <a:spLocks noGrp="1" noRot="1" noChangeAspect="1" noTextEdit="1"/>
          </p:cNvSpPr>
          <p:nvPr>
            <p:ph type="sldImg"/>
          </p:nvPr>
        </p:nvSpPr>
        <p:spPr>
          <a:ln/>
        </p:spPr>
      </p:sp>
      <p:sp>
        <p:nvSpPr>
          <p:cNvPr id="569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ヒラギノ角ゴ Pro W3" charset="0"/>
                <a:cs typeface="ヒラギノ角ゴ Pro W3" charset="0"/>
              </a:rPr>
              <a:t>38,300 new manufacturing jobs in Wisconsin created December 2009 to March 2013</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http://www.bizjournals.com/triangle/news/2013/07/16/americas-best-states-for-new.html</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America's best states for new manufacturing jobs (slideshow)</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According to the Bureau of Labor Statistics, the United States has added 520,000 manufacturing jobs since January of 2010. That figure is counted among the nation's 12 million total manufacturing jobs, which contribute about 12 percent of America</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gross domestic product, CNBC reports.</a:t>
            </a:r>
          </a:p>
          <a:p>
            <a:endParaRPr lang="en-US">
              <a:latin typeface="Arial" charset="0"/>
              <a:ea typeface="ヒラギノ角ゴ Pro W3" charset="0"/>
              <a:cs typeface="ヒラギノ角ゴ Pro W3" charset="0"/>
            </a:endParaRPr>
          </a:p>
        </p:txBody>
      </p:sp>
      <p:sp>
        <p:nvSpPr>
          <p:cNvPr id="569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3C4C8906-0D28-7C46-893C-981485214DE0}" type="slidenum">
              <a:rPr lang="en-US" sz="1200"/>
              <a:pPr/>
              <a:t>289</a:t>
            </a:fld>
            <a:endParaRPr lang="en-US"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DC94C40-7024-5D40-98B6-35A530902EDD}" type="slidenum">
              <a:rPr lang="en-US" sz="1200"/>
              <a:pPr/>
              <a:t>29</a:t>
            </a:fld>
            <a:endParaRPr lang="en-US" sz="1200"/>
          </a:p>
        </p:txBody>
      </p:sp>
      <p:sp>
        <p:nvSpPr>
          <p:cNvPr id="74756" name="Rectangle 2"/>
          <p:cNvSpPr>
            <a:spLocks noGrp="1" noRot="1" noChangeAspect="1" noChangeArrowheads="1" noTextEdit="1"/>
          </p:cNvSpPr>
          <p:nvPr>
            <p:ph type="sldImg"/>
          </p:nvPr>
        </p:nvSpPr>
        <p:spPr>
          <a:solidFill>
            <a:srgbClr val="FFFFFF"/>
          </a:solidFill>
          <a:ln/>
        </p:spPr>
      </p:sp>
      <p:sp>
        <p:nvSpPr>
          <p:cNvPr id="74757" name="Rectangle 3"/>
          <p:cNvSpPr>
            <a:spLocks noGrp="1" noChangeArrowheads="1"/>
          </p:cNvSpPr>
          <p:nvPr>
            <p:ph type="body" idx="1"/>
          </p:nvPr>
        </p:nvSpPr>
        <p:spPr>
          <a:xfrm>
            <a:off x="609600" y="4343400"/>
            <a:ext cx="5562600" cy="45720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z="1400" dirty="0">
                <a:solidFill>
                  <a:srgbClr val="181512"/>
                </a:solidFill>
                <a:latin typeface="Arial" charset="0"/>
                <a:ea typeface="ヒラギノ角ゴ Pro W3" charset="0"/>
                <a:cs typeface="ヒラギノ角ゴ Pro W3" charset="0"/>
              </a:rPr>
              <a:t>And here you see the breakdown of the postsecondary intentions of our high school graduates. </a:t>
            </a:r>
          </a:p>
          <a:p>
            <a:pPr eaLnBrk="1" hangingPunct="1">
              <a:spcBef>
                <a:spcPct val="0"/>
              </a:spcBef>
            </a:pPr>
            <a:r>
              <a:rPr lang="en-US" sz="1400" dirty="0">
                <a:solidFill>
                  <a:srgbClr val="181512"/>
                </a:solidFill>
                <a:latin typeface="Arial" charset="0"/>
                <a:ea typeface="ヒラギノ角ゴ Pro W3" charset="0"/>
                <a:cs typeface="ヒラギノ角ゴ Pro W3" charset="0"/>
              </a:rPr>
              <a:t>Almost </a:t>
            </a:r>
            <a:r>
              <a:rPr lang="en-US" sz="1400" u="sng" dirty="0">
                <a:solidFill>
                  <a:srgbClr val="181512"/>
                </a:solidFill>
                <a:latin typeface="Arial" charset="0"/>
                <a:ea typeface="ヒラギノ角ゴ Pro W3" charset="0"/>
                <a:cs typeface="ヒラギノ角ゴ Pro W3" charset="0"/>
              </a:rPr>
              <a:t>half</a:t>
            </a:r>
            <a:r>
              <a:rPr lang="en-US" sz="1400" dirty="0">
                <a:solidFill>
                  <a:srgbClr val="181512"/>
                </a:solidFill>
                <a:latin typeface="Arial" charset="0"/>
                <a:ea typeface="ヒラギノ角ゴ Pro W3" charset="0"/>
                <a:cs typeface="ヒラギノ角ゴ Pro W3" charset="0"/>
              </a:rPr>
              <a:t> of them say they are going to a four-year college program.  Your state</a:t>
            </a:r>
            <a:r>
              <a:rPr lang="ja-JP" altLang="en-US" sz="1400" dirty="0">
                <a:solidFill>
                  <a:srgbClr val="181512"/>
                </a:solidFill>
                <a:latin typeface="Arial" charset="0"/>
                <a:ea typeface="ヒラギノ角ゴ Pro W3" charset="0"/>
                <a:cs typeface="ヒラギノ角ゴ Pro W3" charset="0"/>
              </a:rPr>
              <a:t>’</a:t>
            </a:r>
            <a:r>
              <a:rPr lang="en-US" sz="1400" dirty="0">
                <a:solidFill>
                  <a:srgbClr val="181512"/>
                </a:solidFill>
                <a:latin typeface="Arial" charset="0"/>
                <a:ea typeface="ヒラギノ角ゴ Pro W3" charset="0"/>
                <a:cs typeface="ヒラギノ角ゴ Pro W3" charset="0"/>
              </a:rPr>
              <a:t>s data should be similar.</a:t>
            </a:r>
          </a:p>
          <a:p>
            <a:pPr eaLnBrk="1" hangingPunct="1">
              <a:spcBef>
                <a:spcPct val="0"/>
              </a:spcBef>
            </a:pPr>
            <a:endParaRPr lang="en-US" sz="1400" dirty="0">
              <a:solidFill>
                <a:srgbClr val="181512"/>
              </a:solidFill>
              <a:latin typeface="Arial" charset="0"/>
              <a:ea typeface="ヒラギノ角ゴ Pro W3" charset="0"/>
              <a:cs typeface="ヒラギノ角ゴ Pro W3" charset="0"/>
            </a:endParaRPr>
          </a:p>
          <a:p>
            <a:pPr eaLnBrk="1" hangingPunct="1">
              <a:spcBef>
                <a:spcPct val="0"/>
              </a:spcBef>
            </a:pPr>
            <a:r>
              <a:rPr lang="en-US" sz="1400" dirty="0">
                <a:solidFill>
                  <a:srgbClr val="181512"/>
                </a:solidFill>
                <a:latin typeface="Arial" charset="0"/>
                <a:ea typeface="ヒラギノ角ゴ Pro W3" charset="0"/>
                <a:cs typeface="ヒラギノ角ゴ Pro W3" charset="0"/>
              </a:rPr>
              <a:t>I have lumped the military in with direct employment even though there </a:t>
            </a:r>
            <a:r>
              <a:rPr lang="en-US" sz="1400" u="sng" dirty="0">
                <a:solidFill>
                  <a:srgbClr val="181512"/>
                </a:solidFill>
                <a:latin typeface="Arial" charset="0"/>
                <a:ea typeface="ヒラギノ角ゴ Pro W3" charset="0"/>
                <a:cs typeface="ヒラギノ角ゴ Pro W3" charset="0"/>
              </a:rPr>
              <a:t>will</a:t>
            </a:r>
            <a:r>
              <a:rPr lang="en-US" sz="1400" dirty="0">
                <a:solidFill>
                  <a:srgbClr val="181512"/>
                </a:solidFill>
                <a:latin typeface="Arial" charset="0"/>
                <a:ea typeface="ヒラギノ角ゴ Pro W3" charset="0"/>
                <a:cs typeface="ヒラギノ角ゴ Pro W3" charset="0"/>
              </a:rPr>
              <a:t> be some postsecondary training involved.</a:t>
            </a:r>
          </a:p>
          <a:p>
            <a:pPr eaLnBrk="1" hangingPunct="1">
              <a:spcBef>
                <a:spcPct val="0"/>
              </a:spcBef>
            </a:pPr>
            <a:endParaRPr lang="en-US" sz="1400" dirty="0">
              <a:solidFill>
                <a:srgbClr val="181512"/>
              </a:solidFill>
              <a:latin typeface="Arial" charset="0"/>
              <a:ea typeface="ヒラギノ角ゴ Pro W3" charset="0"/>
              <a:cs typeface="ヒラギノ角ゴ Pro W3" charset="0"/>
            </a:endParaRPr>
          </a:p>
          <a:p>
            <a:pPr eaLnBrk="1" hangingPunct="1">
              <a:spcBef>
                <a:spcPct val="0"/>
              </a:spcBef>
            </a:pPr>
            <a:r>
              <a:rPr lang="en-US" sz="1400" dirty="0">
                <a:solidFill>
                  <a:srgbClr val="181512"/>
                </a:solidFill>
                <a:latin typeface="Arial" charset="0"/>
                <a:ea typeface="ヒラギノ角ゴ Pro W3" charset="0"/>
                <a:cs typeface="ヒラギノ角ゴ Pro W3" charset="0"/>
              </a:rPr>
              <a:t>The </a:t>
            </a:r>
            <a:r>
              <a:rPr lang="en-US" sz="1400" u="sng" dirty="0">
                <a:solidFill>
                  <a:srgbClr val="181512"/>
                </a:solidFill>
                <a:latin typeface="Arial" charset="0"/>
                <a:ea typeface="ヒラギノ角ゴ Pro W3" charset="0"/>
                <a:cs typeface="ヒラギノ角ゴ Pro W3" charset="0"/>
              </a:rPr>
              <a:t>Other</a:t>
            </a:r>
            <a:r>
              <a:rPr lang="en-US" sz="1400" dirty="0">
                <a:solidFill>
                  <a:srgbClr val="181512"/>
                </a:solidFill>
                <a:latin typeface="Arial" charset="0"/>
                <a:ea typeface="ヒラギノ角ゴ Pro W3" charset="0"/>
                <a:cs typeface="ヒラギノ角ゴ Pro W3" charset="0"/>
              </a:rPr>
              <a:t> category is the two percent of the students who plan to sit on Mom</a:t>
            </a:r>
            <a:r>
              <a:rPr lang="ja-JP" altLang="en-US" sz="1400" dirty="0">
                <a:solidFill>
                  <a:srgbClr val="181512"/>
                </a:solidFill>
                <a:latin typeface="Arial" charset="0"/>
                <a:ea typeface="ヒラギノ角ゴ Pro W3" charset="0"/>
                <a:cs typeface="ヒラギノ角ゴ Pro W3" charset="0"/>
              </a:rPr>
              <a:t>’</a:t>
            </a:r>
            <a:r>
              <a:rPr lang="en-US" sz="1400" dirty="0">
                <a:solidFill>
                  <a:srgbClr val="181512"/>
                </a:solidFill>
                <a:latin typeface="Arial" charset="0"/>
                <a:ea typeface="ヒラギノ角ゴ Pro W3" charset="0"/>
                <a:cs typeface="ヒラギノ角ゴ Pro W3" charset="0"/>
              </a:rPr>
              <a:t>s couch the rest of their lives playing </a:t>
            </a:r>
            <a:r>
              <a:rPr lang="en-US" sz="1400" u="sng" dirty="0">
                <a:solidFill>
                  <a:srgbClr val="181512"/>
                </a:solidFill>
                <a:latin typeface="Arial" charset="0"/>
                <a:ea typeface="ヒラギノ角ゴ Pro W3" charset="0"/>
                <a:cs typeface="ヒラギノ角ゴ Pro W3" charset="0"/>
              </a:rPr>
              <a:t>Nintendo</a:t>
            </a:r>
            <a:r>
              <a:rPr lang="en-US" sz="1400" dirty="0">
                <a:solidFill>
                  <a:srgbClr val="181512"/>
                </a:solidFill>
                <a:latin typeface="Arial" charset="0"/>
                <a:ea typeface="ヒラギノ角ゴ Pro W3" charset="0"/>
                <a:cs typeface="ヒラギノ角ゴ Pro W3" charset="0"/>
              </a:rPr>
              <a:t>. </a:t>
            </a:r>
          </a:p>
          <a:p>
            <a:pPr eaLnBrk="1" hangingPunct="1">
              <a:spcBef>
                <a:spcPct val="0"/>
              </a:spcBef>
            </a:pPr>
            <a:endParaRPr lang="en-US" dirty="0">
              <a:solidFill>
                <a:srgbClr val="181512"/>
              </a:solidFill>
              <a:latin typeface="Arial" charset="0"/>
              <a:ea typeface="ヒラギノ角ゴ Pro W3" charset="0"/>
              <a:cs typeface="ヒラギノ角ゴ Pro W3" charset="0"/>
            </a:endParaRPr>
          </a:p>
          <a:p>
            <a:pPr eaLnBrk="1" hangingPunct="1">
              <a:spcBef>
                <a:spcPct val="0"/>
              </a:spcBef>
            </a:pPr>
            <a:endParaRPr lang="en-US" dirty="0">
              <a:solidFill>
                <a:srgbClr val="181512"/>
              </a:solidFill>
              <a:latin typeface="Arial" charset="0"/>
              <a:ea typeface="ヒラギノ角ゴ Pro W3" charset="0"/>
              <a:cs typeface="ヒラギノ角ゴ Pro W3" charset="0"/>
            </a:endParaRPr>
          </a:p>
          <a:p>
            <a:pPr eaLnBrk="1" hangingPunct="1">
              <a:spcBef>
                <a:spcPct val="0"/>
              </a:spcBef>
            </a:pPr>
            <a:r>
              <a:rPr lang="en-US" dirty="0">
                <a:solidFill>
                  <a:srgbClr val="181512"/>
                </a:solidFill>
                <a:latin typeface="Arial" charset="0"/>
                <a:ea typeface="ヒラギノ角ゴ Pro W3" charset="0"/>
                <a:cs typeface="ヒラギノ角ゴ Pro W3" charset="0"/>
              </a:rPr>
              <a:t>=====</a:t>
            </a:r>
          </a:p>
          <a:p>
            <a:pPr eaLnBrk="1" hangingPunct="1">
              <a:spcBef>
                <a:spcPct val="0"/>
              </a:spcBef>
            </a:pPr>
            <a:r>
              <a:rPr lang="en-US" dirty="0">
                <a:solidFill>
                  <a:srgbClr val="181512"/>
                </a:solidFill>
                <a:latin typeface="Arial" charset="0"/>
                <a:ea typeface="ヒラギノ角ゴ Pro W3" charset="0"/>
                <a:cs typeface="ヒラギノ角ゴ Pro W3" charset="0"/>
              </a:rPr>
              <a:t>NC Public Schools Statistical Profile 2012 data</a:t>
            </a:r>
          </a:p>
          <a:p>
            <a:pPr eaLnBrk="1" hangingPunct="1">
              <a:spcBef>
                <a:spcPct val="0"/>
              </a:spcBef>
            </a:pPr>
            <a:r>
              <a:rPr lang="en-US" dirty="0">
                <a:solidFill>
                  <a:srgbClr val="181512"/>
                </a:solidFill>
                <a:latin typeface="Arial" charset="0"/>
                <a:ea typeface="ヒラギノ角ゴ Pro W3" charset="0"/>
                <a:cs typeface="ヒラギノ角ゴ Pro W3" charset="0"/>
              </a:rPr>
              <a:t>http://</a:t>
            </a:r>
            <a:r>
              <a:rPr lang="en-US" dirty="0" err="1">
                <a:solidFill>
                  <a:srgbClr val="181512"/>
                </a:solidFill>
                <a:latin typeface="Arial" charset="0"/>
                <a:ea typeface="ヒラギノ角ゴ Pro W3" charset="0"/>
                <a:cs typeface="ヒラギノ角ゴ Pro W3" charset="0"/>
              </a:rPr>
              <a:t>www.ncpublicschools.org</a:t>
            </a:r>
            <a:r>
              <a:rPr lang="en-US" dirty="0">
                <a:solidFill>
                  <a:srgbClr val="181512"/>
                </a:solidFill>
                <a:latin typeface="Arial" charset="0"/>
                <a:ea typeface="ヒラギノ角ゴ Pro W3" charset="0"/>
                <a:cs typeface="ヒラギノ角ゴ Pro W3" charset="0"/>
              </a:rPr>
              <a:t>/</a:t>
            </a:r>
            <a:r>
              <a:rPr lang="en-US" dirty="0" err="1">
                <a:solidFill>
                  <a:srgbClr val="181512"/>
                </a:solidFill>
                <a:latin typeface="Arial" charset="0"/>
                <a:ea typeface="ヒラギノ角ゴ Pro W3" charset="0"/>
                <a:cs typeface="ヒラギノ角ゴ Pro W3" charset="0"/>
              </a:rPr>
              <a:t>fbs</a:t>
            </a:r>
            <a:r>
              <a:rPr lang="en-US" dirty="0">
                <a:solidFill>
                  <a:srgbClr val="181512"/>
                </a:solidFill>
                <a:latin typeface="Arial" charset="0"/>
                <a:ea typeface="ヒラギノ角ゴ Pro W3" charset="0"/>
                <a:cs typeface="ヒラギノ角ゴ Pro W3" charset="0"/>
              </a:rPr>
              <a:t>/resources/data/</a:t>
            </a:r>
          </a:p>
          <a:p>
            <a:pPr eaLnBrk="1" hangingPunct="1"/>
            <a:endParaRPr lang="en-US" dirty="0">
              <a:latin typeface="Arial" charset="0"/>
              <a:ea typeface="ヒラギノ角ゴ Pro W3" charset="0"/>
              <a:cs typeface="ヒラギノ角ゴ Pro W3" charset="0"/>
            </a:endParaRPr>
          </a:p>
          <a:p>
            <a:pPr eaLnBrk="1" hangingPunct="1"/>
            <a:r>
              <a:rPr lang="en-US" dirty="0">
                <a:latin typeface="Arial" charset="0"/>
                <a:ea typeface="ヒラギノ角ゴ Pro W3" charset="0"/>
                <a:cs typeface="ヒラギノ角ゴ Pro W3" charset="0"/>
              </a:rPr>
              <a:t>This is where our students say they are going after high school. Half say they are going to a four-year college.</a:t>
            </a:r>
          </a:p>
          <a:p>
            <a:pPr eaLnBrk="1" hangingPunct="1"/>
            <a:endParaRPr lang="en-US" dirty="0">
              <a:latin typeface="Arial" charset="0"/>
              <a:ea typeface="ヒラギノ角ゴ Pro W3" charset="0"/>
              <a:cs typeface="ヒラギノ角ゴ Pro W3" charset="0"/>
            </a:endParaRPr>
          </a:p>
          <a:p>
            <a:pPr eaLnBrk="1" hangingPunct="1"/>
            <a:r>
              <a:rPr lang="en-US" dirty="0">
                <a:latin typeface="Arial" charset="0"/>
                <a:ea typeface="ヒラギノ角ゴ Pro W3" charset="0"/>
                <a:cs typeface="ヒラギノ角ゴ Pro W3" charset="0"/>
              </a:rPr>
              <a:t>35.1% Public Senior Institutions</a:t>
            </a:r>
          </a:p>
          <a:p>
            <a:pPr eaLnBrk="1" hangingPunct="1"/>
            <a:r>
              <a:rPr lang="en-US" dirty="0">
                <a:latin typeface="Arial" charset="0"/>
                <a:ea typeface="ヒラギノ角ゴ Pro W3" charset="0"/>
                <a:cs typeface="ヒラギノ角ゴ Pro W3" charset="0"/>
              </a:rPr>
              <a:t>10.0% Private Senior Institutions</a:t>
            </a:r>
          </a:p>
          <a:p>
            <a:pPr eaLnBrk="1" hangingPunct="1"/>
            <a:r>
              <a:rPr lang="en-US" dirty="0">
                <a:latin typeface="Arial" charset="0"/>
                <a:ea typeface="ヒラギノ角ゴ Pro W3" charset="0"/>
                <a:cs typeface="ヒラギノ角ゴ Pro W3" charset="0"/>
              </a:rPr>
              <a:t>37.5% Community/Technical College</a:t>
            </a:r>
          </a:p>
          <a:p>
            <a:pPr eaLnBrk="1" hangingPunct="1"/>
            <a:r>
              <a:rPr lang="en-US" dirty="0">
                <a:latin typeface="Arial" charset="0"/>
                <a:ea typeface="ヒラギノ角ゴ Pro W3" charset="0"/>
                <a:cs typeface="ヒラギノ角ゴ Pro W3" charset="0"/>
              </a:rPr>
              <a:t>0.5% Private Junior College</a:t>
            </a:r>
          </a:p>
          <a:p>
            <a:pPr eaLnBrk="1" hangingPunct="1"/>
            <a:r>
              <a:rPr lang="en-US" dirty="0">
                <a:latin typeface="Arial" charset="0"/>
                <a:ea typeface="ヒラギノ角ゴ Pro W3" charset="0"/>
                <a:cs typeface="ヒラギノ角ゴ Pro W3" charset="0"/>
              </a:rPr>
              <a:t>1.7% Trade/Business School</a:t>
            </a:r>
          </a:p>
          <a:p>
            <a:pPr eaLnBrk="1" hangingPunct="1"/>
            <a:r>
              <a:rPr lang="en-US" dirty="0">
                <a:latin typeface="Arial" charset="0"/>
                <a:ea typeface="ヒラギノ角ゴ Pro W3" charset="0"/>
                <a:cs typeface="ヒラギノ角ゴ Pro W3" charset="0"/>
              </a:rPr>
              <a:t>5.0% Military</a:t>
            </a:r>
          </a:p>
          <a:p>
            <a:pPr eaLnBrk="1" hangingPunct="1"/>
            <a:r>
              <a:rPr lang="en-US" dirty="0">
                <a:latin typeface="Arial" charset="0"/>
                <a:ea typeface="ヒラギノ角ゴ Pro W3" charset="0"/>
                <a:cs typeface="ヒラギノ角ゴ Pro W3" charset="0"/>
              </a:rPr>
              <a:t>8.2% Employment</a:t>
            </a:r>
          </a:p>
          <a:p>
            <a:pPr eaLnBrk="1" hangingPunct="1"/>
            <a:r>
              <a:rPr lang="en-US" dirty="0">
                <a:latin typeface="Arial" charset="0"/>
                <a:ea typeface="ヒラギノ角ゴ Pro W3" charset="0"/>
                <a:cs typeface="ヒラギノ角ゴ Pro W3" charset="0"/>
              </a:rPr>
              <a:t>2.0% Other</a:t>
            </a:r>
          </a:p>
          <a:p>
            <a:pPr eaLnBrk="1" hangingPunct="1"/>
            <a:endParaRPr lang="en-US" dirty="0">
              <a:latin typeface="Arial" charset="0"/>
              <a:ea typeface="ヒラギノ角ゴ Pro W3" charset="0"/>
              <a:cs typeface="ヒラギノ角ゴ Pro W3" charset="0"/>
            </a:endParaRPr>
          </a:p>
          <a:p>
            <a:pPr eaLnBrk="1" hangingPunct="1"/>
            <a:endParaRPr lang="en-US" dirty="0">
              <a:latin typeface="Arial" charset="0"/>
              <a:ea typeface="ヒラギノ角ゴ Pro W3" charset="0"/>
              <a:cs typeface="ヒラギノ角ゴ Pro W3" charset="0"/>
            </a:endParaRPr>
          </a:p>
          <a:p>
            <a:pPr eaLnBrk="1" hangingPunct="1"/>
            <a:endParaRPr lang="en-US" dirty="0">
              <a:latin typeface="Arial" charset="0"/>
              <a:ea typeface="ヒラギノ角ゴ Pro W3" charset="0"/>
              <a:cs typeface="ヒラギノ角ゴ Pro W3" charset="0"/>
            </a:endParaRPr>
          </a:p>
          <a:p>
            <a:pPr eaLnBrk="1" hangingPunct="1"/>
            <a:endParaRPr lang="en-US" dirty="0">
              <a:latin typeface="Arial" charset="0"/>
              <a:ea typeface="ヒラギノ角ゴ Pro W3" charset="0"/>
              <a:cs typeface="ヒラギノ角ゴ Pro W3" charset="0"/>
            </a:endParaRPr>
          </a:p>
        </p:txBody>
      </p:sp>
    </p:spTree>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Slide Image Placeholder 1"/>
          <p:cNvSpPr>
            <a:spLocks noGrp="1" noRot="1" noChangeAspect="1" noTextEdit="1"/>
          </p:cNvSpPr>
          <p:nvPr>
            <p:ph type="sldImg"/>
          </p:nvPr>
        </p:nvSpPr>
        <p:spPr>
          <a:ln/>
        </p:spPr>
      </p:sp>
      <p:sp>
        <p:nvSpPr>
          <p:cNvPr id="571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ヒラギノ角ゴ Pro W3" charset="0"/>
                <a:cs typeface="ヒラギノ角ゴ Pro W3" charset="0"/>
              </a:rPr>
              <a:t>31,000 new manufacturing jobs in Washington created December 2009 to March 2013</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http://www.bizjournals.com/triangle/news/2013/07/16/americas-best-states-for-new.html</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America's best states for new manufacturing jobs (slideshow)</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According to the Bureau of Labor Statistics, the United States has added 520,000 manufacturing jobs since January of 2010. That figure is counted among the nation's 12 million total manufacturing jobs, which contribute about 12 percent of America</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gross domestic product, CNBC reports.</a:t>
            </a:r>
          </a:p>
          <a:p>
            <a:endParaRPr lang="en-US">
              <a:latin typeface="Arial" charset="0"/>
              <a:ea typeface="ヒラギノ角ゴ Pro W3" charset="0"/>
              <a:cs typeface="ヒラギノ角ゴ Pro W3" charset="0"/>
            </a:endParaRPr>
          </a:p>
        </p:txBody>
      </p:sp>
      <p:sp>
        <p:nvSpPr>
          <p:cNvPr id="571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8059B4F-FAB8-F346-8815-EE3305B10541}" type="slidenum">
              <a:rPr lang="en-US" sz="1200"/>
              <a:pPr/>
              <a:t>290</a:t>
            </a:fld>
            <a:endParaRPr lang="en-US" sz="1200"/>
          </a:p>
        </p:txBody>
      </p:sp>
    </p:spTree>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Slide Image Placeholder 1"/>
          <p:cNvSpPr>
            <a:spLocks noGrp="1" noRot="1" noChangeAspect="1" noTextEdit="1"/>
          </p:cNvSpPr>
          <p:nvPr>
            <p:ph type="sldImg"/>
          </p:nvPr>
        </p:nvSpPr>
        <p:spPr>
          <a:ln/>
        </p:spPr>
      </p:sp>
      <p:sp>
        <p:nvSpPr>
          <p:cNvPr id="573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ヒラギノ角ゴ Pro W3" charset="0"/>
                <a:cs typeface="ヒラギノ角ゴ Pro W3" charset="0"/>
              </a:rPr>
              <a:t>28,300 new manufacturing jobs in Illinois created December 2009 to March 2013</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http://www.bizjournals.com/triangle/news/2013/07/16/americas-best-states-for-new.html</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America's best states for new manufacturing jobs (slideshow)</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According to the Bureau of Labor Statistics, the United States has added 520,000 manufacturing jobs since January of 2010. That figure is counted among the nation's 12 million total manufacturing jobs, which contribute about 12 percent of America</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gross domestic product, CNBC reports.</a:t>
            </a:r>
          </a:p>
          <a:p>
            <a:endParaRPr lang="en-US">
              <a:latin typeface="Arial" charset="0"/>
              <a:ea typeface="ヒラギノ角ゴ Pro W3" charset="0"/>
              <a:cs typeface="ヒラギノ角ゴ Pro W3" charset="0"/>
            </a:endParaRPr>
          </a:p>
        </p:txBody>
      </p:sp>
      <p:sp>
        <p:nvSpPr>
          <p:cNvPr id="573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ADA8C0A-94C0-CF40-82AD-78851A6FD0C0}" type="slidenum">
              <a:rPr lang="en-US" sz="1200"/>
              <a:pPr/>
              <a:t>291</a:t>
            </a:fld>
            <a:endParaRPr lang="en-US" sz="1200"/>
          </a:p>
        </p:txBody>
      </p:sp>
    </p:spTree>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Slide Image Placeholder 1"/>
          <p:cNvSpPr>
            <a:spLocks noGrp="1" noRot="1" noChangeAspect="1" noTextEdit="1"/>
          </p:cNvSpPr>
          <p:nvPr>
            <p:ph type="sldImg"/>
          </p:nvPr>
        </p:nvSpPr>
        <p:spPr>
          <a:ln/>
        </p:spPr>
      </p:sp>
      <p:sp>
        <p:nvSpPr>
          <p:cNvPr id="575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ヒラギノ角ゴ Pro W3" charset="0"/>
                <a:cs typeface="ヒラギノ角ゴ Pro W3" charset="0"/>
              </a:rPr>
              <a:t>22,500 new manufacturing jobs in Kentucky created December 2009 to March 2013</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http://www.bizjournals.com/triangle/news/2013/07/16/americas-best-states-for-new.html</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America's best states for new manufacturing jobs (slideshow)</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According to the Bureau of Labor Statistics, the United States has added 520,000 manufacturing jobs since January of 2010. That figure is counted among the nation's 12 million total manufacturing jobs, which contribute about 12 percent of America</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gross domestic product, CNBC reports.</a:t>
            </a:r>
          </a:p>
          <a:p>
            <a:endParaRPr lang="en-US">
              <a:latin typeface="Arial" charset="0"/>
              <a:ea typeface="ヒラギノ角ゴ Pro W3" charset="0"/>
              <a:cs typeface="ヒラギノ角ゴ Pro W3" charset="0"/>
            </a:endParaRPr>
          </a:p>
        </p:txBody>
      </p:sp>
      <p:sp>
        <p:nvSpPr>
          <p:cNvPr id="575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5AEA09F-D498-B248-86D2-D11D2195FA52}" type="slidenum">
              <a:rPr lang="en-US" sz="1200"/>
              <a:pPr/>
              <a:t>292</a:t>
            </a:fld>
            <a:endParaRPr lang="en-US" sz="1200"/>
          </a:p>
        </p:txBody>
      </p:sp>
    </p:spTree>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Slide Image Placeholder 1"/>
          <p:cNvSpPr>
            <a:spLocks noGrp="1" noRot="1" noChangeAspect="1" noTextEdit="1"/>
          </p:cNvSpPr>
          <p:nvPr>
            <p:ph type="sldImg"/>
          </p:nvPr>
        </p:nvSpPr>
        <p:spPr>
          <a:ln/>
        </p:spPr>
      </p:sp>
      <p:sp>
        <p:nvSpPr>
          <p:cNvPr id="577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ヒラギノ角ゴ Pro W3" charset="0"/>
                <a:cs typeface="ヒラギノ角ゴ Pro W3" charset="0"/>
              </a:rPr>
              <a:t>20,600 new manufacturing jobs in Tennessee created December 2009 to March 2013</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http://www.bizjournals.com/triangle/news/2013/07/16/americas-best-states-for-new.html</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America's best states for new manufacturing jobs (slideshow)</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According to the Bureau of Labor Statistics, the United States has added 520,000 manufacturing jobs since January of 2010. That figure is counted among the nation's 12 million total manufacturing jobs, which contribute about 12 percent of America</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gross domestic product, CNBC reports.</a:t>
            </a:r>
          </a:p>
          <a:p>
            <a:endParaRPr lang="en-US">
              <a:latin typeface="Arial" charset="0"/>
              <a:ea typeface="ヒラギノ角ゴ Pro W3" charset="0"/>
              <a:cs typeface="ヒラギノ角ゴ Pro W3" charset="0"/>
            </a:endParaRPr>
          </a:p>
        </p:txBody>
      </p:sp>
      <p:sp>
        <p:nvSpPr>
          <p:cNvPr id="577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6AFAAC5-5D33-9F41-9AE1-D5CD35BDD510}" type="slidenum">
              <a:rPr lang="en-US" sz="1200"/>
              <a:pPr/>
              <a:t>293</a:t>
            </a:fld>
            <a:endParaRPr lang="en-US" sz="1200"/>
          </a:p>
        </p:txBody>
      </p:sp>
    </p:spTree>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Slide Image Placeholder 1"/>
          <p:cNvSpPr>
            <a:spLocks noGrp="1" noRot="1" noChangeAspect="1" noTextEdit="1"/>
          </p:cNvSpPr>
          <p:nvPr>
            <p:ph type="sldImg"/>
          </p:nvPr>
        </p:nvSpPr>
        <p:spPr>
          <a:ln/>
        </p:spPr>
      </p:sp>
      <p:sp>
        <p:nvSpPr>
          <p:cNvPr id="579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ヒラギノ角ゴ Pro W3" charset="0"/>
                <a:cs typeface="ヒラギノ角ゴ Pro W3" charset="0"/>
              </a:rPr>
              <a:t>18,500 new manufacturing jobs in Iowa created December 2009 to March 2013</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http://www.bizjournals.com/triangle/news/2013/07/16/americas-best-states-for-new.html</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America's best states for new manufacturing jobs (slideshow)</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According to the Bureau of Labor Statistics, the United States has added 520,000 manufacturing jobs since January of 2010. That figure is counted among the nation's 12 million total manufacturing jobs, which contribute about 12 percent of America</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gross domestic product, CNBC reports.</a:t>
            </a:r>
          </a:p>
          <a:p>
            <a:endParaRPr lang="en-US">
              <a:latin typeface="Arial" charset="0"/>
              <a:ea typeface="ヒラギノ角ゴ Pro W3" charset="0"/>
              <a:cs typeface="ヒラギノ角ゴ Pro W3" charset="0"/>
            </a:endParaRPr>
          </a:p>
        </p:txBody>
      </p:sp>
      <p:sp>
        <p:nvSpPr>
          <p:cNvPr id="579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C606EE0-C608-9841-8929-03BC23983CBA}" type="slidenum">
              <a:rPr lang="en-US" sz="1200"/>
              <a:pPr/>
              <a:t>294</a:t>
            </a:fld>
            <a:endParaRPr lang="en-US" sz="1200"/>
          </a:p>
        </p:txBody>
      </p:sp>
    </p:spTree>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Slide Image Placeholder 1"/>
          <p:cNvSpPr>
            <a:spLocks noGrp="1" noRot="1" noChangeAspect="1" noTextEdit="1"/>
          </p:cNvSpPr>
          <p:nvPr>
            <p:ph type="sldImg"/>
          </p:nvPr>
        </p:nvSpPr>
        <p:spPr>
          <a:ln/>
        </p:spPr>
      </p:sp>
      <p:sp>
        <p:nvSpPr>
          <p:cNvPr id="581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ヒラギノ角ゴ Pro W3" charset="0"/>
                <a:cs typeface="ヒラギノ角ゴ Pro W3" charset="0"/>
              </a:rPr>
              <a:t>17,300 new manufacturing jobs in Minnesota created December 2009 to March 2013</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http://www.bizjournals.com/triangle/news/2013/07/16/americas-best-states-for-new.html</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America's best states for new manufacturing jobs (slideshow)</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According to the Bureau of Labor Statistics, the United States has added 520,000 manufacturing jobs since January of 2010. That figure is counted among the nation's 12 million total manufacturing jobs, which contribute about 12 percent of America</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gross domestic product, CNBC reports.</a:t>
            </a:r>
          </a:p>
          <a:p>
            <a:endParaRPr lang="en-US">
              <a:latin typeface="Arial" charset="0"/>
              <a:ea typeface="ヒラギノ角ゴ Pro W3" charset="0"/>
              <a:cs typeface="ヒラギノ角ゴ Pro W3" charset="0"/>
            </a:endParaRPr>
          </a:p>
        </p:txBody>
      </p:sp>
      <p:sp>
        <p:nvSpPr>
          <p:cNvPr id="581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F7C0679-462D-4E4B-A3B6-8A84B11C50C8}" type="slidenum">
              <a:rPr lang="en-US" sz="1200"/>
              <a:pPr/>
              <a:t>295</a:t>
            </a:fld>
            <a:endParaRPr lang="en-US" sz="1200"/>
          </a:p>
        </p:txBody>
      </p:sp>
    </p:spTree>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Slide Image Placeholder 1"/>
          <p:cNvSpPr>
            <a:spLocks noGrp="1" noRot="1" noChangeAspect="1" noTextEdit="1"/>
          </p:cNvSpPr>
          <p:nvPr>
            <p:ph type="sldImg"/>
          </p:nvPr>
        </p:nvSpPr>
        <p:spPr>
          <a:ln/>
        </p:spPr>
      </p:sp>
      <p:sp>
        <p:nvSpPr>
          <p:cNvPr id="583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ヒラギノ角ゴ Pro W3" charset="0"/>
                <a:cs typeface="ヒラギノ角ゴ Pro W3" charset="0"/>
              </a:rPr>
              <a:t>16,000 new manufacturing jobs in South Carolina created December 2009 to March 2013</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http://www.bizjournals.com/triangle/news/2013/07/16/americas-best-states-for-new.html</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America's best states for new manufacturing jobs (slideshow)</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According to the Bureau of Labor Statistics, the United States has added 520,000 manufacturing jobs since January of 2010. That figure is counted among the nation's 12 million total manufacturing jobs, which contribute about 12 percent of America</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gross domestic product, CNBC reports.</a:t>
            </a:r>
          </a:p>
          <a:p>
            <a:endParaRPr lang="en-US">
              <a:latin typeface="Arial" charset="0"/>
              <a:ea typeface="ヒラギノ角ゴ Pro W3" charset="0"/>
              <a:cs typeface="ヒラギノ角ゴ Pro W3" charset="0"/>
            </a:endParaRPr>
          </a:p>
        </p:txBody>
      </p:sp>
      <p:sp>
        <p:nvSpPr>
          <p:cNvPr id="583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CFD16F9-A603-B84A-8509-88AB4EF82315}" type="slidenum">
              <a:rPr lang="en-US" sz="1200"/>
              <a:pPr/>
              <a:t>296</a:t>
            </a:fld>
            <a:endParaRPr lang="en-US" sz="1200"/>
          </a:p>
        </p:txBody>
      </p:sp>
    </p:spTree>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Slide Image Placeholder 1"/>
          <p:cNvSpPr>
            <a:spLocks noGrp="1" noRot="1" noChangeAspect="1" noTextEdit="1"/>
          </p:cNvSpPr>
          <p:nvPr>
            <p:ph type="sldImg"/>
          </p:nvPr>
        </p:nvSpPr>
        <p:spPr>
          <a:ln/>
        </p:spPr>
      </p:sp>
      <p:sp>
        <p:nvSpPr>
          <p:cNvPr id="585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ヒラギノ角ゴ Pro W3" charset="0"/>
                <a:cs typeface="ヒラギノ角ゴ Pro W3" charset="0"/>
              </a:rPr>
              <a:t>12,200 new manufacturing jobs in Oregon created December 2009 to March 2013</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http://www.bizjournals.com/triangle/news/2013/07/16/americas-best-states-for-new.html</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America's best states for new manufacturing jobs (slideshow)</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According to the Bureau of Labor Statistics, the United States has added 520,000 manufacturing jobs since January of 2010. That figure is counted among the nation's 12 million total manufacturing jobs, which contribute about 12 percent of America</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gross domestic product, CNBC reports.</a:t>
            </a:r>
          </a:p>
          <a:p>
            <a:endParaRPr lang="en-US">
              <a:latin typeface="Arial" charset="0"/>
              <a:ea typeface="ヒラギノ角ゴ Pro W3" charset="0"/>
              <a:cs typeface="ヒラギノ角ゴ Pro W3" charset="0"/>
            </a:endParaRPr>
          </a:p>
        </p:txBody>
      </p:sp>
      <p:sp>
        <p:nvSpPr>
          <p:cNvPr id="585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7C55DC8-D540-C445-91B7-F5A4B14338B4}" type="slidenum">
              <a:rPr lang="en-US" sz="1200"/>
              <a:pPr/>
              <a:t>297</a:t>
            </a:fld>
            <a:endParaRPr lang="en-US" sz="1200"/>
          </a:p>
        </p:txBody>
      </p:sp>
    </p:spTree>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8" name="Slide Image Placeholder 1"/>
          <p:cNvSpPr>
            <a:spLocks noGrp="1" noRot="1" noChangeAspect="1" noTextEdit="1"/>
          </p:cNvSpPr>
          <p:nvPr>
            <p:ph type="sldImg"/>
          </p:nvPr>
        </p:nvSpPr>
        <p:spPr>
          <a:ln/>
        </p:spPr>
      </p:sp>
      <p:sp>
        <p:nvSpPr>
          <p:cNvPr id="587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ヒラギノ角ゴ Pro W3" charset="0"/>
                <a:cs typeface="ヒラギノ角ゴ Pro W3" charset="0"/>
              </a:rPr>
              <a:t>11,500 new manufacturing jobs in Georgia created December 2009 to March 2013</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http://www.bizjournals.com/triangle/news/2013/07/16/americas-best-states-for-new.html</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America's best states for new manufacturing jobs (slideshow)</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According to the Bureau of Labor Statistics, the United States has added 520,000 manufacturing jobs since January of 2010. That figure is counted among the nation's 12 million total manufacturing jobs, which contribute about 12 percent of America</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gross domestic product, CNBC reports.</a:t>
            </a:r>
          </a:p>
          <a:p>
            <a:endParaRPr lang="en-US">
              <a:latin typeface="Arial" charset="0"/>
              <a:ea typeface="ヒラギノ角ゴ Pro W3" charset="0"/>
              <a:cs typeface="ヒラギノ角ゴ Pro W3" charset="0"/>
            </a:endParaRPr>
          </a:p>
        </p:txBody>
      </p:sp>
      <p:sp>
        <p:nvSpPr>
          <p:cNvPr id="587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550167B4-E324-D846-831F-40AA897C35E6}" type="slidenum">
              <a:rPr lang="en-US" sz="1200"/>
              <a:pPr/>
              <a:t>298</a:t>
            </a:fld>
            <a:endParaRPr lang="en-US" sz="1200"/>
          </a:p>
        </p:txBody>
      </p:sp>
    </p:spTree>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Slide Image Placeholder 1"/>
          <p:cNvSpPr>
            <a:spLocks noGrp="1" noRot="1" noChangeAspect="1" noTextEdit="1"/>
          </p:cNvSpPr>
          <p:nvPr>
            <p:ph type="sldImg"/>
          </p:nvPr>
        </p:nvSpPr>
        <p:spPr>
          <a:ln/>
        </p:spPr>
      </p:sp>
      <p:sp>
        <p:nvSpPr>
          <p:cNvPr id="589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ヒラギノ角ゴ Pro W3" charset="0"/>
                <a:cs typeface="ヒラギノ角ゴ Pro W3" charset="0"/>
              </a:rPr>
              <a:t>11,400 new manufacturing jobs in Pennsylvania created December 2009 to March 2013</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http://www.bizjournals.com/triangle/news/2013/07/16/americas-best-states-for-new.html</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America's best states for new manufacturing jobs (slideshow)</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According to the Bureau of Labor Statistics, the United States has added 520,000 manufacturing jobs since January of 2010. That figure is counted among the nation's 12 million total manufacturing jobs, which contribute about 12 percent of America</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gross domestic product, CNBC reports.</a:t>
            </a:r>
          </a:p>
          <a:p>
            <a:endParaRPr lang="en-US">
              <a:latin typeface="Arial" charset="0"/>
              <a:ea typeface="ヒラギノ角ゴ Pro W3" charset="0"/>
              <a:cs typeface="ヒラギノ角ゴ Pro W3" charset="0"/>
            </a:endParaRPr>
          </a:p>
        </p:txBody>
      </p:sp>
      <p:sp>
        <p:nvSpPr>
          <p:cNvPr id="589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D2F904B5-1EEB-DE47-98DB-38A6DEC73203}" type="slidenum">
              <a:rPr lang="en-US" sz="1200"/>
              <a:pPr/>
              <a:t>299</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FEFABA3-359F-E343-975F-AAE65AF00387}" type="slidenum">
              <a:rPr lang="en-US" sz="1200"/>
              <a:pPr/>
              <a:t>3</a:t>
            </a:fld>
            <a:endParaRPr lang="en-US" sz="1200"/>
          </a:p>
        </p:txBody>
      </p:sp>
      <p:sp>
        <p:nvSpPr>
          <p:cNvPr id="7" name="Rectangle 7"/>
          <p:cNvSpPr txBox="1">
            <a:spLocks noGrp="1" noChangeArrowheads="1"/>
          </p:cNvSpPr>
          <p:nvPr/>
        </p:nvSpPr>
        <p:spPr bwMode="auto">
          <a:xfrm>
            <a:off x="3886200" y="8686800"/>
            <a:ext cx="2971800" cy="457200"/>
          </a:xfrm>
          <a:prstGeom prst="rect">
            <a:avLst/>
          </a:prstGeom>
          <a:noFill/>
          <a:ln>
            <a:miter lim="800000"/>
            <a:headEnd/>
            <a:tailEnd/>
          </a:ln>
        </p:spPr>
        <p:txBody>
          <a:bodyPr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0A9932AC-885D-D246-B7A1-BFA3D9115A60}" type="slidenum">
              <a:rPr lang="en-US" sz="1200">
                <a:effectLst>
                  <a:outerShdw blurRad="38100" dist="38100" dir="2700000" algn="tl">
                    <a:srgbClr val="DDDDDD"/>
                  </a:outerShdw>
                </a:effectLst>
                <a:latin typeface="Arial"/>
                <a:cs typeface="Arial"/>
              </a:rPr>
              <a:pPr algn="r"/>
              <a:t>3</a:t>
            </a:fld>
            <a:endParaRPr lang="en-US" sz="1200">
              <a:effectLst>
                <a:outerShdw blurRad="38100" dist="38100" dir="2700000" algn="tl">
                  <a:srgbClr val="DDDDDD"/>
                </a:outerShdw>
              </a:effectLst>
              <a:latin typeface="Arial"/>
              <a:cs typeface="Arial"/>
            </a:endParaRPr>
          </a:p>
        </p:txBody>
      </p:sp>
      <p:sp>
        <p:nvSpPr>
          <p:cNvPr id="21508" name="Rectangle 2"/>
          <p:cNvSpPr>
            <a:spLocks noGrp="1" noRot="1" noChangeAspect="1" noChangeArrowheads="1" noTextEdit="1"/>
          </p:cNvSpPr>
          <p:nvPr>
            <p:ph type="sldImg"/>
          </p:nvPr>
        </p:nvSpPr>
        <p:spPr>
          <a:solidFill>
            <a:srgbClr val="FFFFFF"/>
          </a:solidFill>
          <a:ln/>
        </p:spPr>
      </p:sp>
      <p:sp>
        <p:nvSpPr>
          <p:cNvPr id="21509" name="Rectangle 3"/>
          <p:cNvSpPr>
            <a:spLocks noGrp="1" noChangeArrowheads="1"/>
          </p:cNvSpPr>
          <p:nvPr>
            <p:ph type="body" idx="1"/>
          </p:nvPr>
        </p:nvSpPr>
        <p:spPr>
          <a:xfrm>
            <a:off x="685800" y="4343400"/>
            <a:ext cx="5410200" cy="48006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dirty="0">
                <a:latin typeface="Arial" charset="0"/>
                <a:ea typeface="ヒラギノ角ゴ Pro W3" charset="0"/>
                <a:cs typeface="ヒラギノ角ゴ Pro W3" charset="0"/>
              </a:rPr>
              <a:t>Please, don</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t forget to scan your conference Smart Card in order to mark your attendance at this session.</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BDE69BC-EBAD-3C49-8E10-1BD2BC03524A}" type="slidenum">
              <a:rPr lang="en-US" sz="1200"/>
              <a:pPr/>
              <a:t>30</a:t>
            </a:fld>
            <a:endParaRPr lang="en-US" sz="1200"/>
          </a:p>
        </p:txBody>
      </p:sp>
      <p:sp>
        <p:nvSpPr>
          <p:cNvPr id="76804" name="Rectangle 2"/>
          <p:cNvSpPr>
            <a:spLocks noGrp="1" noRot="1" noChangeAspect="1" noChangeArrowheads="1" noTextEdit="1"/>
          </p:cNvSpPr>
          <p:nvPr>
            <p:ph type="sldImg"/>
          </p:nvPr>
        </p:nvSpPr>
        <p:spPr>
          <a:xfrm>
            <a:off x="1143000" y="381000"/>
            <a:ext cx="2286000" cy="1714500"/>
          </a:xfrm>
          <a:solidFill>
            <a:srgbClr val="FFFFFF"/>
          </a:solidFill>
          <a:ln/>
        </p:spPr>
      </p:sp>
      <p:sp>
        <p:nvSpPr>
          <p:cNvPr id="76805" name="Rectangle 3"/>
          <p:cNvSpPr>
            <a:spLocks noGrp="1" noChangeArrowheads="1"/>
          </p:cNvSpPr>
          <p:nvPr>
            <p:ph type="body" idx="1"/>
          </p:nvPr>
        </p:nvSpPr>
        <p:spPr>
          <a:xfrm>
            <a:off x="762000" y="2286000"/>
            <a:ext cx="5486400" cy="7086600"/>
          </a:xfrm>
          <a:noFill/>
          <a:ln/>
          <a:extLst/>
        </p:spPr>
        <p:txBody>
          <a:bodyPr/>
          <a:lstStyle/>
          <a:p>
            <a:pPr eaLnBrk="1" hangingPunct="1"/>
            <a:r>
              <a:rPr lang="en-US" sz="1400" dirty="0">
                <a:latin typeface="Arial" charset="0"/>
                <a:ea typeface="ヒラギノ角ゴ Pro W3" charset="0"/>
                <a:cs typeface="ヒラギノ角ゴ Pro W3" charset="0"/>
              </a:rPr>
              <a:t>Here we can compare these two charts.</a:t>
            </a:r>
          </a:p>
          <a:p>
            <a:pPr eaLnBrk="1" hangingPunct="1"/>
            <a:r>
              <a:rPr lang="en-US" sz="1400" dirty="0">
                <a:latin typeface="Arial" charset="0"/>
                <a:ea typeface="ヒラギノ角ゴ Pro W3" charset="0"/>
                <a:cs typeface="ヒラギノ角ゴ Pro W3" charset="0"/>
              </a:rPr>
              <a:t>On the left is where the students </a:t>
            </a:r>
            <a:r>
              <a:rPr lang="en-US" sz="1400" u="sng" dirty="0">
                <a:latin typeface="Arial" charset="0"/>
                <a:ea typeface="ヒラギノ角ゴ Pro W3" charset="0"/>
                <a:cs typeface="ヒラギノ角ゴ Pro W3" charset="0"/>
              </a:rPr>
              <a:t>say</a:t>
            </a:r>
            <a:r>
              <a:rPr lang="en-US" sz="1400" dirty="0">
                <a:latin typeface="Arial" charset="0"/>
                <a:ea typeface="ヒラギノ角ゴ Pro W3" charset="0"/>
                <a:cs typeface="ヒラギノ角ゴ Pro W3" charset="0"/>
              </a:rPr>
              <a:t> they are going, and on the right is what the projected job openings </a:t>
            </a:r>
            <a:r>
              <a:rPr lang="en-US" sz="1400" u="sng" dirty="0">
                <a:latin typeface="Arial" charset="0"/>
                <a:ea typeface="ヒラギノ角ゴ Pro W3" charset="0"/>
                <a:cs typeface="ヒラギノ角ゴ Pro W3" charset="0"/>
              </a:rPr>
              <a:t>require</a:t>
            </a:r>
            <a:r>
              <a:rPr lang="en-US" sz="1400" dirty="0">
                <a:latin typeface="Arial" charset="0"/>
                <a:ea typeface="ヒラギノ角ゴ Pro W3" charset="0"/>
                <a:cs typeface="ヒラギノ角ゴ Pro W3" charset="0"/>
              </a:rPr>
              <a:t>.</a:t>
            </a:r>
          </a:p>
          <a:p>
            <a:pPr eaLnBrk="1" hangingPunct="1"/>
            <a:r>
              <a:rPr lang="en-US" sz="1400" dirty="0">
                <a:latin typeface="Arial" charset="0"/>
                <a:ea typeface="ヒラギノ角ゴ Pro W3" charset="0"/>
                <a:cs typeface="ヒラギノ角ゴ Pro W3" charset="0"/>
                <a:sym typeface="Wingdings" charset="0"/>
              </a:rPr>
              <a:t></a:t>
            </a:r>
            <a:r>
              <a:rPr lang="en-US" sz="1400" u="sng" dirty="0">
                <a:latin typeface="Arial" charset="0"/>
                <a:ea typeface="ヒラギノ角ゴ Pro W3" charset="0"/>
                <a:cs typeface="ヒラギノ角ゴ Pro W3" charset="0"/>
              </a:rPr>
              <a:t>45</a:t>
            </a:r>
            <a:r>
              <a:rPr lang="en-US" sz="1400" dirty="0">
                <a:latin typeface="Arial" charset="0"/>
                <a:ea typeface="ヒラギノ角ゴ Pro W3" charset="0"/>
                <a:cs typeface="ヒラギノ角ゴ Pro W3" charset="0"/>
              </a:rPr>
              <a:t> percent of our students </a:t>
            </a:r>
            <a:r>
              <a:rPr lang="en-US" sz="1400" u="sng" dirty="0">
                <a:latin typeface="Arial" charset="0"/>
                <a:ea typeface="ヒラギノ角ゴ Pro W3" charset="0"/>
                <a:cs typeface="ヒラギノ角ゴ Pro W3" charset="0"/>
              </a:rPr>
              <a:t>say</a:t>
            </a:r>
            <a:r>
              <a:rPr lang="en-US" sz="1400" dirty="0">
                <a:latin typeface="Arial" charset="0"/>
                <a:ea typeface="ヒラギノ角ゴ Pro W3" charset="0"/>
                <a:cs typeface="ヒラギノ角ゴ Pro W3" charset="0"/>
              </a:rPr>
              <a:t> they are going to a </a:t>
            </a:r>
            <a:r>
              <a:rPr lang="en-US" sz="1400" u="sng" dirty="0">
                <a:latin typeface="Arial" charset="0"/>
                <a:ea typeface="ヒラギノ角ゴ Pro W3" charset="0"/>
                <a:cs typeface="ヒラギノ角ゴ Pro W3" charset="0"/>
              </a:rPr>
              <a:t>four-year</a:t>
            </a:r>
            <a:r>
              <a:rPr lang="en-US" sz="1400" dirty="0">
                <a:latin typeface="Arial" charset="0"/>
                <a:ea typeface="ヒラギノ角ゴ Pro W3" charset="0"/>
                <a:cs typeface="ヒラギノ角ゴ Pro W3" charset="0"/>
              </a:rPr>
              <a:t> college program, which will prepare them for </a:t>
            </a:r>
            <a:r>
              <a:rPr lang="en-US" sz="1400" u="sng" dirty="0">
                <a:latin typeface="Arial" charset="0"/>
                <a:ea typeface="ヒラギノ角ゴ Pro W3" charset="0"/>
                <a:cs typeface="ヒラギノ角ゴ Pro W3" charset="0"/>
              </a:rPr>
              <a:t>22</a:t>
            </a:r>
            <a:r>
              <a:rPr lang="en-US" sz="1400" dirty="0">
                <a:latin typeface="Arial" charset="0"/>
                <a:ea typeface="ヒラギノ角ゴ Pro W3" charset="0"/>
                <a:cs typeface="ヒラギノ角ゴ Pro W3" charset="0"/>
              </a:rPr>
              <a:t> percent of the projected job openings. </a:t>
            </a:r>
          </a:p>
          <a:p>
            <a:pPr eaLnBrk="1" hangingPunct="1"/>
            <a:r>
              <a:rPr lang="en-US" sz="1400" dirty="0">
                <a:latin typeface="Arial" charset="0"/>
                <a:ea typeface="ヒラギノ角ゴ Pro W3" charset="0"/>
                <a:cs typeface="ヒラギノ角ゴ Pro W3" charset="0"/>
              </a:rPr>
              <a:t>If you do the math, it looks like half of them will drop out or be left holding a sheepskin with no job to show for it.</a:t>
            </a:r>
          </a:p>
          <a:p>
            <a:pPr eaLnBrk="1" hangingPunct="1"/>
            <a:r>
              <a:rPr lang="en-US" sz="1400" dirty="0">
                <a:latin typeface="Arial" charset="0"/>
                <a:ea typeface="ヒラギノ角ゴ Pro W3" charset="0"/>
                <a:cs typeface="ヒラギノ角ゴ Pro W3" charset="0"/>
                <a:sym typeface="Wingdings" charset="0"/>
              </a:rPr>
              <a:t>L</a:t>
            </a:r>
            <a:r>
              <a:rPr lang="en-US" sz="1400" dirty="0">
                <a:latin typeface="Arial" charset="0"/>
                <a:ea typeface="ヒラギノ角ゴ Pro W3" charset="0"/>
                <a:cs typeface="ヒラギノ角ゴ Pro W3" charset="0"/>
              </a:rPr>
              <a:t>ikewise, almost </a:t>
            </a:r>
            <a:r>
              <a:rPr lang="en-US" sz="1400" u="sng" dirty="0">
                <a:latin typeface="Arial" charset="0"/>
                <a:ea typeface="ヒラギノ角ゴ Pro W3" charset="0"/>
                <a:cs typeface="ヒラギノ角ゴ Pro W3" charset="0"/>
              </a:rPr>
              <a:t>40</a:t>
            </a:r>
            <a:r>
              <a:rPr lang="en-US" sz="1400" dirty="0">
                <a:latin typeface="Arial" charset="0"/>
                <a:ea typeface="ヒラギノ角ゴ Pro W3" charset="0"/>
                <a:cs typeface="ヒラギノ角ゴ Pro W3" charset="0"/>
              </a:rPr>
              <a:t> percent of our high school graduates say they are going to a one- or two-year program at a community college or private training facility.</a:t>
            </a:r>
          </a:p>
          <a:p>
            <a:pPr eaLnBrk="1" hangingPunct="1"/>
            <a:r>
              <a:rPr lang="en-US" sz="1400" dirty="0">
                <a:latin typeface="Arial" charset="0"/>
                <a:ea typeface="ヒラギノ角ゴ Pro W3" charset="0"/>
                <a:cs typeface="ヒラギノ角ゴ Pro W3" charset="0"/>
              </a:rPr>
              <a:t>This prepares them for </a:t>
            </a:r>
            <a:r>
              <a:rPr lang="en-US" sz="1400" u="sng" dirty="0">
                <a:latin typeface="Arial" charset="0"/>
                <a:ea typeface="ヒラギノ角ゴ Pro W3" charset="0"/>
                <a:cs typeface="ヒラギノ角ゴ Pro W3" charset="0"/>
              </a:rPr>
              <a:t>almost 17</a:t>
            </a:r>
            <a:r>
              <a:rPr lang="en-US" sz="1400" dirty="0">
                <a:latin typeface="Arial" charset="0"/>
                <a:ea typeface="ヒラギノ角ゴ Pro W3" charset="0"/>
                <a:cs typeface="ヒラギノ角ゴ Pro W3" charset="0"/>
              </a:rPr>
              <a:t> percent of the projected job openings. </a:t>
            </a:r>
          </a:p>
          <a:p>
            <a:pPr eaLnBrk="1" hangingPunct="1"/>
            <a:r>
              <a:rPr lang="en-US" sz="1400" dirty="0">
                <a:latin typeface="Arial" charset="0"/>
                <a:ea typeface="ヒラギノ角ゴ Pro W3" charset="0"/>
                <a:cs typeface="ヒラギノ角ゴ Pro W3" charset="0"/>
              </a:rPr>
              <a:t>Whether you use old math or new math, you still see that there is some disparity between the number of people going </a:t>
            </a:r>
            <a:r>
              <a:rPr lang="en-US" sz="1400" u="sng" dirty="0">
                <a:latin typeface="Arial" charset="0"/>
                <a:ea typeface="ヒラギノ角ゴ Pro W3" charset="0"/>
                <a:cs typeface="ヒラギノ角ゴ Pro W3" charset="0"/>
              </a:rPr>
              <a:t>into</a:t>
            </a:r>
            <a:r>
              <a:rPr lang="en-US" sz="1400" dirty="0">
                <a:latin typeface="Arial" charset="0"/>
                <a:ea typeface="ヒラギノ角ゴ Pro W3" charset="0"/>
                <a:cs typeface="ヒラギノ角ゴ Pro W3" charset="0"/>
              </a:rPr>
              <a:t> a training program and the number of jobs that </a:t>
            </a:r>
            <a:r>
              <a:rPr lang="en-US" sz="1400" u="sng" dirty="0">
                <a:latin typeface="Arial" charset="0"/>
                <a:ea typeface="ヒラギノ角ゴ Pro W3" charset="0"/>
                <a:cs typeface="ヒラギノ角ゴ Pro W3" charset="0"/>
              </a:rPr>
              <a:t>are</a:t>
            </a:r>
            <a:r>
              <a:rPr lang="en-US" sz="1400" dirty="0">
                <a:latin typeface="Arial" charset="0"/>
                <a:ea typeface="ヒラギノ角ゴ Pro W3" charset="0"/>
                <a:cs typeface="ヒラギノ角ゴ Pro W3" charset="0"/>
              </a:rPr>
              <a:t> available.</a:t>
            </a:r>
          </a:p>
          <a:p>
            <a:pPr eaLnBrk="1" hangingPunct="1"/>
            <a:r>
              <a:rPr lang="en-US" sz="1400" dirty="0">
                <a:latin typeface="Arial" charset="0"/>
                <a:ea typeface="ヒラギノ角ゴ Pro W3" charset="0"/>
                <a:cs typeface="ヒラギノ角ゴ Pro W3" charset="0"/>
                <a:sym typeface="Wingdings" charset="0"/>
              </a:rPr>
              <a:t></a:t>
            </a:r>
            <a:r>
              <a:rPr lang="en-US" sz="1400" dirty="0">
                <a:latin typeface="Arial" charset="0"/>
                <a:ea typeface="ヒラギノ角ゴ Pro W3" charset="0"/>
                <a:cs typeface="ヒラギノ角ゴ Pro W3" charset="0"/>
              </a:rPr>
              <a:t>Though the blue on the right shows that almost 54 percent of the jobs do </a:t>
            </a:r>
            <a:r>
              <a:rPr lang="en-US" sz="1400" u="sng" dirty="0">
                <a:latin typeface="Arial" charset="0"/>
                <a:ea typeface="ヒラギノ角ゴ Pro W3" charset="0"/>
                <a:cs typeface="ヒラギノ角ゴ Pro W3" charset="0"/>
              </a:rPr>
              <a:t>not require </a:t>
            </a:r>
            <a:r>
              <a:rPr lang="en-US" sz="1400" dirty="0">
                <a:latin typeface="Arial" charset="0"/>
                <a:ea typeface="ヒラギノ角ゴ Pro W3" charset="0"/>
                <a:cs typeface="ヒラギノ角ゴ Pro W3" charset="0"/>
              </a:rPr>
              <a:t>postsecondary education, there </a:t>
            </a:r>
            <a:r>
              <a:rPr lang="en-US" sz="1400" u="sng" dirty="0">
                <a:latin typeface="Arial" charset="0"/>
                <a:ea typeface="ヒラギノ角ゴ Pro W3" charset="0"/>
                <a:cs typeface="ヒラギノ角ゴ Pro W3" charset="0"/>
              </a:rPr>
              <a:t>are</a:t>
            </a:r>
            <a:r>
              <a:rPr lang="en-US" sz="1400" dirty="0">
                <a:latin typeface="Arial" charset="0"/>
                <a:ea typeface="ヒラギノ角ゴ Pro W3" charset="0"/>
                <a:cs typeface="ヒラギノ角ゴ Pro W3" charset="0"/>
              </a:rPr>
              <a:t> community college programs for most of these jobs, which means that the education </a:t>
            </a:r>
            <a:r>
              <a:rPr lang="en-US" sz="1400" u="sng" dirty="0">
                <a:latin typeface="Arial" charset="0"/>
                <a:ea typeface="ヒラギノ角ゴ Pro W3" charset="0"/>
                <a:cs typeface="ヒラギノ角ゴ Pro W3" charset="0"/>
              </a:rPr>
              <a:t>is not requ</a:t>
            </a:r>
            <a:r>
              <a:rPr lang="en-US" sz="1400" dirty="0">
                <a:latin typeface="Arial" charset="0"/>
                <a:ea typeface="ヒラギノ角ゴ Pro W3" charset="0"/>
                <a:cs typeface="ヒラギノ角ゴ Pro W3" charset="0"/>
              </a:rPr>
              <a:t>ired, but in these days of high unemployment, the postsecondary education is </a:t>
            </a:r>
            <a:r>
              <a:rPr lang="en-US" sz="1400" u="sng" dirty="0">
                <a:latin typeface="Arial" charset="0"/>
                <a:ea typeface="ヒラギノ角ゴ Pro W3" charset="0"/>
                <a:cs typeface="ヒラギノ角ゴ Pro W3" charset="0"/>
              </a:rPr>
              <a:t>preferred</a:t>
            </a:r>
            <a:r>
              <a:rPr lang="en-US" sz="1400" dirty="0">
                <a:latin typeface="Arial" charset="0"/>
                <a:ea typeface="ヒラギノ角ゴ Pro W3" charset="0"/>
                <a:cs typeface="ヒラギノ角ゴ Pro W3" charset="0"/>
              </a:rPr>
              <a:t>, and you will be </a:t>
            </a:r>
            <a:r>
              <a:rPr lang="en-US" sz="1400" u="sng" dirty="0">
                <a:latin typeface="Arial" charset="0"/>
                <a:ea typeface="ヒラギノ角ゴ Pro W3" charset="0"/>
                <a:cs typeface="ヒラギノ角ゴ Pro W3" charset="0"/>
              </a:rPr>
              <a:t>more</a:t>
            </a:r>
            <a:r>
              <a:rPr lang="en-US" sz="1400" dirty="0">
                <a:latin typeface="Arial" charset="0"/>
                <a:ea typeface="ヒラギノ角ゴ Pro W3" charset="0"/>
                <a:cs typeface="ヒラギノ角ゴ Pro W3" charset="0"/>
              </a:rPr>
              <a:t> likely to get hired.</a:t>
            </a:r>
          </a:p>
          <a:p>
            <a:pPr eaLnBrk="1" hangingPunct="1"/>
            <a:r>
              <a:rPr lang="en-US" sz="1400" dirty="0">
                <a:latin typeface="Arial" charset="0"/>
                <a:ea typeface="ヒラギノ角ゴ Pro W3" charset="0"/>
                <a:cs typeface="ヒラギノ角ゴ Pro W3" charset="0"/>
              </a:rPr>
              <a:t>Are we encouraging our students to get an education that will prepare them for a </a:t>
            </a:r>
            <a:r>
              <a:rPr lang="en-US" sz="1400" u="sng" dirty="0">
                <a:latin typeface="Arial" charset="0"/>
                <a:ea typeface="ヒラギノ角ゴ Pro W3" charset="0"/>
                <a:cs typeface="ヒラギノ角ゴ Pro W3" charset="0"/>
              </a:rPr>
              <a:t>non-existent</a:t>
            </a:r>
            <a:r>
              <a:rPr lang="en-US" sz="1400" dirty="0">
                <a:latin typeface="Arial" charset="0"/>
                <a:ea typeface="ヒラギノ角ゴ Pro W3" charset="0"/>
                <a:cs typeface="ヒラギノ角ゴ Pro W3" charset="0"/>
              </a:rPr>
              <a:t> job?</a:t>
            </a:r>
          </a:p>
          <a:p>
            <a:pPr eaLnBrk="1" hangingPunct="1"/>
            <a:endParaRPr lang="en-US" dirty="0">
              <a:latin typeface="Arial" charset="0"/>
              <a:ea typeface="ヒラギノ角ゴ Pro W3" charset="0"/>
              <a:cs typeface="ヒラギノ角ゴ Pro W3" charset="0"/>
            </a:endParaRPr>
          </a:p>
          <a:p>
            <a:pPr eaLnBrk="1" hangingPunct="1"/>
            <a:endParaRPr lang="en-US" dirty="0">
              <a:latin typeface="Arial" charset="0"/>
              <a:ea typeface="ヒラギノ角ゴ Pro W3" charset="0"/>
              <a:cs typeface="ヒラギノ角ゴ Pro W3" charset="0"/>
            </a:endParaRPr>
          </a:p>
          <a:p>
            <a:pPr eaLnBrk="1" hangingPunct="1"/>
            <a:r>
              <a:rPr lang="en-US" dirty="0">
                <a:latin typeface="Arial" charset="0"/>
                <a:ea typeface="ヒラギノ角ゴ Pro W3" charset="0"/>
                <a:cs typeface="ヒラギノ角ゴ Pro W3" charset="0"/>
              </a:rPr>
              <a:t>=============</a:t>
            </a:r>
          </a:p>
          <a:p>
            <a:pPr eaLnBrk="1" hangingPunct="1"/>
            <a:endParaRPr lang="en-US" dirty="0">
              <a:latin typeface="Arial" charset="0"/>
              <a:ea typeface="ヒラギノ角ゴ Pro W3" charset="0"/>
              <a:cs typeface="ヒラギノ角ゴ Pro W3" charset="0"/>
            </a:endParaRPr>
          </a:p>
          <a:p>
            <a:pPr eaLnBrk="1" hangingPunct="1"/>
            <a:endParaRPr lang="en-US" dirty="0">
              <a:latin typeface="Arial" charset="0"/>
              <a:ea typeface="ヒラギノ角ゴ Pro W3" charset="0"/>
              <a:cs typeface="ヒラギノ角ゴ Pro W3" charset="0"/>
            </a:endParaRPr>
          </a:p>
        </p:txBody>
      </p:sp>
    </p:spTree>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Slide Image Placeholder 1"/>
          <p:cNvSpPr>
            <a:spLocks noGrp="1" noRot="1" noChangeAspect="1" noTextEdit="1"/>
          </p:cNvSpPr>
          <p:nvPr>
            <p:ph type="sldImg"/>
          </p:nvPr>
        </p:nvSpPr>
        <p:spPr>
          <a:ln/>
        </p:spPr>
      </p:sp>
      <p:sp>
        <p:nvSpPr>
          <p:cNvPr id="591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ヒラギノ角ゴ Pro W3" charset="0"/>
                <a:cs typeface="ヒラギノ角ゴ Pro W3" charset="0"/>
              </a:rPr>
              <a:t>10,900 new manufacturing jobs in North Carolina created December 2009 to March 2013</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http://www.bizjournals.com/triangle/news/2013/07/16/americas-best-states-for-new.html</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America's best states for new manufacturing jobs (slideshow)</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According to the Bureau of Labor Statistics, the United States has added 520,000 manufacturing jobs since January of 2010. That figure is counted among the nation's 12 million total manufacturing jobs, which contribute about 12 percent of America</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gross domestic product, CNBC reports.</a:t>
            </a:r>
          </a:p>
          <a:p>
            <a:endParaRPr lang="en-US">
              <a:latin typeface="Arial" charset="0"/>
              <a:ea typeface="ヒラギノ角ゴ Pro W3" charset="0"/>
              <a:cs typeface="ヒラギノ角ゴ Pro W3" charset="0"/>
            </a:endParaRPr>
          </a:p>
        </p:txBody>
      </p:sp>
      <p:sp>
        <p:nvSpPr>
          <p:cNvPr id="591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FD44F40-15A8-D049-BC05-64F0131E6FF1}" type="slidenum">
              <a:rPr lang="en-US" sz="1200"/>
              <a:pPr/>
              <a:t>300</a:t>
            </a:fld>
            <a:endParaRPr lang="en-US" sz="1200"/>
          </a:p>
        </p:txBody>
      </p:sp>
    </p:spTree>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Slide Image Placeholder 1"/>
          <p:cNvSpPr>
            <a:spLocks noGrp="1" noRot="1" noChangeAspect="1" noTextEdit="1"/>
          </p:cNvSpPr>
          <p:nvPr>
            <p:ph type="sldImg"/>
          </p:nvPr>
        </p:nvSpPr>
        <p:spPr>
          <a:ln/>
        </p:spPr>
      </p:sp>
      <p:sp>
        <p:nvSpPr>
          <p:cNvPr id="593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ヒラギノ角ゴ Pro W3" charset="0"/>
                <a:cs typeface="ヒラギノ角ゴ Pro W3" charset="0"/>
              </a:rPr>
              <a:t>9,000 new manufacturing jobs in Utah created December 2009 to March 2013</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http://www.bizjournals.com/triangle/news/2013/07/16/americas-best-states-for-new.html</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America's best states for new manufacturing jobs (slideshow)</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According to the Bureau of Labor Statistics, the United States has added 520,000 manufacturing jobs since January of 2010. That figure is counted among the nation's 12 million total manufacturing jobs, which contribute about 12 percent of America</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gross domestic product, CNBC reports.</a:t>
            </a:r>
          </a:p>
          <a:p>
            <a:endParaRPr lang="en-US">
              <a:latin typeface="Arial" charset="0"/>
              <a:ea typeface="ヒラギノ角ゴ Pro W3" charset="0"/>
              <a:cs typeface="ヒラギノ角ゴ Pro W3" charset="0"/>
            </a:endParaRPr>
          </a:p>
        </p:txBody>
      </p:sp>
      <p:sp>
        <p:nvSpPr>
          <p:cNvPr id="593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5356E43-2BA5-F243-90FA-210419ADBE66}" type="slidenum">
              <a:rPr lang="en-US" sz="1200"/>
              <a:pPr/>
              <a:t>301</a:t>
            </a:fld>
            <a:endParaRPr lang="en-US" sz="1200"/>
          </a:p>
        </p:txBody>
      </p:sp>
    </p:spTree>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0" name="Slide Image Placeholder 1"/>
          <p:cNvSpPr>
            <a:spLocks noGrp="1" noRot="1" noChangeAspect="1" noTextEdit="1"/>
          </p:cNvSpPr>
          <p:nvPr>
            <p:ph type="sldImg"/>
          </p:nvPr>
        </p:nvSpPr>
        <p:spPr>
          <a:ln/>
        </p:spPr>
      </p:sp>
      <p:sp>
        <p:nvSpPr>
          <p:cNvPr id="595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ヒラギノ角ゴ Pro W3" charset="0"/>
                <a:cs typeface="ヒラギノ角ゴ Pro W3" charset="0"/>
              </a:rPr>
              <a:t>7,300 new manufacturing jobs in Colorado created December 2009 to March 2013</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http://www.bizjournals.com/triangle/news/2013/07/16/americas-best-states-for-new.html</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America's best states for new manufacturing jobs (slideshow)</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According to the Bureau of Labor Statistics, the United States has added 520,000 manufacturing jobs since January of 2010. That figure is counted among the nation's 12 million total manufacturing jobs, which contribute about 12 percent of America</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gross domestic product, CNBC reports.</a:t>
            </a:r>
          </a:p>
          <a:p>
            <a:endParaRPr lang="en-US">
              <a:latin typeface="Arial" charset="0"/>
              <a:ea typeface="ヒラギノ角ゴ Pro W3" charset="0"/>
              <a:cs typeface="ヒラギノ角ゴ Pro W3" charset="0"/>
            </a:endParaRPr>
          </a:p>
        </p:txBody>
      </p:sp>
      <p:sp>
        <p:nvSpPr>
          <p:cNvPr id="595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5D6ED7EA-BD37-9947-9F54-AFDF59FDD2B5}" type="slidenum">
              <a:rPr lang="en-US" sz="1200"/>
              <a:pPr/>
              <a:t>302</a:t>
            </a:fld>
            <a:endParaRPr lang="en-US" sz="1200"/>
          </a:p>
        </p:txBody>
      </p:sp>
    </p:spTree>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8" name="Slide Image Placeholder 1"/>
          <p:cNvSpPr>
            <a:spLocks noGrp="1" noRot="1" noChangeAspect="1" noTextEdit="1"/>
          </p:cNvSpPr>
          <p:nvPr>
            <p:ph type="sldImg"/>
          </p:nvPr>
        </p:nvSpPr>
        <p:spPr>
          <a:ln/>
        </p:spPr>
      </p:sp>
      <p:sp>
        <p:nvSpPr>
          <p:cNvPr id="598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ヒラギノ角ゴ Pro W3" charset="0"/>
                <a:cs typeface="ヒラギノ角ゴ Pro W3" charset="0"/>
              </a:rPr>
              <a:t>7,100 new manufacturing jobs in Louisiana created December 2009 to March 2013</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http://www.bizjournals.com/triangle/news/2013/07/16/americas-best-states-for-new.html</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America's best states for new manufacturing jobs (slideshow)</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According to the Bureau of Labor Statistics, the United States has added 520,000 manufacturing jobs since January of 2010. That figure is counted among the nation's 12 million total manufacturing jobs, which contribute about 12 percent of America</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gross domestic product, CNBC reports.</a:t>
            </a:r>
          </a:p>
          <a:p>
            <a:endParaRPr lang="en-US">
              <a:latin typeface="Arial" charset="0"/>
              <a:ea typeface="ヒラギノ角ゴ Pro W3" charset="0"/>
              <a:cs typeface="ヒラギノ角ゴ Pro W3" charset="0"/>
            </a:endParaRPr>
          </a:p>
        </p:txBody>
      </p:sp>
      <p:sp>
        <p:nvSpPr>
          <p:cNvPr id="598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26477A68-63EA-0F49-80B4-0565F9C5AA20}" type="slidenum">
              <a:rPr lang="en-US" sz="1200"/>
              <a:pPr/>
              <a:t>303</a:t>
            </a:fld>
            <a:endParaRPr lang="en-US" sz="1200"/>
          </a:p>
        </p:txBody>
      </p:sp>
    </p:spTree>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Slide Image Placeholder 1"/>
          <p:cNvSpPr>
            <a:spLocks noGrp="1" noRot="1" noChangeAspect="1" noTextEdit="1"/>
          </p:cNvSpPr>
          <p:nvPr>
            <p:ph type="sldImg"/>
          </p:nvPr>
        </p:nvSpPr>
        <p:spPr>
          <a:ln/>
        </p:spPr>
      </p:sp>
      <p:sp>
        <p:nvSpPr>
          <p:cNvPr id="600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ヒラギノ角ゴ Pro W3" charset="0"/>
                <a:cs typeface="ヒラギノ角ゴ Pro W3" charset="0"/>
              </a:rPr>
              <a:t>6,800 new manufacturing jobs in Kansas created December 2009 to March 2013</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http://www.bizjournals.com/triangle/news/2013/07/16/americas-best-states-for-new.html</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America's best states for new manufacturing jobs (slideshow)</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According to the Bureau of Labor Statistics, the United States has added 520,000 manufacturing jobs since January of 2010. That figure is counted among the nation's 12 million total manufacturing jobs, which contribute about 12 percent of America</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gross domestic product, CNBC reports.</a:t>
            </a:r>
          </a:p>
          <a:p>
            <a:endParaRPr lang="en-US">
              <a:latin typeface="Arial" charset="0"/>
              <a:ea typeface="ヒラギノ角ゴ Pro W3" charset="0"/>
              <a:cs typeface="ヒラギノ角ゴ Pro W3" charset="0"/>
            </a:endParaRPr>
          </a:p>
        </p:txBody>
      </p:sp>
      <p:sp>
        <p:nvSpPr>
          <p:cNvPr id="600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74470E6-FA5D-8B40-B54B-07E85F07B1B2}" type="slidenum">
              <a:rPr lang="en-US" sz="1200"/>
              <a:pPr/>
              <a:t>304</a:t>
            </a:fld>
            <a:endParaRPr lang="en-US" sz="1200"/>
          </a:p>
        </p:txBody>
      </p:sp>
    </p:spTree>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D9CD9A-B7CD-0245-AE59-5495B714A712}" type="slidenum">
              <a:rPr lang="en-US" smtClean="0"/>
              <a:pPr/>
              <a:t>305</a:t>
            </a:fld>
            <a:endParaRPr lang="en-US"/>
          </a:p>
        </p:txBody>
      </p:sp>
    </p:spTree>
    <p:extLst>
      <p:ext uri="{BB962C8B-B14F-4D97-AF65-F5344CB8AC3E}">
        <p14:creationId xmlns:p14="http://schemas.microsoft.com/office/powerpoint/2010/main" val="80124614"/>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D9CD9A-B7CD-0245-AE59-5495B714A712}" type="slidenum">
              <a:rPr lang="en-US" smtClean="0"/>
              <a:pPr/>
              <a:t>306</a:t>
            </a:fld>
            <a:endParaRPr lang="en-US"/>
          </a:p>
        </p:txBody>
      </p:sp>
    </p:spTree>
    <p:extLst>
      <p:ext uri="{BB962C8B-B14F-4D97-AF65-F5344CB8AC3E}">
        <p14:creationId xmlns:p14="http://schemas.microsoft.com/office/powerpoint/2010/main" val="384812178"/>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10" name="Slide Image Placeholder 1"/>
          <p:cNvSpPr>
            <a:spLocks noGrp="1" noRot="1" noChangeAspect="1" noTextEdit="1"/>
          </p:cNvSpPr>
          <p:nvPr>
            <p:ph type="sldImg"/>
          </p:nvPr>
        </p:nvSpPr>
        <p:spPr>
          <a:ln/>
        </p:spPr>
      </p:sp>
      <p:sp>
        <p:nvSpPr>
          <p:cNvPr id="606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Who</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Buying North Carolina</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Goods</a:t>
            </a:r>
          </a:p>
          <a:p>
            <a:r>
              <a:rPr lang="en-US">
                <a:latin typeface="Arial" charset="0"/>
                <a:ea typeface="ヒラギノ角ゴ Pro W3" charset="0"/>
                <a:cs typeface="ヒラギノ角ゴ Pro W3" charset="0"/>
              </a:rPr>
              <a:t>Feb 26, 2013</a:t>
            </a:r>
          </a:p>
          <a:p>
            <a:r>
              <a:rPr lang="en-US">
                <a:latin typeface="Arial" charset="0"/>
                <a:ea typeface="ヒラギノ角ゴ Pro W3" charset="0"/>
                <a:cs typeface="ヒラギノ角ゴ Pro W3" charset="0"/>
              </a:rPr>
              <a:t>Triangle Business Journal</a:t>
            </a:r>
          </a:p>
          <a:p>
            <a:r>
              <a:rPr lang="en-US">
                <a:latin typeface="Arial" charset="0"/>
                <a:ea typeface="ヒラギノ角ゴ Pro W3" charset="0"/>
                <a:cs typeface="ヒラギノ角ゴ Pro W3" charset="0"/>
              </a:rPr>
              <a:t>http://www.bizjournals.com/triangle/news/2013/02/26/slideshow-whos-buying-north.html</a:t>
            </a:r>
          </a:p>
        </p:txBody>
      </p:sp>
      <p:sp>
        <p:nvSpPr>
          <p:cNvPr id="606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54CD94DB-E6FC-7043-8991-D1465DF97752}" type="slidenum">
              <a:rPr lang="en-US" sz="1200"/>
              <a:pPr/>
              <a:t>307</a:t>
            </a:fld>
            <a:endParaRPr lang="en-US" sz="1200"/>
          </a:p>
        </p:txBody>
      </p:sp>
    </p:spTree>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8" name="Slide Image Placeholder 1"/>
          <p:cNvSpPr>
            <a:spLocks noGrp="1" noRot="1" noChangeAspect="1" noTextEdit="1"/>
          </p:cNvSpPr>
          <p:nvPr>
            <p:ph type="sldImg"/>
          </p:nvPr>
        </p:nvSpPr>
        <p:spPr>
          <a:ln/>
        </p:spPr>
      </p:sp>
      <p:sp>
        <p:nvSpPr>
          <p:cNvPr id="608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Who</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Buying North Carolina</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Goods</a:t>
            </a:r>
          </a:p>
          <a:p>
            <a:r>
              <a:rPr lang="en-US">
                <a:latin typeface="Arial" charset="0"/>
                <a:ea typeface="ヒラギノ角ゴ Pro W3" charset="0"/>
                <a:cs typeface="ヒラギノ角ゴ Pro W3" charset="0"/>
              </a:rPr>
              <a:t>Feb 26, 2013</a:t>
            </a:r>
          </a:p>
          <a:p>
            <a:r>
              <a:rPr lang="en-US">
                <a:latin typeface="Arial" charset="0"/>
                <a:ea typeface="ヒラギノ角ゴ Pro W3" charset="0"/>
                <a:cs typeface="ヒラギノ角ゴ Pro W3" charset="0"/>
              </a:rPr>
              <a:t>Triangle Business Journal</a:t>
            </a:r>
          </a:p>
          <a:p>
            <a:r>
              <a:rPr lang="en-US">
                <a:latin typeface="Arial" charset="0"/>
                <a:ea typeface="ヒラギノ角ゴ Pro W3" charset="0"/>
                <a:cs typeface="ヒラギノ角ゴ Pro W3" charset="0"/>
              </a:rPr>
              <a:t>http://www.bizjournals.com/triangle/news/2013/02/26/slideshow-whos-buying-north.html</a:t>
            </a:r>
          </a:p>
          <a:p>
            <a:endParaRPr lang="en-US">
              <a:latin typeface="Arial" charset="0"/>
              <a:ea typeface="ヒラギノ角ゴ Pro W3" charset="0"/>
              <a:cs typeface="ヒラギノ角ゴ Pro W3" charset="0"/>
            </a:endParaRPr>
          </a:p>
        </p:txBody>
      </p:sp>
      <p:sp>
        <p:nvSpPr>
          <p:cNvPr id="608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12A9332-ED9E-9540-9B6B-C0AD13328371}" type="slidenum">
              <a:rPr lang="en-US" sz="1200"/>
              <a:pPr/>
              <a:t>308</a:t>
            </a:fld>
            <a:endParaRPr lang="en-US" sz="1200"/>
          </a:p>
        </p:txBody>
      </p:sp>
    </p:spTree>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Slide Image Placeholder 1"/>
          <p:cNvSpPr>
            <a:spLocks noGrp="1" noRot="1" noChangeAspect="1" noTextEdit="1"/>
          </p:cNvSpPr>
          <p:nvPr>
            <p:ph type="sldImg"/>
          </p:nvPr>
        </p:nvSpPr>
        <p:spPr>
          <a:ln/>
        </p:spPr>
      </p:sp>
      <p:sp>
        <p:nvSpPr>
          <p:cNvPr id="610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Who</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Buying North Carolina</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Goods</a:t>
            </a:r>
          </a:p>
          <a:p>
            <a:r>
              <a:rPr lang="en-US">
                <a:latin typeface="Arial" charset="0"/>
                <a:ea typeface="ヒラギノ角ゴ Pro W3" charset="0"/>
                <a:cs typeface="ヒラギノ角ゴ Pro W3" charset="0"/>
              </a:rPr>
              <a:t>Feb 26, 2013</a:t>
            </a:r>
          </a:p>
          <a:p>
            <a:r>
              <a:rPr lang="en-US">
                <a:latin typeface="Arial" charset="0"/>
                <a:ea typeface="ヒラギノ角ゴ Pro W3" charset="0"/>
                <a:cs typeface="ヒラギノ角ゴ Pro W3" charset="0"/>
              </a:rPr>
              <a:t>Triangle Business Journal</a:t>
            </a:r>
          </a:p>
          <a:p>
            <a:r>
              <a:rPr lang="en-US">
                <a:latin typeface="Arial" charset="0"/>
                <a:ea typeface="ヒラギノ角ゴ Pro W3" charset="0"/>
                <a:cs typeface="ヒラギノ角ゴ Pro W3" charset="0"/>
              </a:rPr>
              <a:t>http://www.bizjournals.com/triangle/news/2013/02/26/slideshow-whos-buying-north.html</a:t>
            </a:r>
          </a:p>
          <a:p>
            <a:endParaRPr lang="en-US">
              <a:latin typeface="Arial" charset="0"/>
              <a:ea typeface="ヒラギノ角ゴ Pro W3" charset="0"/>
              <a:cs typeface="ヒラギノ角ゴ Pro W3" charset="0"/>
            </a:endParaRPr>
          </a:p>
        </p:txBody>
      </p:sp>
      <p:sp>
        <p:nvSpPr>
          <p:cNvPr id="610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7BDB7AA2-0D95-9A45-91ED-635CBCAF1786}" type="slidenum">
              <a:rPr lang="en-US" sz="1200"/>
              <a:pPr/>
              <a:t>309</a:t>
            </a:fld>
            <a:endParaRPr 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393087B-130A-C446-8B04-E0526C7C96E3}" type="slidenum">
              <a:rPr lang="en-US" sz="1200"/>
              <a:pPr/>
              <a:t>31</a:t>
            </a:fld>
            <a:endParaRPr lang="en-US" sz="1200"/>
          </a:p>
        </p:txBody>
      </p:sp>
      <p:sp>
        <p:nvSpPr>
          <p:cNvPr id="78852" name="Rectangle 2"/>
          <p:cNvSpPr>
            <a:spLocks noGrp="1" noRot="1" noChangeAspect="1" noChangeArrowheads="1" noTextEdit="1"/>
          </p:cNvSpPr>
          <p:nvPr>
            <p:ph type="sldImg"/>
          </p:nvPr>
        </p:nvSpPr>
        <p:spPr>
          <a:xfrm>
            <a:off x="1143000" y="381000"/>
            <a:ext cx="3124200" cy="2343150"/>
          </a:xfrm>
          <a:solidFill>
            <a:srgbClr val="FFFFFF"/>
          </a:solidFill>
          <a:ln/>
        </p:spPr>
      </p:sp>
      <p:sp>
        <p:nvSpPr>
          <p:cNvPr id="78853" name="Rectangle 3"/>
          <p:cNvSpPr>
            <a:spLocks noGrp="1" noChangeArrowheads="1"/>
          </p:cNvSpPr>
          <p:nvPr>
            <p:ph type="body" idx="1"/>
          </p:nvPr>
        </p:nvSpPr>
        <p:spPr>
          <a:xfrm>
            <a:off x="685800" y="2895600"/>
            <a:ext cx="5486400" cy="59436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spcAft>
                <a:spcPct val="30000"/>
              </a:spcAft>
            </a:pPr>
            <a:r>
              <a:rPr lang="en-US" sz="1400" dirty="0">
                <a:latin typeface="Arial" charset="0"/>
                <a:ea typeface="ヒラギノ角ゴ Pro W3" charset="0"/>
                <a:cs typeface="ヒラギノ角ゴ Pro W3" charset="0"/>
              </a:rPr>
              <a:t>Here are High demand jobs in NC that require a 2-year associate degree.</a:t>
            </a:r>
          </a:p>
          <a:p>
            <a:pPr eaLnBrk="1" hangingPunct="1">
              <a:spcBef>
                <a:spcPct val="0"/>
              </a:spcBef>
              <a:spcAft>
                <a:spcPct val="30000"/>
              </a:spcAft>
            </a:pPr>
            <a:r>
              <a:rPr lang="en-US" sz="1400" dirty="0">
                <a:latin typeface="Arial" charset="0"/>
                <a:ea typeface="ヒラギノ角ゴ Pro W3" charset="0"/>
                <a:cs typeface="ヒラギノ角ゴ Pro W3" charset="0"/>
              </a:rPr>
              <a:t>Getting your foot in the door with one of these entry-level jobs can lead to other jobs. Some employers may even pay for the education you need to advance.</a:t>
            </a:r>
          </a:p>
          <a:p>
            <a:pPr eaLnBrk="1" hangingPunct="1">
              <a:spcBef>
                <a:spcPct val="0"/>
              </a:spcBef>
              <a:spcAft>
                <a:spcPct val="30000"/>
              </a:spcAft>
            </a:pPr>
            <a:r>
              <a:rPr lang="en-US" sz="1400" dirty="0">
                <a:latin typeface="Arial" charset="0"/>
                <a:ea typeface="ヒラギノ角ゴ Pro W3" charset="0"/>
                <a:cs typeface="ヒラギノ角ゴ Pro W3" charset="0"/>
              </a:rPr>
              <a:t>I</a:t>
            </a:r>
            <a:r>
              <a:rPr lang="ja-JP" altLang="en-US" sz="1400" dirty="0">
                <a:latin typeface="Arial" charset="0"/>
                <a:ea typeface="ヒラギノ角ゴ Pro W3" charset="0"/>
                <a:cs typeface="ヒラギノ角ゴ Pro W3" charset="0"/>
              </a:rPr>
              <a:t>’</a:t>
            </a:r>
            <a:r>
              <a:rPr lang="en-US" sz="1400" dirty="0" err="1">
                <a:latin typeface="Arial" charset="0"/>
                <a:ea typeface="ヒラギノ角ゴ Pro W3" charset="0"/>
                <a:cs typeface="ヒラギノ角ゴ Pro W3" charset="0"/>
              </a:rPr>
              <a:t>ve</a:t>
            </a:r>
            <a:r>
              <a:rPr lang="en-US" sz="1400" dirty="0">
                <a:latin typeface="Arial" charset="0"/>
                <a:ea typeface="ヒラギノ角ゴ Pro W3" charset="0"/>
                <a:cs typeface="ヒラギノ角ゴ Pro W3" charset="0"/>
              </a:rPr>
              <a:t> underlined the word Manager to remind you that this occupation requires previous work in the industry as well as the associate degree, so that is one reason why the starting salary is higher then many of the others.</a:t>
            </a:r>
          </a:p>
          <a:p>
            <a:pPr eaLnBrk="1" hangingPunct="1">
              <a:spcBef>
                <a:spcPct val="0"/>
              </a:spcBef>
              <a:spcAft>
                <a:spcPct val="30000"/>
              </a:spcAft>
            </a:pPr>
            <a:r>
              <a:rPr lang="en-US" sz="1400" dirty="0">
                <a:latin typeface="Arial" charset="0"/>
                <a:ea typeface="ヒラギノ角ゴ Pro W3" charset="0"/>
                <a:cs typeface="ヒラギノ角ゴ Pro W3" charset="0"/>
              </a:rPr>
              <a:t>Look at all of the health professionals!</a:t>
            </a:r>
          </a:p>
          <a:p>
            <a:pPr eaLnBrk="1" hangingPunct="1">
              <a:spcBef>
                <a:spcPct val="0"/>
              </a:spcBef>
              <a:spcAft>
                <a:spcPct val="30000"/>
              </a:spcAft>
            </a:pPr>
            <a:r>
              <a:rPr lang="en-US" sz="1400" dirty="0">
                <a:latin typeface="Arial" charset="0"/>
                <a:ea typeface="ヒラギノ角ゴ Pro W3" charset="0"/>
                <a:cs typeface="ヒラギノ角ゴ Pro W3" charset="0"/>
              </a:rPr>
              <a:t>Go to school for two years an start making some good money.</a:t>
            </a:r>
          </a:p>
          <a:p>
            <a:pPr eaLnBrk="1" hangingPunct="1">
              <a:spcBef>
                <a:spcPct val="0"/>
              </a:spcBef>
              <a:spcAft>
                <a:spcPct val="30000"/>
              </a:spcAft>
            </a:pPr>
            <a:r>
              <a:rPr lang="en-US" sz="1400" dirty="0">
                <a:latin typeface="Arial" charset="0"/>
                <a:ea typeface="ヒラギノ角ゴ Pro W3" charset="0"/>
                <a:cs typeface="ヒラギノ角ゴ Pro W3" charset="0"/>
              </a:rPr>
              <a:t>All of these can relate to the Health industry.</a:t>
            </a:r>
          </a:p>
          <a:p>
            <a:pPr eaLnBrk="1" hangingPunct="1">
              <a:spcBef>
                <a:spcPct val="0"/>
              </a:spcBef>
              <a:spcAft>
                <a:spcPct val="30000"/>
              </a:spcAft>
            </a:pPr>
            <a:r>
              <a:rPr lang="en-US" sz="1400" dirty="0">
                <a:latin typeface="Arial" charset="0"/>
                <a:ea typeface="ヒラギノ角ゴ Pro W3" charset="0"/>
                <a:cs typeface="ヒラギノ角ゴ Pro W3" charset="0"/>
              </a:rPr>
              <a:t>First-year teachers in North Carolina (2012) make $30,800</a:t>
            </a:r>
          </a:p>
          <a:p>
            <a:pPr eaLnBrk="1" hangingPunct="1">
              <a:spcBef>
                <a:spcPct val="0"/>
              </a:spcBef>
              <a:spcAft>
                <a:spcPct val="30000"/>
              </a:spcAft>
            </a:pPr>
            <a:r>
              <a:rPr lang="en-US" sz="1400" dirty="0">
                <a:latin typeface="Arial" charset="0"/>
                <a:ea typeface="ヒラギノ角ゴ Pro W3" charset="0"/>
                <a:cs typeface="ヒラギノ角ゴ Pro W3" charset="0"/>
              </a:rPr>
              <a:t>A teacher would have to work almost 30 years to make $49,000 (assuming there are pay increases each </a:t>
            </a:r>
            <a:r>
              <a:rPr lang="en-US" sz="1400" dirty="0" smtClean="0">
                <a:latin typeface="Arial" charset="0"/>
                <a:ea typeface="ヒラギノ角ゴ Pro W3" charset="0"/>
                <a:cs typeface="ヒラギノ角ゴ Pro W3" charset="0"/>
              </a:rPr>
              <a:t>year, which currently there is not)</a:t>
            </a:r>
            <a:r>
              <a:rPr lang="en-US" sz="1400" dirty="0">
                <a:latin typeface="Arial" charset="0"/>
                <a:ea typeface="ヒラギノ角ゴ Pro W3" charset="0"/>
                <a:cs typeface="ヒラギノ角ゴ Pro W3" charset="0"/>
              </a:rPr>
              <a:t>, and here, some make that two years out of high school. </a:t>
            </a:r>
          </a:p>
          <a:p>
            <a:pPr eaLnBrk="1" hangingPunct="1">
              <a:spcBef>
                <a:spcPct val="0"/>
              </a:spcBef>
              <a:spcAft>
                <a:spcPct val="30000"/>
              </a:spcAft>
            </a:pPr>
            <a:r>
              <a:rPr lang="en-US" sz="1400" dirty="0">
                <a:latin typeface="Arial" charset="0"/>
                <a:ea typeface="ヒラギノ角ゴ Pro W3" charset="0"/>
                <a:cs typeface="ヒラギノ角ゴ Pro W3" charset="0"/>
              </a:rPr>
              <a:t>And if you add in the cost of the education, it appears that teachers will </a:t>
            </a:r>
            <a:r>
              <a:rPr lang="en-US" sz="1400" u="sng" dirty="0">
                <a:latin typeface="Arial" charset="0"/>
                <a:ea typeface="ヒラギノ角ゴ Pro W3" charset="0"/>
                <a:cs typeface="ヒラギノ角ゴ Pro W3" charset="0"/>
              </a:rPr>
              <a:t>never</a:t>
            </a:r>
            <a:r>
              <a:rPr lang="en-US" sz="1400" dirty="0">
                <a:latin typeface="Arial" charset="0"/>
                <a:ea typeface="ヒラギノ角ゴ Pro W3" charset="0"/>
                <a:cs typeface="ヒラギノ角ゴ Pro W3" charset="0"/>
              </a:rPr>
              <a:t> make the same salary as the starting salary for dental hygienists and others who went to community college.</a:t>
            </a:r>
          </a:p>
          <a:p>
            <a:pPr eaLnBrk="1" hangingPunct="1">
              <a:spcBef>
                <a:spcPct val="0"/>
              </a:spcBef>
              <a:spcAft>
                <a:spcPct val="30000"/>
              </a:spcAft>
            </a:pPr>
            <a:r>
              <a:rPr lang="en-US" sz="1400" dirty="0">
                <a:latin typeface="Arial" charset="0"/>
                <a:ea typeface="ヒラギノ角ゴ Pro W3" charset="0"/>
                <a:cs typeface="ヒラギノ角ゴ Pro W3" charset="0"/>
              </a:rPr>
              <a:t>Don</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t discount the community colleges because you assume that their graduates make low salaries.</a:t>
            </a:r>
          </a:p>
          <a:p>
            <a:pPr eaLnBrk="1" hangingPunct="1">
              <a:spcBef>
                <a:spcPct val="0"/>
              </a:spcBef>
              <a:spcAft>
                <a:spcPct val="30000"/>
              </a:spcAft>
            </a:pPr>
            <a:endParaRPr lang="en-US" dirty="0">
              <a:latin typeface="Times New Roman" charset="0"/>
              <a:ea typeface="ヒラギノ角ゴ Pro W3" charset="0"/>
              <a:cs typeface="ヒラギノ角ゴ Pro W3" charset="0"/>
            </a:endParaRPr>
          </a:p>
          <a:p>
            <a:pPr eaLnBrk="1" hangingPunct="1">
              <a:spcBef>
                <a:spcPct val="0"/>
              </a:spcBef>
              <a:spcAft>
                <a:spcPct val="30000"/>
              </a:spcAft>
            </a:pPr>
            <a:r>
              <a:rPr lang="en-US" dirty="0">
                <a:latin typeface="Arial" charset="0"/>
                <a:ea typeface="ヒラギノ角ゴ Pro W3" charset="0"/>
                <a:cs typeface="ヒラギノ角ゴ Pro W3" charset="0"/>
              </a:rPr>
              <a:t>===============</a:t>
            </a:r>
          </a:p>
          <a:p>
            <a:pPr eaLnBrk="1" hangingPunct="1">
              <a:spcBef>
                <a:spcPct val="0"/>
              </a:spcBef>
              <a:spcAft>
                <a:spcPct val="30000"/>
              </a:spcAft>
            </a:pPr>
            <a:r>
              <a:rPr lang="en-US" dirty="0" err="1">
                <a:latin typeface="Times New Roman" charset="0"/>
                <a:ea typeface="ヒラギノ角ゴ Pro W3" charset="0"/>
                <a:cs typeface="ヒラギノ角ゴ Pro W3" charset="0"/>
              </a:rPr>
              <a:t>www.CareerOutlook.us</a:t>
            </a:r>
            <a:r>
              <a:rPr lang="en-US" dirty="0">
                <a:latin typeface="Times New Roman" charset="0"/>
                <a:ea typeface="ヒラギノ角ゴ Pro W3" charset="0"/>
                <a:cs typeface="ヒラギノ角ゴ Pro W3" charset="0"/>
              </a:rPr>
              <a:t> based on NC Employment Security Commission data</a:t>
            </a:r>
          </a:p>
          <a:p>
            <a:pPr eaLnBrk="1" hangingPunct="1">
              <a:spcBef>
                <a:spcPct val="0"/>
              </a:spcBef>
              <a:spcAft>
                <a:spcPct val="30000"/>
              </a:spcAft>
            </a:pPr>
            <a:r>
              <a:rPr lang="en-US" dirty="0">
                <a:latin typeface="Times New Roman" charset="0"/>
                <a:ea typeface="ヒラギノ角ゴ Pro W3" charset="0"/>
                <a:cs typeface="ヒラギノ角ゴ Pro W3" charset="0"/>
              </a:rPr>
              <a:t>High Demand is above the Mean of all Average Total Annual Openings, which for 2008-2018 is above 60 openings per year.</a:t>
            </a:r>
          </a:p>
        </p:txBody>
      </p:sp>
    </p:spTree>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4" name="Slide Image Placeholder 1"/>
          <p:cNvSpPr>
            <a:spLocks noGrp="1" noRot="1" noChangeAspect="1" noTextEdit="1"/>
          </p:cNvSpPr>
          <p:nvPr>
            <p:ph type="sldImg"/>
          </p:nvPr>
        </p:nvSpPr>
        <p:spPr>
          <a:ln/>
        </p:spPr>
      </p:sp>
      <p:sp>
        <p:nvSpPr>
          <p:cNvPr id="612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Who</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Buying North Carolina</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Goods</a:t>
            </a:r>
          </a:p>
          <a:p>
            <a:r>
              <a:rPr lang="en-US">
                <a:latin typeface="Arial" charset="0"/>
                <a:ea typeface="ヒラギノ角ゴ Pro W3" charset="0"/>
                <a:cs typeface="ヒラギノ角ゴ Pro W3" charset="0"/>
              </a:rPr>
              <a:t>Feb 26, 2013</a:t>
            </a:r>
          </a:p>
          <a:p>
            <a:r>
              <a:rPr lang="en-US">
                <a:latin typeface="Arial" charset="0"/>
                <a:ea typeface="ヒラギノ角ゴ Pro W3" charset="0"/>
                <a:cs typeface="ヒラギノ角ゴ Pro W3" charset="0"/>
              </a:rPr>
              <a:t>Triangle Business Journal</a:t>
            </a:r>
          </a:p>
          <a:p>
            <a:r>
              <a:rPr lang="en-US">
                <a:latin typeface="Arial" charset="0"/>
                <a:ea typeface="ヒラギノ角ゴ Pro W3" charset="0"/>
                <a:cs typeface="ヒラギノ角ゴ Pro W3" charset="0"/>
              </a:rPr>
              <a:t>http://www.bizjournals.com/triangle/news/2013/02/26/slideshow-whos-buying-north.html</a:t>
            </a:r>
          </a:p>
          <a:p>
            <a:endParaRPr lang="en-US">
              <a:latin typeface="Arial" charset="0"/>
              <a:ea typeface="ヒラギノ角ゴ Pro W3" charset="0"/>
              <a:cs typeface="ヒラギノ角ゴ Pro W3" charset="0"/>
            </a:endParaRPr>
          </a:p>
        </p:txBody>
      </p:sp>
      <p:sp>
        <p:nvSpPr>
          <p:cNvPr id="612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5769E15-83E7-0F4B-B9CE-C848CDDE6AEB}" type="slidenum">
              <a:rPr lang="en-US" sz="1200"/>
              <a:pPr/>
              <a:t>310</a:t>
            </a:fld>
            <a:endParaRPr lang="en-US" sz="1200"/>
          </a:p>
        </p:txBody>
      </p:sp>
    </p:spTree>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2" name="Slide Image Placeholder 1"/>
          <p:cNvSpPr>
            <a:spLocks noGrp="1" noRot="1" noChangeAspect="1" noTextEdit="1"/>
          </p:cNvSpPr>
          <p:nvPr>
            <p:ph type="sldImg"/>
          </p:nvPr>
        </p:nvSpPr>
        <p:spPr>
          <a:ln/>
        </p:spPr>
      </p:sp>
      <p:sp>
        <p:nvSpPr>
          <p:cNvPr id="614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Who</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Buying North Carolina</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Goods</a:t>
            </a:r>
          </a:p>
          <a:p>
            <a:r>
              <a:rPr lang="en-US">
                <a:latin typeface="Arial" charset="0"/>
                <a:ea typeface="ヒラギノ角ゴ Pro W3" charset="0"/>
                <a:cs typeface="ヒラギノ角ゴ Pro W3" charset="0"/>
              </a:rPr>
              <a:t>Feb 26, 2013</a:t>
            </a:r>
          </a:p>
          <a:p>
            <a:r>
              <a:rPr lang="en-US">
                <a:latin typeface="Arial" charset="0"/>
                <a:ea typeface="ヒラギノ角ゴ Pro W3" charset="0"/>
                <a:cs typeface="ヒラギノ角ゴ Pro W3" charset="0"/>
              </a:rPr>
              <a:t>Triangle Business Journal</a:t>
            </a:r>
          </a:p>
          <a:p>
            <a:r>
              <a:rPr lang="en-US">
                <a:latin typeface="Arial" charset="0"/>
                <a:ea typeface="ヒラギノ角ゴ Pro W3" charset="0"/>
                <a:cs typeface="ヒラギノ角ゴ Pro W3" charset="0"/>
              </a:rPr>
              <a:t>http://www.bizjournals.com/triangle/news/2013/02/26/slideshow-whos-buying-north.html</a:t>
            </a:r>
          </a:p>
          <a:p>
            <a:endParaRPr lang="en-US">
              <a:latin typeface="Arial" charset="0"/>
              <a:ea typeface="ヒラギノ角ゴ Pro W3" charset="0"/>
              <a:cs typeface="ヒラギノ角ゴ Pro W3" charset="0"/>
            </a:endParaRPr>
          </a:p>
        </p:txBody>
      </p:sp>
      <p:sp>
        <p:nvSpPr>
          <p:cNvPr id="614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D73173C-4F5E-A04F-8423-64BC00D339AC}" type="slidenum">
              <a:rPr lang="en-US" sz="1200"/>
              <a:pPr/>
              <a:t>311</a:t>
            </a:fld>
            <a:endParaRPr lang="en-US" sz="1200"/>
          </a:p>
        </p:txBody>
      </p:sp>
    </p:spTree>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0" name="Slide Image Placeholder 1"/>
          <p:cNvSpPr>
            <a:spLocks noGrp="1" noRot="1" noChangeAspect="1" noTextEdit="1"/>
          </p:cNvSpPr>
          <p:nvPr>
            <p:ph type="sldImg"/>
          </p:nvPr>
        </p:nvSpPr>
        <p:spPr>
          <a:ln/>
        </p:spPr>
      </p:sp>
      <p:sp>
        <p:nvSpPr>
          <p:cNvPr id="616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Who</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Buying North Carolina</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Goods</a:t>
            </a:r>
          </a:p>
          <a:p>
            <a:r>
              <a:rPr lang="en-US">
                <a:latin typeface="Arial" charset="0"/>
                <a:ea typeface="ヒラギノ角ゴ Pro W3" charset="0"/>
                <a:cs typeface="ヒラギノ角ゴ Pro W3" charset="0"/>
              </a:rPr>
              <a:t>Feb 26, 2013</a:t>
            </a:r>
          </a:p>
          <a:p>
            <a:r>
              <a:rPr lang="en-US">
                <a:latin typeface="Arial" charset="0"/>
                <a:ea typeface="ヒラギノ角ゴ Pro W3" charset="0"/>
                <a:cs typeface="ヒラギノ角ゴ Pro W3" charset="0"/>
              </a:rPr>
              <a:t>Triangle Business Journal</a:t>
            </a:r>
          </a:p>
          <a:p>
            <a:r>
              <a:rPr lang="en-US">
                <a:latin typeface="Arial" charset="0"/>
                <a:ea typeface="ヒラギノ角ゴ Pro W3" charset="0"/>
                <a:cs typeface="ヒラギノ角ゴ Pro W3" charset="0"/>
              </a:rPr>
              <a:t>http://www.bizjournals.com/triangle/news/2013/02/26/slideshow-whos-buying-north.html</a:t>
            </a:r>
          </a:p>
          <a:p>
            <a:endParaRPr lang="en-US">
              <a:latin typeface="Arial" charset="0"/>
              <a:ea typeface="ヒラギノ角ゴ Pro W3" charset="0"/>
              <a:cs typeface="ヒラギノ角ゴ Pro W3" charset="0"/>
            </a:endParaRPr>
          </a:p>
        </p:txBody>
      </p:sp>
      <p:sp>
        <p:nvSpPr>
          <p:cNvPr id="616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C8F315A-7E3C-404B-BCEE-572B4C80BE5E}" type="slidenum">
              <a:rPr lang="en-US" sz="1200"/>
              <a:pPr/>
              <a:t>312</a:t>
            </a:fld>
            <a:endParaRPr lang="en-US" sz="1200"/>
          </a:p>
        </p:txBody>
      </p:sp>
    </p:spTree>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8" name="Slide Image Placeholder 1"/>
          <p:cNvSpPr>
            <a:spLocks noGrp="1" noRot="1" noChangeAspect="1" noTextEdit="1"/>
          </p:cNvSpPr>
          <p:nvPr>
            <p:ph type="sldImg"/>
          </p:nvPr>
        </p:nvSpPr>
        <p:spPr>
          <a:ln/>
        </p:spPr>
      </p:sp>
      <p:sp>
        <p:nvSpPr>
          <p:cNvPr id="618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Who</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Buying North Carolina</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Goods</a:t>
            </a:r>
          </a:p>
          <a:p>
            <a:r>
              <a:rPr lang="en-US">
                <a:latin typeface="Arial" charset="0"/>
                <a:ea typeface="ヒラギノ角ゴ Pro W3" charset="0"/>
                <a:cs typeface="ヒラギノ角ゴ Pro W3" charset="0"/>
              </a:rPr>
              <a:t>Feb 26, 2013</a:t>
            </a:r>
          </a:p>
          <a:p>
            <a:r>
              <a:rPr lang="en-US">
                <a:latin typeface="Arial" charset="0"/>
                <a:ea typeface="ヒラギノ角ゴ Pro W3" charset="0"/>
                <a:cs typeface="ヒラギノ角ゴ Pro W3" charset="0"/>
              </a:rPr>
              <a:t>Triangle Business Journal</a:t>
            </a:r>
          </a:p>
          <a:p>
            <a:r>
              <a:rPr lang="en-US">
                <a:latin typeface="Arial" charset="0"/>
                <a:ea typeface="ヒラギノ角ゴ Pro W3" charset="0"/>
                <a:cs typeface="ヒラギノ角ゴ Pro W3" charset="0"/>
              </a:rPr>
              <a:t>http://www.bizjournals.com/triangle/news/2013/02/26/slideshow-whos-buying-north.html</a:t>
            </a:r>
          </a:p>
          <a:p>
            <a:endParaRPr lang="en-US">
              <a:latin typeface="Arial" charset="0"/>
              <a:ea typeface="ヒラギノ角ゴ Pro W3" charset="0"/>
              <a:cs typeface="ヒラギノ角ゴ Pro W3" charset="0"/>
            </a:endParaRPr>
          </a:p>
        </p:txBody>
      </p:sp>
      <p:sp>
        <p:nvSpPr>
          <p:cNvPr id="6185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F923DAA-7AE9-4348-9A2A-A0D5D312093F}" type="slidenum">
              <a:rPr lang="en-US" sz="1200"/>
              <a:pPr/>
              <a:t>313</a:t>
            </a:fld>
            <a:endParaRPr lang="en-US" sz="1200"/>
          </a:p>
        </p:txBody>
      </p:sp>
    </p:spTree>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Slide Image Placeholder 1"/>
          <p:cNvSpPr>
            <a:spLocks noGrp="1" noRot="1" noChangeAspect="1" noTextEdit="1"/>
          </p:cNvSpPr>
          <p:nvPr>
            <p:ph type="sldImg"/>
          </p:nvPr>
        </p:nvSpPr>
        <p:spPr>
          <a:ln/>
        </p:spPr>
      </p:sp>
      <p:sp>
        <p:nvSpPr>
          <p:cNvPr id="620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Who</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Buying North Carolina</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Goods</a:t>
            </a:r>
          </a:p>
          <a:p>
            <a:r>
              <a:rPr lang="en-US">
                <a:latin typeface="Arial" charset="0"/>
                <a:ea typeface="ヒラギノ角ゴ Pro W3" charset="0"/>
                <a:cs typeface="ヒラギノ角ゴ Pro W3" charset="0"/>
              </a:rPr>
              <a:t>Feb 26, 2013</a:t>
            </a:r>
          </a:p>
          <a:p>
            <a:r>
              <a:rPr lang="en-US">
                <a:latin typeface="Arial" charset="0"/>
                <a:ea typeface="ヒラギノ角ゴ Pro W3" charset="0"/>
                <a:cs typeface="ヒラギノ角ゴ Pro W3" charset="0"/>
              </a:rPr>
              <a:t>Triangle Business Journal</a:t>
            </a:r>
          </a:p>
          <a:p>
            <a:r>
              <a:rPr lang="en-US">
                <a:latin typeface="Arial" charset="0"/>
                <a:ea typeface="ヒラギノ角ゴ Pro W3" charset="0"/>
                <a:cs typeface="ヒラギノ角ゴ Pro W3" charset="0"/>
              </a:rPr>
              <a:t>http://www.bizjournals.com/triangle/news/2013/02/26/slideshow-whos-buying-north.html</a:t>
            </a:r>
          </a:p>
          <a:p>
            <a:endParaRPr lang="en-US">
              <a:latin typeface="Arial" charset="0"/>
              <a:ea typeface="ヒラギノ角ゴ Pro W3" charset="0"/>
              <a:cs typeface="ヒラギノ角ゴ Pro W3" charset="0"/>
            </a:endParaRPr>
          </a:p>
        </p:txBody>
      </p:sp>
      <p:sp>
        <p:nvSpPr>
          <p:cNvPr id="620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7E9DC6E0-E93B-2C42-9BD1-89003794C7CD}" type="slidenum">
              <a:rPr lang="en-US" sz="1200"/>
              <a:pPr/>
              <a:t>314</a:t>
            </a:fld>
            <a:endParaRPr lang="en-US" sz="1200"/>
          </a:p>
        </p:txBody>
      </p:sp>
    </p:spTree>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4" name="Slide Image Placeholder 1"/>
          <p:cNvSpPr>
            <a:spLocks noGrp="1" noRot="1" noChangeAspect="1" noTextEdit="1"/>
          </p:cNvSpPr>
          <p:nvPr>
            <p:ph type="sldImg"/>
          </p:nvPr>
        </p:nvSpPr>
        <p:spPr>
          <a:ln/>
        </p:spPr>
      </p:sp>
      <p:sp>
        <p:nvSpPr>
          <p:cNvPr id="622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Who</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Buying North Carolina</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Goods</a:t>
            </a:r>
          </a:p>
          <a:p>
            <a:r>
              <a:rPr lang="en-US">
                <a:latin typeface="Arial" charset="0"/>
                <a:ea typeface="ヒラギノ角ゴ Pro W3" charset="0"/>
                <a:cs typeface="ヒラギノ角ゴ Pro W3" charset="0"/>
              </a:rPr>
              <a:t>Feb 26, 2013</a:t>
            </a:r>
          </a:p>
          <a:p>
            <a:r>
              <a:rPr lang="en-US">
                <a:latin typeface="Arial" charset="0"/>
                <a:ea typeface="ヒラギノ角ゴ Pro W3" charset="0"/>
                <a:cs typeface="ヒラギノ角ゴ Pro W3" charset="0"/>
              </a:rPr>
              <a:t>Triangle Business Journal</a:t>
            </a:r>
          </a:p>
          <a:p>
            <a:r>
              <a:rPr lang="en-US">
                <a:latin typeface="Arial" charset="0"/>
                <a:ea typeface="ヒラギノ角ゴ Pro W3" charset="0"/>
                <a:cs typeface="ヒラギノ角ゴ Pro W3" charset="0"/>
              </a:rPr>
              <a:t>http://www.bizjournals.com/triangle/news/2013/02/26/slideshow-whos-buying-north.html</a:t>
            </a:r>
          </a:p>
          <a:p>
            <a:endParaRPr lang="en-US">
              <a:latin typeface="Arial" charset="0"/>
              <a:ea typeface="ヒラギノ角ゴ Pro W3" charset="0"/>
              <a:cs typeface="ヒラギノ角ゴ Pro W3" charset="0"/>
            </a:endParaRPr>
          </a:p>
        </p:txBody>
      </p:sp>
      <p:sp>
        <p:nvSpPr>
          <p:cNvPr id="622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7B8612D5-CA96-8A47-8BB9-5991F573E82B}" type="slidenum">
              <a:rPr lang="en-US" sz="1200"/>
              <a:pPr/>
              <a:t>315</a:t>
            </a:fld>
            <a:endParaRPr lang="en-US" sz="1200"/>
          </a:p>
        </p:txBody>
      </p:sp>
    </p:spTree>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2" name="Slide Image Placeholder 1"/>
          <p:cNvSpPr>
            <a:spLocks noGrp="1" noRot="1" noChangeAspect="1" noTextEdit="1"/>
          </p:cNvSpPr>
          <p:nvPr>
            <p:ph type="sldImg"/>
          </p:nvPr>
        </p:nvSpPr>
        <p:spPr>
          <a:ln/>
        </p:spPr>
      </p:sp>
      <p:sp>
        <p:nvSpPr>
          <p:cNvPr id="624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Who</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Buying North Carolina</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Goods</a:t>
            </a:r>
          </a:p>
          <a:p>
            <a:r>
              <a:rPr lang="en-US">
                <a:latin typeface="Arial" charset="0"/>
                <a:ea typeface="ヒラギノ角ゴ Pro W3" charset="0"/>
                <a:cs typeface="ヒラギノ角ゴ Pro W3" charset="0"/>
              </a:rPr>
              <a:t>Feb 26, 2013</a:t>
            </a:r>
          </a:p>
          <a:p>
            <a:r>
              <a:rPr lang="en-US">
                <a:latin typeface="Arial" charset="0"/>
                <a:ea typeface="ヒラギノ角ゴ Pro W3" charset="0"/>
                <a:cs typeface="ヒラギノ角ゴ Pro W3" charset="0"/>
              </a:rPr>
              <a:t>Triangle Business Journal</a:t>
            </a:r>
          </a:p>
          <a:p>
            <a:r>
              <a:rPr lang="en-US">
                <a:latin typeface="Arial" charset="0"/>
                <a:ea typeface="ヒラギノ角ゴ Pro W3" charset="0"/>
                <a:cs typeface="ヒラギノ角ゴ Pro W3" charset="0"/>
              </a:rPr>
              <a:t>http://www.bizjournals.com/triangle/news/2013/02/26/slideshow-whos-buying-north.html</a:t>
            </a:r>
          </a:p>
          <a:p>
            <a:endParaRPr lang="en-US">
              <a:latin typeface="Arial" charset="0"/>
              <a:ea typeface="ヒラギノ角ゴ Pro W3" charset="0"/>
              <a:cs typeface="ヒラギノ角ゴ Pro W3" charset="0"/>
            </a:endParaRPr>
          </a:p>
        </p:txBody>
      </p:sp>
      <p:sp>
        <p:nvSpPr>
          <p:cNvPr id="624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2C87582-7639-7B48-8FA1-FB4BBC952154}" type="slidenum">
              <a:rPr lang="en-US" sz="1200"/>
              <a:pPr/>
              <a:t>316</a:t>
            </a:fld>
            <a:endParaRPr lang="en-US" sz="1200"/>
          </a:p>
        </p:txBody>
      </p:sp>
    </p:spTree>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90" name="Slide Image Placeholder 1"/>
          <p:cNvSpPr>
            <a:spLocks noGrp="1" noRot="1" noChangeAspect="1" noTextEdit="1"/>
          </p:cNvSpPr>
          <p:nvPr>
            <p:ph type="sldImg"/>
          </p:nvPr>
        </p:nvSpPr>
        <p:spPr>
          <a:ln/>
        </p:spPr>
      </p:sp>
      <p:sp>
        <p:nvSpPr>
          <p:cNvPr id="626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Who</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Buying North Carolina</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Goods</a:t>
            </a:r>
          </a:p>
          <a:p>
            <a:r>
              <a:rPr lang="en-US">
                <a:latin typeface="Arial" charset="0"/>
                <a:ea typeface="ヒラギノ角ゴ Pro W3" charset="0"/>
                <a:cs typeface="ヒラギノ角ゴ Pro W3" charset="0"/>
              </a:rPr>
              <a:t>Feb 26, 2013</a:t>
            </a:r>
          </a:p>
          <a:p>
            <a:r>
              <a:rPr lang="en-US">
                <a:latin typeface="Arial" charset="0"/>
                <a:ea typeface="ヒラギノ角ゴ Pro W3" charset="0"/>
                <a:cs typeface="ヒラギノ角ゴ Pro W3" charset="0"/>
              </a:rPr>
              <a:t>Triangle Business Journal</a:t>
            </a:r>
          </a:p>
          <a:p>
            <a:r>
              <a:rPr lang="en-US">
                <a:latin typeface="Arial" charset="0"/>
                <a:ea typeface="ヒラギノ角ゴ Pro W3" charset="0"/>
                <a:cs typeface="ヒラギノ角ゴ Pro W3" charset="0"/>
              </a:rPr>
              <a:t>http://www.bizjournals.com/triangle/news/2013/02/26/slideshow-whos-buying-north.html</a:t>
            </a:r>
          </a:p>
          <a:p>
            <a:endParaRPr lang="en-US">
              <a:latin typeface="Arial" charset="0"/>
              <a:ea typeface="ヒラギノ角ゴ Pro W3" charset="0"/>
              <a:cs typeface="ヒラギノ角ゴ Pro W3" charset="0"/>
            </a:endParaRPr>
          </a:p>
        </p:txBody>
      </p:sp>
      <p:sp>
        <p:nvSpPr>
          <p:cNvPr id="626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5852DA6A-BA4F-5C4B-A922-D42FA36A1FF6}" type="slidenum">
              <a:rPr lang="en-US" sz="1200"/>
              <a:pPr/>
              <a:t>317</a:t>
            </a:fld>
            <a:endParaRPr lang="en-US" sz="1200"/>
          </a:p>
        </p:txBody>
      </p:sp>
    </p:spTree>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8" name="Slide Image Placeholder 1"/>
          <p:cNvSpPr>
            <a:spLocks noGrp="1" noRot="1" noChangeAspect="1" noTextEdit="1"/>
          </p:cNvSpPr>
          <p:nvPr>
            <p:ph type="sldImg"/>
          </p:nvPr>
        </p:nvSpPr>
        <p:spPr>
          <a:ln/>
        </p:spPr>
      </p:sp>
      <p:sp>
        <p:nvSpPr>
          <p:cNvPr id="628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The Condition of College &amp; Career Readiness 2013</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http://www.act.org/research/policymakers/cccr13/</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August 21, 2013</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Using the ACT College Readiness Benchmarks and ACT® test scores, the Condition of College &amp; Career Readiness reports provide national and state snapshots of college readiness of the graduating seniors of the class of 2013 who took the ACT in high school.</a:t>
            </a:r>
          </a:p>
        </p:txBody>
      </p:sp>
      <p:sp>
        <p:nvSpPr>
          <p:cNvPr id="6287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5B5E4072-70A2-8041-AA44-949733EE69A9}" type="slidenum">
              <a:rPr lang="en-US" sz="1200"/>
              <a:pPr/>
              <a:t>318</a:t>
            </a:fld>
            <a:endParaRPr lang="en-US" sz="1200"/>
          </a:p>
        </p:txBody>
      </p:sp>
    </p:spTree>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6" name="Slide Image Placeholder 1"/>
          <p:cNvSpPr>
            <a:spLocks noGrp="1" noRot="1" noChangeAspect="1" noTextEdit="1"/>
          </p:cNvSpPr>
          <p:nvPr>
            <p:ph type="sldImg"/>
          </p:nvPr>
        </p:nvSpPr>
        <p:spPr>
          <a:ln/>
        </p:spPr>
      </p:sp>
      <p:sp>
        <p:nvSpPr>
          <p:cNvPr id="630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The Condition of College &amp; Career Readiness 2013</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http://www.act.org/research/policymakers/cccr13/</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August 21, 2013</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Using the ACT College Readiness Benchmarks and ACT® test scores, the Condition of College &amp; Career Readiness reports provide national and state snapshots of college readiness of the graduating seniors of the class of 2013 who took the ACT in high school.</a:t>
            </a:r>
          </a:p>
        </p:txBody>
      </p:sp>
      <p:sp>
        <p:nvSpPr>
          <p:cNvPr id="630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332BCE88-08C4-6941-9C16-799667904DE2}" type="slidenum">
              <a:rPr lang="en-US" sz="1200"/>
              <a:pPr/>
              <a:t>319</a:t>
            </a:fld>
            <a:endParaRPr 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66E2572-2357-554A-A5BE-BB59EF691249}" type="slidenum">
              <a:rPr lang="en-US" sz="1200"/>
              <a:pPr/>
              <a:t>32</a:t>
            </a:fld>
            <a:endParaRPr lang="en-US" sz="1200"/>
          </a:p>
        </p:txBody>
      </p:sp>
      <p:sp>
        <p:nvSpPr>
          <p:cNvPr id="80900" name="Rectangle 2"/>
          <p:cNvSpPr>
            <a:spLocks noGrp="1" noRot="1" noChangeAspect="1" noChangeArrowheads="1" noTextEdit="1"/>
          </p:cNvSpPr>
          <p:nvPr>
            <p:ph type="sldImg"/>
          </p:nvPr>
        </p:nvSpPr>
        <p:spPr>
          <a:solidFill>
            <a:srgbClr val="FFFFFF"/>
          </a:solidFill>
          <a:ln/>
        </p:spPr>
      </p:sp>
      <p:sp>
        <p:nvSpPr>
          <p:cNvPr id="8090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1400" dirty="0">
                <a:latin typeface="Arial" charset="0"/>
                <a:ea typeface="ヒラギノ角ゴ Pro W3" charset="0"/>
                <a:cs typeface="ヒラギノ角ゴ Pro W3" charset="0"/>
              </a:rPr>
              <a:t>Here the underlined occupations are in management, which means that not only does the job require a bachelor degree, but also requires some years of work experience in that field.</a:t>
            </a:r>
          </a:p>
          <a:p>
            <a:pPr eaLnBrk="1" hangingPunct="1"/>
            <a:r>
              <a:rPr lang="en-US" sz="1400" dirty="0">
                <a:latin typeface="Arial" charset="0"/>
                <a:ea typeface="ヒラギノ角ゴ Pro W3" charset="0"/>
                <a:cs typeface="ヒラギノ角ゴ Pro W3" charset="0"/>
              </a:rPr>
              <a:t>Unfortunately, more schooling does not always mean more money.</a:t>
            </a:r>
          </a:p>
          <a:p>
            <a:pPr eaLnBrk="1" hangingPunct="1"/>
            <a:r>
              <a:rPr lang="en-US" sz="1400" dirty="0">
                <a:latin typeface="Arial" charset="0"/>
                <a:ea typeface="ヒラギノ角ゴ Pro W3" charset="0"/>
                <a:cs typeface="ヒラギノ角ゴ Pro W3" charset="0"/>
              </a:rPr>
              <a:t>A Dental Hygienist with only two years of college, makes more money the first year than many of these jobs that require 4-year degree.</a:t>
            </a:r>
          </a:p>
          <a:p>
            <a:pPr eaLnBrk="1" hangingPunct="1"/>
            <a:r>
              <a:rPr lang="en-US" sz="1400" dirty="0">
                <a:latin typeface="Arial" charset="0"/>
                <a:ea typeface="ヒラギノ角ゴ Pro W3" charset="0"/>
                <a:cs typeface="ヒラギノ角ゴ Pro W3" charset="0"/>
              </a:rPr>
              <a:t>Considering the student loans to pay back, who will be able to afford that fancy sports car the soonest?</a:t>
            </a:r>
          </a:p>
          <a:p>
            <a:pPr eaLnBrk="1" hangingPunct="1"/>
            <a:endParaRPr lang="en-US" dirty="0">
              <a:latin typeface="Times New Roman" charset="0"/>
              <a:ea typeface="ヒラギノ角ゴ Pro W3" charset="0"/>
              <a:cs typeface="ヒラギノ角ゴ Pro W3" charset="0"/>
            </a:endParaRPr>
          </a:p>
          <a:p>
            <a:pPr eaLnBrk="1" hangingPunct="1"/>
            <a:r>
              <a:rPr lang="en-US" dirty="0">
                <a:latin typeface="Times New Roman" charset="0"/>
                <a:ea typeface="ヒラギノ角ゴ Pro W3" charset="0"/>
                <a:cs typeface="ヒラギノ角ゴ Pro W3" charset="0"/>
              </a:rPr>
              <a:t>=============</a:t>
            </a:r>
          </a:p>
          <a:p>
            <a:pPr eaLnBrk="1" hangingPunct="1">
              <a:spcBef>
                <a:spcPct val="0"/>
              </a:spcBef>
              <a:spcAft>
                <a:spcPct val="30000"/>
              </a:spcAft>
            </a:pPr>
            <a:r>
              <a:rPr lang="en-US" dirty="0" err="1">
                <a:latin typeface="Times New Roman" charset="0"/>
                <a:ea typeface="ヒラギノ角ゴ Pro W3" charset="0"/>
                <a:cs typeface="ヒラギノ角ゴ Pro W3" charset="0"/>
              </a:rPr>
              <a:t>www.CareerOutlook.us</a:t>
            </a:r>
            <a:r>
              <a:rPr lang="en-US" dirty="0">
                <a:latin typeface="Times New Roman" charset="0"/>
                <a:ea typeface="ヒラギノ角ゴ Pro W3" charset="0"/>
                <a:cs typeface="ヒラギノ角ゴ Pro W3" charset="0"/>
              </a:rPr>
              <a:t> based on NC Employment Security Commission data</a:t>
            </a:r>
          </a:p>
          <a:p>
            <a:pPr eaLnBrk="1" hangingPunct="1">
              <a:spcBef>
                <a:spcPct val="0"/>
              </a:spcBef>
              <a:spcAft>
                <a:spcPct val="30000"/>
              </a:spcAft>
            </a:pPr>
            <a:r>
              <a:rPr lang="en-US" dirty="0">
                <a:latin typeface="Times New Roman" charset="0"/>
                <a:ea typeface="ヒラギノ角ゴ Pro W3" charset="0"/>
                <a:cs typeface="ヒラギノ角ゴ Pro W3" charset="0"/>
              </a:rPr>
              <a:t>High Demand is above the Mean of all Average Total Annual Openings, which for 2008-2018 is above 60 openings per year.</a:t>
            </a:r>
          </a:p>
        </p:txBody>
      </p:sp>
    </p:spTree>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4" name="Slide Image Placeholder 1"/>
          <p:cNvSpPr>
            <a:spLocks noGrp="1" noRot="1" noChangeAspect="1" noTextEdit="1"/>
          </p:cNvSpPr>
          <p:nvPr>
            <p:ph type="sldImg"/>
          </p:nvPr>
        </p:nvSpPr>
        <p:spPr>
          <a:ln/>
        </p:spPr>
      </p:sp>
      <p:sp>
        <p:nvSpPr>
          <p:cNvPr id="632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The Condition of College &amp; Career Readiness 2013</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http://www.act.org/research/policymakers/cccr13/</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August 21, 2013</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Using the ACT College Readiness Benchmarks and ACT® test scores, the Condition of College &amp; Career Readiness reports provide national and state snapshots of college readiness of the graduating seniors of the class of 2013 who took the ACT in high school.</a:t>
            </a:r>
          </a:p>
        </p:txBody>
      </p:sp>
      <p:sp>
        <p:nvSpPr>
          <p:cNvPr id="632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D1E312B-3EA7-C14B-A9B2-CBC8B9DACD6F}" type="slidenum">
              <a:rPr lang="en-US" sz="1200"/>
              <a:pPr/>
              <a:t>320</a:t>
            </a:fld>
            <a:endParaRPr lang="en-US" sz="1200"/>
          </a:p>
        </p:txBody>
      </p:sp>
    </p:spTree>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Slide Image Placeholder 1"/>
          <p:cNvSpPr>
            <a:spLocks noGrp="1" noRot="1" noChangeAspect="1" noTextEdit="1"/>
          </p:cNvSpPr>
          <p:nvPr>
            <p:ph type="sldImg"/>
          </p:nvPr>
        </p:nvSpPr>
        <p:spPr>
          <a:ln/>
        </p:spPr>
      </p:sp>
      <p:sp>
        <p:nvSpPr>
          <p:cNvPr id="634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charset="0"/>
                <a:ea typeface="ヒラギノ角ゴ Pro W3" charset="0"/>
                <a:cs typeface="ヒラギノ角ゴ Pro W3" charset="0"/>
              </a:rPr>
              <a:t>The darkest states are creating college-ready high school graduates.  </a:t>
            </a:r>
          </a:p>
          <a:p>
            <a:endParaRPr lang="en-US" dirty="0" smtClean="0">
              <a:latin typeface="Arial" charset="0"/>
              <a:ea typeface="ヒラギノ角ゴ Pro W3" charset="0"/>
              <a:cs typeface="ヒラギノ角ゴ Pro W3" charset="0"/>
            </a:endParaRPr>
          </a:p>
          <a:p>
            <a:r>
              <a:rPr lang="en-US" dirty="0" smtClean="0">
                <a:latin typeface="Arial" charset="0"/>
                <a:ea typeface="ヒラギノ角ゴ Pro W3" charset="0"/>
                <a:cs typeface="ヒラギノ角ゴ Pro W3" charset="0"/>
              </a:rPr>
              <a:t>Only</a:t>
            </a:r>
            <a:r>
              <a:rPr lang="en-US" baseline="0" dirty="0" smtClean="0">
                <a:latin typeface="Arial" charset="0"/>
                <a:ea typeface="ヒラギノ角ゴ Pro W3" charset="0"/>
                <a:cs typeface="ヒラギノ角ゴ Pro W3" charset="0"/>
              </a:rPr>
              <a:t> two states, Minnesota and Wisconsin, are graduating 50 percent of their students college-ready.  The others are less.</a:t>
            </a:r>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The Condition of College &amp; Career Readiness 2013</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www.act.org</a:t>
            </a:r>
            <a:r>
              <a:rPr lang="en-US" dirty="0">
                <a:latin typeface="Arial" charset="0"/>
                <a:ea typeface="ヒラギノ角ゴ Pro W3" charset="0"/>
                <a:cs typeface="ヒラギノ角ゴ Pro W3" charset="0"/>
              </a:rPr>
              <a:t>/research/policymakers/cccr13/</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August 21, 2013</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Using the ACT College Readiness Benchmarks and ACT® test scores, the Condition of College &amp; Career Readiness reports provide national and state snapshots of college readiness of the graduating seniors of the class of 2013 who took the ACT in high school.</a:t>
            </a:r>
          </a:p>
        </p:txBody>
      </p:sp>
      <p:sp>
        <p:nvSpPr>
          <p:cNvPr id="634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AB45720-0E09-4E49-90C3-498FB3E35189}" type="slidenum">
              <a:rPr lang="en-US" sz="1200"/>
              <a:pPr/>
              <a:t>321</a:t>
            </a:fld>
            <a:endParaRPr lang="en-US" sz="1200"/>
          </a:p>
        </p:txBody>
      </p:sp>
    </p:spTree>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30" name="Slide Image Placeholder 1"/>
          <p:cNvSpPr>
            <a:spLocks noGrp="1" noRot="1" noChangeAspect="1" noTextEdit="1"/>
          </p:cNvSpPr>
          <p:nvPr>
            <p:ph type="sldImg"/>
          </p:nvPr>
        </p:nvSpPr>
        <p:spPr>
          <a:ln/>
        </p:spPr>
      </p:sp>
      <p:sp>
        <p:nvSpPr>
          <p:cNvPr id="636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The Condition of College &amp; Career Readiness 2013</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http://www.act.org/research/policymakers/cccr13/</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August 21, 2013</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Using the ACT College Readiness Benchmarks and ACT® test scores, the Condition of College &amp; Career Readiness reports provide national and state snapshots of college readiness of the graduating seniors of the class of 2013 who took the ACT in high school.</a:t>
            </a:r>
          </a:p>
        </p:txBody>
      </p:sp>
      <p:sp>
        <p:nvSpPr>
          <p:cNvPr id="636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1507708-59E9-6140-914C-CE546D70678F}" type="slidenum">
              <a:rPr lang="en-US" sz="1200"/>
              <a:pPr/>
              <a:t>322</a:t>
            </a:fld>
            <a:endParaRPr lang="en-US" sz="1200"/>
          </a:p>
        </p:txBody>
      </p:sp>
    </p:spTree>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Slide Image Placeholder 1"/>
          <p:cNvSpPr>
            <a:spLocks noGrp="1" noRot="1" noChangeAspect="1" noTextEdit="1"/>
          </p:cNvSpPr>
          <p:nvPr>
            <p:ph type="sldImg"/>
          </p:nvPr>
        </p:nvSpPr>
        <p:spPr>
          <a:ln/>
        </p:spPr>
      </p:sp>
      <p:sp>
        <p:nvSpPr>
          <p:cNvPr id="65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http://www.air.org/news/index.cfm?fa=viewContent&amp;content_id=2731</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Higher Education Pays: But a Lot More for Some Graduates Than for Others</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Tuesday, September 3, 2013</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Higher education is one of the most important investments that people make, and most students make this investment because they want a better chance to land a good career and higher earnings. But as they enter the labor market, some graduates earn far more than others. Prospective students need sound information about where their educational choices are likely to lead. </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Students who earn associate's degrees and occupational certificates often earn more in their first year out of college than those with four-year college degrees, according to a new study examining the average salaries of graduates in five states: Arkansas, Colorado, Tennessee, Texas and Virginia.</a:t>
            </a:r>
          </a:p>
        </p:txBody>
      </p:sp>
      <p:sp>
        <p:nvSpPr>
          <p:cNvPr id="65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3B6B830-9CBE-1C49-B223-566F345DFF12}" type="slidenum">
              <a:rPr lang="en-US" sz="1200"/>
              <a:pPr/>
              <a:t>323</a:t>
            </a:fld>
            <a:endParaRPr lang="en-US" sz="1200"/>
          </a:p>
        </p:txBody>
      </p:sp>
    </p:spTree>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2" name="Slide Image Placeholder 1"/>
          <p:cNvSpPr>
            <a:spLocks noGrp="1" noRot="1" noChangeAspect="1" noTextEdit="1"/>
          </p:cNvSpPr>
          <p:nvPr>
            <p:ph type="sldImg"/>
          </p:nvPr>
        </p:nvSpPr>
        <p:spPr>
          <a:ln/>
        </p:spPr>
      </p:sp>
      <p:sp>
        <p:nvSpPr>
          <p:cNvPr id="65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http://www.air.org/news/index.cfm?fa=viewContent&amp;content_id=2731</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Higher Education Pays: But a Lot More for Some Graduates Than for Others</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Tuesday, September 3, 2013</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Higher education is one of the most important investments that people make, and most students make this investment because they want a better chance to land a good career and higher earnings. But as they enter the labor market, some graduates earn far more than others. Prospective students need sound information about where their educational choices are likely to lead. </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Students who earn associate's degrees and occupational certificates often earn more in their first year out of college than those with four-year college degrees, according to a new study examining the average salaries of graduates in five states: Arkansas, Colorado, Tennessee, Texas and Virginia.</a:t>
            </a:r>
          </a:p>
        </p:txBody>
      </p:sp>
      <p:sp>
        <p:nvSpPr>
          <p:cNvPr id="65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E8D27A0-3D9E-5D40-B3D0-D2095E1A009E}" type="slidenum">
              <a:rPr lang="en-US" sz="1200"/>
              <a:pPr/>
              <a:t>324</a:t>
            </a:fld>
            <a:endParaRPr lang="en-US" sz="1200"/>
          </a:p>
        </p:txBody>
      </p:sp>
    </p:spTree>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10" name="Slide Image Placeholder 1"/>
          <p:cNvSpPr>
            <a:spLocks noGrp="1" noRot="1" noChangeAspect="1" noTextEdit="1"/>
          </p:cNvSpPr>
          <p:nvPr>
            <p:ph type="sldImg"/>
          </p:nvPr>
        </p:nvSpPr>
        <p:spPr>
          <a:ln/>
        </p:spPr>
      </p:sp>
      <p:sp>
        <p:nvSpPr>
          <p:cNvPr id="657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http://www.air.org/news/index.cfm?fa=viewContent&amp;content_id=2731</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Higher Education Pays: But a Lot More for Some Graduates Than for Others</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Tuesday, September 3, 2013</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Higher education is one of the most important investments that people make, and most students make this investment because they want a better chance to land a good career and higher earnings. But as they enter the labor market, some graduates earn far more than others. Prospective students need sound information about where their educational choices are likely to lead. </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Students who earn associate's degrees and occupational certificates often earn more in their first year out of college than those with four-year college degrees, according to a new study examining the average salaries of graduates in five states: Arkansas, Colorado, Tennessee, Texas and Virginia.</a:t>
            </a:r>
          </a:p>
        </p:txBody>
      </p:sp>
      <p:sp>
        <p:nvSpPr>
          <p:cNvPr id="657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C71330C-9C26-3349-BBA5-93E91623E338}" type="slidenum">
              <a:rPr lang="en-US" sz="1200"/>
              <a:pPr/>
              <a:t>325</a:t>
            </a:fld>
            <a:endParaRPr lang="en-US" sz="1200"/>
          </a:p>
        </p:txBody>
      </p:sp>
    </p:spTree>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8" name="Slide Image Placeholder 1"/>
          <p:cNvSpPr>
            <a:spLocks noGrp="1" noRot="1" noChangeAspect="1" noTextEdit="1"/>
          </p:cNvSpPr>
          <p:nvPr>
            <p:ph type="sldImg"/>
          </p:nvPr>
        </p:nvSpPr>
        <p:spPr>
          <a:ln/>
        </p:spPr>
      </p:sp>
      <p:sp>
        <p:nvSpPr>
          <p:cNvPr id="65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http://www.air.org/news/index.cfm?fa=viewContent&amp;content_id=2731</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Higher Education Pays: But a Lot More for Some Graduates Than for Others</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Tuesday, September 3, 2013</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Higher education is one of the most important investments that people make, and most students make this investment because they want a better chance to land a good career and higher earnings. But as they enter the labor market, some graduates earn far more than others. Prospective students need sound information about where their educational choices are likely to lead. </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Students who earn associate's degrees and occupational certificates often earn more in their first year out of college than those with four-year college degrees, according to a new study examining the average salaries of graduates in five states: Arkansas, Colorado, Tennessee, Texas and Virginia.</a:t>
            </a:r>
          </a:p>
        </p:txBody>
      </p:sp>
      <p:sp>
        <p:nvSpPr>
          <p:cNvPr id="659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D99F075-BF03-AC41-95EB-67C50A83BFCB}" type="slidenum">
              <a:rPr lang="en-US" sz="1200"/>
              <a:pPr/>
              <a:t>326</a:t>
            </a:fld>
            <a:endParaRPr lang="en-US" sz="1200"/>
          </a:p>
        </p:txBody>
      </p:sp>
    </p:spTree>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6" name="Slide Image Placeholder 1"/>
          <p:cNvSpPr>
            <a:spLocks noGrp="1" noRot="1" noChangeAspect="1" noTextEdit="1"/>
          </p:cNvSpPr>
          <p:nvPr>
            <p:ph type="sldImg"/>
          </p:nvPr>
        </p:nvSpPr>
        <p:spPr>
          <a:ln/>
        </p:spPr>
      </p:sp>
      <p:sp>
        <p:nvSpPr>
          <p:cNvPr id="66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http://www.air.org/news/index.cfm?fa=viewContent&amp;content_id=2731</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Higher Education Pays: But a Lot More for Some Graduates Than for Others</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Tuesday, September 3, 2013</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Higher education is one of the most important investments that people make, and most students make this investment because they want a better chance to land a good career and higher earnings. But as they enter the labor market, some graduates earn far more than others. Prospective students need sound information about where their educational choices are likely to lead. </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Students who earn associate's degrees and occupational certificates often earn more in their first year out of college than those with four-year college degrees, according to a new study examining the average salaries of graduates in five states: Arkansas, Colorado, Tennessee, Texas and Virginia.</a:t>
            </a:r>
          </a:p>
        </p:txBody>
      </p:sp>
      <p:sp>
        <p:nvSpPr>
          <p:cNvPr id="66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2B24474B-088E-4B41-A032-26625F89689B}" type="slidenum">
              <a:rPr lang="en-US" sz="1200"/>
              <a:pPr/>
              <a:t>327</a:t>
            </a:fld>
            <a:endParaRPr lang="en-US" sz="1200"/>
          </a:p>
        </p:txBody>
      </p:sp>
    </p:spTree>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4" name="Slide Image Placeholder 1"/>
          <p:cNvSpPr>
            <a:spLocks noGrp="1" noRot="1" noChangeAspect="1" noTextEdit="1"/>
          </p:cNvSpPr>
          <p:nvPr>
            <p:ph type="sldImg"/>
          </p:nvPr>
        </p:nvSpPr>
        <p:spPr>
          <a:ln/>
        </p:spPr>
      </p:sp>
      <p:sp>
        <p:nvSpPr>
          <p:cNvPr id="66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http://www.air.org/news/index.cfm?fa=viewContent&amp;content_id=2731</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Higher Education Pays: But a Lot More for Some Graduates Than for Others</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Tuesday, September 3, 2013</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Higher education is one of the most important investments that people make, and most students make this investment because they want a better chance to land a good career and higher earnings. But as they enter the labor market, some graduates earn far more than others. Prospective students need sound information about where their educational choices are likely to lead. </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Students who earn associate's degrees and occupational certificates often earn more in their first year out of college than those with four-year college degrees, according to a new study examining the average salaries of graduates in five states: Arkansas, Colorado, Tennessee, Texas and Virginia.</a:t>
            </a:r>
          </a:p>
        </p:txBody>
      </p:sp>
      <p:sp>
        <p:nvSpPr>
          <p:cNvPr id="66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F2D4109-C918-E54F-84EA-98D977BD005F}" type="slidenum">
              <a:rPr lang="en-US" sz="1200"/>
              <a:pPr/>
              <a:t>328</a:t>
            </a:fld>
            <a:endParaRPr lang="en-US" sz="1200"/>
          </a:p>
        </p:txBody>
      </p:sp>
    </p:spTree>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02" name="Slide Image Placeholder 1"/>
          <p:cNvSpPr>
            <a:spLocks noGrp="1" noRot="1" noChangeAspect="1" noTextEdit="1"/>
          </p:cNvSpPr>
          <p:nvPr>
            <p:ph type="sldImg"/>
          </p:nvPr>
        </p:nvSpPr>
        <p:spPr>
          <a:ln/>
        </p:spPr>
      </p:sp>
      <p:sp>
        <p:nvSpPr>
          <p:cNvPr id="66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Dr. Carnevale came to speak in Raleigh on August 28, 2013.</a:t>
            </a:r>
          </a:p>
          <a:p>
            <a:r>
              <a:rPr lang="en-US">
                <a:latin typeface="Arial" charset="0"/>
                <a:ea typeface="ヒラギノ角ゴ Pro W3" charset="0"/>
                <a:cs typeface="ヒラギノ角ゴ Pro W3" charset="0"/>
              </a:rPr>
              <a:t>I have the PowerPoint for his presentation</a:t>
            </a:r>
          </a:p>
        </p:txBody>
      </p:sp>
      <p:sp>
        <p:nvSpPr>
          <p:cNvPr id="665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7E11D70B-B84D-7A46-B612-CCBBA8B28341}" type="slidenum">
              <a:rPr lang="en-US" sz="1200"/>
              <a:pPr/>
              <a:t>329</a:t>
            </a:fld>
            <a:endParaRPr 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charset="0"/>
              <a:ea typeface="ヒラギノ角ゴ Pro W3" charset="0"/>
              <a:cs typeface="ヒラギノ角ゴ Pro W3" charset="0"/>
            </a:endParaRPr>
          </a:p>
          <a:p>
            <a:endParaRPr lang="en-US" dirty="0" smtClean="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smtClean="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www.naceweb.org</a:t>
            </a:r>
            <a:r>
              <a:rPr lang="en-US" dirty="0">
                <a:latin typeface="Arial" charset="0"/>
                <a:ea typeface="ヒラギノ角ゴ Pro W3" charset="0"/>
                <a:cs typeface="ヒラギノ角ゴ Pro W3" charset="0"/>
              </a:rPr>
              <a:t>/salary-survey-data/</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Salary Survey Report</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April 2013 Executive Summary</a:t>
            </a:r>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3788CB1E-3A51-034F-8643-2AB80DCFF659}" type="slidenum">
              <a:rPr lang="en-US" sz="1200"/>
              <a:pPr/>
              <a:t>33</a:t>
            </a:fld>
            <a:endParaRPr lang="en-US" sz="1200"/>
          </a:p>
        </p:txBody>
      </p:sp>
    </p:spTree>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50" name="Slide Image Placeholder 1"/>
          <p:cNvSpPr>
            <a:spLocks noGrp="1" noRot="1" noChangeAspect="1" noTextEdit="1"/>
          </p:cNvSpPr>
          <p:nvPr>
            <p:ph type="sldImg"/>
          </p:nvPr>
        </p:nvSpPr>
        <p:spPr>
          <a:ln/>
        </p:spPr>
      </p:sp>
      <p:sp>
        <p:nvSpPr>
          <p:cNvPr id="66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Dr. Anthony P. Carnevale</a:t>
            </a:r>
          </a:p>
          <a:p>
            <a:r>
              <a:rPr lang="en-US">
                <a:latin typeface="Arial" charset="0"/>
                <a:ea typeface="ヒラギノ角ゴ Pro W3" charset="0"/>
                <a:cs typeface="ヒラギノ角ゴ Pro W3" charset="0"/>
              </a:rPr>
              <a:t>August 28, 2013</a:t>
            </a:r>
          </a:p>
          <a:p>
            <a:r>
              <a:rPr lang="en-US">
                <a:latin typeface="Arial" charset="0"/>
                <a:ea typeface="ヒラギノ角ゴ Pro W3" charset="0"/>
                <a:cs typeface="ヒラギノ角ゴ Pro W3" charset="0"/>
              </a:rPr>
              <a:t>Governor</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Education Cabinet Working Group meeting</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Dr. Carnevale came to speak in Raleigh on August 28, 2013.</a:t>
            </a:r>
          </a:p>
          <a:p>
            <a:r>
              <a:rPr lang="en-US">
                <a:latin typeface="Arial" charset="0"/>
                <a:ea typeface="ヒラギノ角ゴ Pro W3" charset="0"/>
                <a:cs typeface="ヒラギノ角ゴ Pro W3" charset="0"/>
              </a:rPr>
              <a:t>I have the PowerPoint for his presentation</a:t>
            </a:r>
          </a:p>
        </p:txBody>
      </p:sp>
      <p:sp>
        <p:nvSpPr>
          <p:cNvPr id="66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A377BFD-E6DA-5346-9D13-0FF9A5FD9708}" type="slidenum">
              <a:rPr lang="en-US" sz="1200"/>
              <a:pPr/>
              <a:t>330</a:t>
            </a:fld>
            <a:endParaRPr lang="en-US" sz="1200"/>
          </a:p>
        </p:txBody>
      </p:sp>
    </p:spTree>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Slide Image Placeholder 1"/>
          <p:cNvSpPr>
            <a:spLocks noGrp="1" noRot="1" noChangeAspect="1" noTextEdit="1"/>
          </p:cNvSpPr>
          <p:nvPr>
            <p:ph type="sldImg"/>
          </p:nvPr>
        </p:nvSpPr>
        <p:spPr>
          <a:ln/>
        </p:spPr>
      </p:sp>
      <p:sp>
        <p:nvSpPr>
          <p:cNvPr id="66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endParaRPr lang="en-US">
              <a:latin typeface="Arial" charset="0"/>
              <a:ea typeface="ヒラギノ角ゴ Pro W3" charset="0"/>
              <a:cs typeface="ヒラギノ角ゴ Pro W3" charset="0"/>
            </a:endParaRPr>
          </a:p>
          <a:p>
            <a:r>
              <a:rPr lang="en-US" b="1">
                <a:latin typeface="Arial" charset="0"/>
                <a:ea typeface="ヒラギノ角ゴ Pro W3" charset="0"/>
                <a:cs typeface="ヒラギノ角ゴ Pro W3" charset="0"/>
              </a:rPr>
              <a:t>NORTH CAROLINA STATE BOARD OF EDUCATION</a:t>
            </a:r>
            <a:br>
              <a:rPr lang="en-US" b="1">
                <a:latin typeface="Arial" charset="0"/>
                <a:ea typeface="ヒラギノ角ゴ Pro W3" charset="0"/>
                <a:cs typeface="ヒラギノ角ゴ Pro W3" charset="0"/>
              </a:rPr>
            </a:br>
            <a:r>
              <a:rPr lang="en-US" b="1">
                <a:latin typeface="Arial" charset="0"/>
                <a:ea typeface="ヒラギノ角ゴ Pro W3" charset="0"/>
                <a:cs typeface="ヒラギノ角ゴ Pro W3" charset="0"/>
              </a:rPr>
              <a:t>Policy Manual</a:t>
            </a:r>
            <a:endParaRPr lang="en-US">
              <a:latin typeface="Arial" charset="0"/>
              <a:ea typeface="ヒラギノ角ゴ Pro W3" charset="0"/>
              <a:cs typeface="ヒラギノ角ゴ Pro W3" charset="0"/>
            </a:endParaRPr>
          </a:p>
          <a:p>
            <a:r>
              <a:rPr lang="en-US" b="1" u="sng">
                <a:latin typeface="Arial" charset="0"/>
                <a:ea typeface="ヒラギノ角ゴ Pro W3" charset="0"/>
                <a:cs typeface="ヒラギノ角ゴ Pro W3" charset="0"/>
              </a:rPr>
              <a:t>Policy Title</a:t>
            </a:r>
            <a:r>
              <a:rPr lang="en-US" b="1">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Policy regarding joint resolution with Community Colleges and Univ. of North Carolina Board of Governors regarding cooperative efforts</a:t>
            </a:r>
          </a:p>
          <a:p>
            <a:r>
              <a:rPr lang="en-US" b="1" u="sng">
                <a:latin typeface="Arial" charset="0"/>
                <a:ea typeface="ヒラギノ角ゴ Pro W3" charset="0"/>
                <a:cs typeface="ヒラギノ角ゴ Pro W3" charset="0"/>
              </a:rPr>
              <a:t>Current Policy Date</a:t>
            </a:r>
            <a:r>
              <a:rPr lang="en-US" b="1">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03/08/1990</a:t>
            </a:r>
          </a:p>
          <a:p>
            <a:r>
              <a:rPr lang="en-US">
                <a:latin typeface="Arial" charset="0"/>
                <a:ea typeface="ヒラギノ角ゴ Pro W3" charset="0"/>
                <a:cs typeface="ヒラギノ角ゴ Pro W3" charset="0"/>
              </a:rPr>
              <a:t>A RESOLUTION BY THE NORTH CAROLINA STATE BOARD OF EDUCATION, </a:t>
            </a:r>
          </a:p>
          <a:p>
            <a:r>
              <a:rPr lang="en-US">
                <a:latin typeface="Arial" charset="0"/>
                <a:ea typeface="ヒラギノ角ゴ Pro W3" charset="0"/>
                <a:cs typeface="ヒラギノ角ゴ Pro W3" charset="0"/>
              </a:rPr>
              <a:t>THE NORTH CAROLINA STATE BOARD OF COMMUNITY COLLEGES, </a:t>
            </a:r>
          </a:p>
          <a:p>
            <a:r>
              <a:rPr lang="en-US">
                <a:latin typeface="Arial" charset="0"/>
                <a:ea typeface="ヒラギノ角ゴ Pro W3" charset="0"/>
                <a:cs typeface="ヒラギノ角ゴ Pro W3" charset="0"/>
              </a:rPr>
              <a:t>AND THE BOARD OF GOVERNORS OF THE UNIVERSITY OF NORTH CAROLINA </a:t>
            </a:r>
          </a:p>
          <a:p>
            <a:r>
              <a:rPr lang="en-US">
                <a:latin typeface="Arial" charset="0"/>
                <a:ea typeface="ヒラギノ角ゴ Pro W3" charset="0"/>
                <a:cs typeface="ヒラギノ角ゴ Pro W3" charset="0"/>
              </a:rPr>
              <a:t> </a:t>
            </a:r>
          </a:p>
          <a:p>
            <a:r>
              <a:rPr lang="en-US">
                <a:latin typeface="Arial" charset="0"/>
                <a:ea typeface="ヒラギノ角ゴ Pro W3" charset="0"/>
                <a:cs typeface="ヒラギノ角ゴ Pro W3" charset="0"/>
              </a:rPr>
              <a:t>(5) To promote the concept of education as a life-long process as opposed to the commonly held perception of education as a compartmentalized structure. </a:t>
            </a:r>
          </a:p>
          <a:p>
            <a:endParaRPr lang="en-US">
              <a:latin typeface="Arial" charset="0"/>
              <a:ea typeface="ヒラギノ角ゴ Pro W3" charset="0"/>
              <a:cs typeface="ヒラギノ角ゴ Pro W3" charset="0"/>
            </a:endParaRPr>
          </a:p>
        </p:txBody>
      </p:sp>
      <p:sp>
        <p:nvSpPr>
          <p:cNvPr id="66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2AC54092-4256-C947-AA30-F7E5B2E7F242}" type="slidenum">
              <a:rPr lang="en-US" sz="1200"/>
              <a:pPr/>
              <a:t>331</a:t>
            </a:fld>
            <a:endParaRPr lang="en-US" sz="1200"/>
          </a:p>
        </p:txBody>
      </p:sp>
    </p:spTree>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6" name="Slide Image Placeholder 1"/>
          <p:cNvSpPr>
            <a:spLocks noGrp="1" noRot="1" noChangeAspect="1" noTextEdit="1"/>
          </p:cNvSpPr>
          <p:nvPr>
            <p:ph type="sldImg"/>
          </p:nvPr>
        </p:nvSpPr>
        <p:spPr>
          <a:ln/>
        </p:spPr>
      </p:sp>
      <p:sp>
        <p:nvSpPr>
          <p:cNvPr id="67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http://blogs.hbr.org/schrage/2013/09/five-classes-your-employer-wis.html</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Six Classes Your Employer Wishes You Could Take</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September 5, 2013</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Six Classes Your Employer Wishes You Could Take</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Multimedia Editing</a:t>
            </a:r>
          </a:p>
          <a:p>
            <a:r>
              <a:rPr lang="en-US">
                <a:latin typeface="Arial" charset="0"/>
                <a:ea typeface="ヒラギノ角ゴ Pro W3" charset="0"/>
                <a:cs typeface="ヒラギノ角ゴ Pro W3" charset="0"/>
              </a:rPr>
              <a:t>Scenarios</a:t>
            </a:r>
          </a:p>
          <a:p>
            <a:r>
              <a:rPr lang="en-US">
                <a:latin typeface="Arial" charset="0"/>
                <a:ea typeface="ヒラギノ角ゴ Pro W3" charset="0"/>
                <a:cs typeface="ヒラギノ角ゴ Pro W3" charset="0"/>
              </a:rPr>
              <a:t>Fantasy Sports Competition</a:t>
            </a:r>
          </a:p>
          <a:p>
            <a:r>
              <a:rPr lang="en-US">
                <a:latin typeface="Arial" charset="0"/>
                <a:ea typeface="ヒラギノ角ゴ Pro W3" charset="0"/>
                <a:cs typeface="ヒラギノ角ゴ Pro W3" charset="0"/>
              </a:rPr>
              <a:t>Reverse Engineering</a:t>
            </a:r>
          </a:p>
          <a:p>
            <a:r>
              <a:rPr lang="en-US">
                <a:latin typeface="Arial" charset="0"/>
                <a:ea typeface="ヒラギノ角ゴ Pro W3" charset="0"/>
                <a:cs typeface="ヒラギノ角ゴ Pro W3" charset="0"/>
              </a:rPr>
              <a:t>Comparative Coding</a:t>
            </a:r>
          </a:p>
          <a:p>
            <a:r>
              <a:rPr lang="en-US">
                <a:latin typeface="Arial" charset="0"/>
                <a:ea typeface="ヒラギノ角ゴ Pro W3" charset="0"/>
                <a:cs typeface="ヒラギノ角ゴ Pro W3" charset="0"/>
              </a:rPr>
              <a:t>Cooking Science &amp; Technology</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School is back amid growing controversy and cynicism. The quality, validity and economic value of college degrees and MBAs have rarely been under such sustained assault. Employability of graduates has never been so dismal. Machines are clearly getting smarter at many of the things people traditionally do on the job. That means people need to become non-traditionally smarter at things machines are not quite yet ready to think about or do. And that means educators worldwide must revisit how they want to make their most important product — their students — more valuable.</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Were I advising aspiring top-tier universities — or their students on what they should expect from their high-priced education — the following classes would represent excellent starting points for fundamental curricular reform.</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Multimedia Editing. Increasingly, knowledge workers won</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t simply be creating or generating information but assembling, reorganizing and prioritizing information from others. In other words, they</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ll be editing. They will need to extract, abstract, synthesize and linearly present other people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 and machine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 work. Much of this information will be incomplete or inchoate. (Just ask my own editor.) The ability to write a sentence or video a sequence is not the same as editing them. The ability to immerse oneself in terabytes of data, identify (individually or collaboratively) what</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most important and restructure it in an accessible, meaningful and usable form for a variety of audiences will increasingly be an essential skill. What enterprise isn</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t interested in graduates capable of transforming a petabyte of information into a slick 12-minute interactive multimedia presentation?</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Scenarios. In addition to knowing how to create a compelling narrative out of reams of data, there will be a premium paid to those who can paint vivid pictures of possible tomorrows. Scenario planning is as essential for strategy formulation as it is for the design of next generation technologies and industries. Thinking in terms of scenarios forces people to rigorously examine fundamental assumptions and unexpected risks. Scenarios demand expository and analytic, as well as literary, skills. What serious employer doesn</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t want to hire someone who can envision and articulate scenarios describing the future(s) of the enterprise?</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Fantasy Sports Competition. Understanding probabilities, statistics and analytics is increasingly vital to identifying and effectively managing high performing talent. As Moneyball and the rise of quants in professional sports worldwide attest, the ability to relentlessly improve the quality and specificity of performance analytics is key to success. Luck matters but so do the data-driven odds. This class requires small teams of students to compete against each other in at least two data-rich team sports. The student teams, with budgets and other constraints, have to assemble and field the best-performing teams they can and justify their investments and trade. Their grades are, indeed, dependent on their teams</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on-the-virtual field/court</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performance. Credit given for the development of novel/innovative metrics for performance assessment (for example, attendance figures as a </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team economics</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variable). The goal is not creating teams or leagues of aspiring Nate Silvers but to assure that students come away with the statistical savvy not to be probabilistically buffaloed by Nate Silver wannabees.</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Reverse Engineering. This class looks at what makes experiments, inventions and artifacts tick and then takes them apart and rebuilds them. In other words, this is a hands-on class where students gain knowledge and skill by seeking to replicate and recreate things that work. What makes Amazon</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web page work? What are the ingredients of a touchscreen? How does a mobile phone cam take a picture versus a video? What makes a prosthetic limb responsive? What makes a toaster toast? This is a class that puts things together by first deconstructing them. The goal is giving students a vocabulary and capability for interactively understanding the links between technology design and construction. Fixing, maintaining and/or repairing technologies is not the purpose; empowering students to identify and understand the fundamental physics, materials science and design technologies that combine into valuable outcomes is. Appreciating the essence of technology and the technology of essence is key. Grasping how difficult, challenging and important design integration can be — and why it must be managed well — is an essential takeaway.</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Comparative Coding. Another blog on this site asks, </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Should MBAs Learn to Code?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Alas, that</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exactly the wrong question. The better question is: What aspects of coding should MBAs (and university students) learn? When the world is filled with cascading style sheets, XML, Erlang, Python, Ruby-on-Rails, Objective C, C++, Java, SQL, etc, </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coding</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becomes a misnomer. The pedagogical challenge becomes what are the most important things people need to understand about the grammar, semantics and culture of computer languages? If fluency isn</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t possible or practical, what is? Does value primarily come from the ability to code? Or from an ability to read, follow or grasp a program</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limits and strengths? Designing a coherent course that gives people who use software genuine and actionable insight into the languages underlying the apps and services they use remains one of the great educational challenges of the digital era. Perhaps </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comparative coding</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will evolve into a class not unlike </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editing,</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where the key to cognitive and conceptual success is the ability to identify the code that</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most important and effectively tweak it. A classroom experience that gives students confidence that they know why — and how — their software works (and evolves) as it does will be of inestimable value to the students themselves and the employers who hire them.</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Cooking Science &amp; Technology. Another hands-on course integrating fundamental scientific principles with real-world knowledge challenges students to transform their understanding of food. Everybody eats. But too many people think that food comes from supermarkets and that cooking simply means heating up food according to a recipe. Understanding the chemical and material properties of ingredients is, indeed, a science. Appreciating the role of technologies in every stage of the cultivation, preparation, presentation and preservation of those ingredients requires a genuine grasp of high-tech engineering. The role of local sourcing and global supply chains are integral to knowing why, how and how much food ends up on people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plates. Controversial GMO foods challenge notions of what</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natural while moleculer gastronomy innovations transcend expectations about food tastes and textures. The ability to improvise is just as important as the willingness to follow a recipe to the gram. Planning and successfully executing a complex meal is an exercise in project management. Understanding how convection, radiation and microwave ovens work — and why — in relation to various ingredients represents the antithesis of perishable knowledge. The kitchen can and should be a laboratory for innovation. There are few better courses for combining scientific insights, raw materials, new technologies and customer satisfaction.</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These classes strive to balance the transmission of knowledge in classroom environments with the cultivation of real-world skills. Coursework here demands an appreciation of how to collaborate; interact with more data and analytics; generate and communicate testable results; and improvise and innovate if things don</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t go as planned. Students are not simply studying for tests; they</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re testing their own ingenuity and intuition. Students achieving competence — let alone mastery — in their coursework would be both cognitively enriched and more economically desirable to potential employers. It wouldn</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t hurt their ability to be entrepreneurial either.</a:t>
            </a:r>
          </a:p>
        </p:txBody>
      </p:sp>
      <p:sp>
        <p:nvSpPr>
          <p:cNvPr id="67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06635D61-2694-2D4C-B98F-C5C6FE460948}" type="slidenum">
              <a:rPr lang="en-US" sz="1200"/>
              <a:pPr/>
              <a:t>332</a:t>
            </a:fld>
            <a:endParaRPr lang="en-US" sz="1200"/>
          </a:p>
        </p:txBody>
      </p:sp>
    </p:spTree>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D9CD9A-B7CD-0245-AE59-5495B714A712}" type="slidenum">
              <a:rPr lang="en-US" smtClean="0"/>
              <a:pPr/>
              <a:t>333</a:t>
            </a:fld>
            <a:endParaRPr lang="en-US"/>
          </a:p>
        </p:txBody>
      </p:sp>
    </p:spTree>
    <p:extLst>
      <p:ext uri="{BB962C8B-B14F-4D97-AF65-F5344CB8AC3E}">
        <p14:creationId xmlns:p14="http://schemas.microsoft.com/office/powerpoint/2010/main" val="314529886"/>
      </p:ext>
    </p:extLst>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818" name="Slide Image Placeholder 1"/>
          <p:cNvSpPr>
            <a:spLocks noGrp="1" noRot="1" noChangeAspect="1" noTextEdit="1"/>
          </p:cNvSpPr>
          <p:nvPr>
            <p:ph type="sldImg"/>
          </p:nvPr>
        </p:nvSpPr>
        <p:spPr>
          <a:ln/>
        </p:spPr>
      </p:sp>
      <p:sp>
        <p:nvSpPr>
          <p:cNvPr id="67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http://www.kiplinger.com/slideshow/business/T057-S003-office-technology-of-the-future/index.html</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Office Technology of the Future</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September 2013</a:t>
            </a:r>
          </a:p>
        </p:txBody>
      </p:sp>
      <p:sp>
        <p:nvSpPr>
          <p:cNvPr id="67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DE74BE7-C3D6-734D-B493-811DEA69942C}" type="slidenum">
              <a:rPr lang="en-US" sz="1200"/>
              <a:pPr/>
              <a:t>334</a:t>
            </a:fld>
            <a:endParaRPr lang="en-US" sz="1200"/>
          </a:p>
        </p:txBody>
      </p:sp>
    </p:spTree>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866" name="Slide Image Placeholder 1"/>
          <p:cNvSpPr>
            <a:spLocks noGrp="1" noRot="1" noChangeAspect="1" noTextEdit="1"/>
          </p:cNvSpPr>
          <p:nvPr>
            <p:ph type="sldImg"/>
          </p:nvPr>
        </p:nvSpPr>
        <p:spPr>
          <a:ln/>
        </p:spPr>
      </p:sp>
      <p:sp>
        <p:nvSpPr>
          <p:cNvPr id="67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http://www.kiplinger.com/slideshow/business/T057-S003-office-technology-of-the-future/index.html</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Office Technology of the Future</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September 2013</a:t>
            </a:r>
          </a:p>
        </p:txBody>
      </p:sp>
      <p:sp>
        <p:nvSpPr>
          <p:cNvPr id="67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961C4A5-A0E7-2D49-A1CC-943DB1A61A1B}" type="slidenum">
              <a:rPr lang="en-US" sz="1200"/>
              <a:pPr/>
              <a:t>335</a:t>
            </a:fld>
            <a:endParaRPr lang="en-US" sz="1200"/>
          </a:p>
        </p:txBody>
      </p:sp>
    </p:spTree>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914" name="Slide Image Placeholder 1"/>
          <p:cNvSpPr>
            <a:spLocks noGrp="1" noRot="1" noChangeAspect="1" noTextEdit="1"/>
          </p:cNvSpPr>
          <p:nvPr>
            <p:ph type="sldImg"/>
          </p:nvPr>
        </p:nvSpPr>
        <p:spPr>
          <a:ln/>
        </p:spPr>
      </p:sp>
      <p:sp>
        <p:nvSpPr>
          <p:cNvPr id="67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http://www.kiplinger.com/slideshow/business/T057-S003-office-technology-of-the-future/index.html</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Office Technology of the Future</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September 2013</a:t>
            </a:r>
          </a:p>
        </p:txBody>
      </p:sp>
      <p:sp>
        <p:nvSpPr>
          <p:cNvPr id="67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AC734EA-EF02-B546-B8FE-6AF1CBBC0080}" type="slidenum">
              <a:rPr lang="en-US" sz="1200"/>
              <a:pPr/>
              <a:t>336</a:t>
            </a:fld>
            <a:endParaRPr lang="en-US" sz="1200"/>
          </a:p>
        </p:txBody>
      </p:sp>
    </p:spTree>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962" name="Slide Image Placeholder 1"/>
          <p:cNvSpPr>
            <a:spLocks noGrp="1" noRot="1" noChangeAspect="1" noTextEdit="1"/>
          </p:cNvSpPr>
          <p:nvPr>
            <p:ph type="sldImg"/>
          </p:nvPr>
        </p:nvSpPr>
        <p:spPr>
          <a:ln/>
        </p:spPr>
      </p:sp>
      <p:sp>
        <p:nvSpPr>
          <p:cNvPr id="68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http://www.kiplinger.com/slideshow/business/T057-S003-office-technology-of-the-future/index.html</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Office Technology of the Future</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September 2013</a:t>
            </a:r>
          </a:p>
        </p:txBody>
      </p:sp>
      <p:sp>
        <p:nvSpPr>
          <p:cNvPr id="68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333459F-4B10-6442-BDD4-3072ECE352C0}" type="slidenum">
              <a:rPr lang="en-US" sz="1200"/>
              <a:pPr/>
              <a:t>337</a:t>
            </a:fld>
            <a:endParaRPr lang="en-US" sz="1200"/>
          </a:p>
        </p:txBody>
      </p:sp>
    </p:spTree>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10" name="Slide Image Placeholder 1"/>
          <p:cNvSpPr>
            <a:spLocks noGrp="1" noRot="1" noChangeAspect="1" noTextEdit="1"/>
          </p:cNvSpPr>
          <p:nvPr>
            <p:ph type="sldImg"/>
          </p:nvPr>
        </p:nvSpPr>
        <p:spPr>
          <a:ln/>
        </p:spPr>
      </p:sp>
      <p:sp>
        <p:nvSpPr>
          <p:cNvPr id="68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http://www.kiplinger.com/slideshow/business/T057-S003-office-technology-of-the-future/index.html</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Office Technology of the Future</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September 2013</a:t>
            </a:r>
          </a:p>
        </p:txBody>
      </p:sp>
      <p:sp>
        <p:nvSpPr>
          <p:cNvPr id="68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CAA30BB-ADB7-7940-A323-956F62703B1B}" type="slidenum">
              <a:rPr lang="en-US" sz="1200"/>
              <a:pPr/>
              <a:t>338</a:t>
            </a:fld>
            <a:endParaRPr lang="en-US" sz="1200"/>
          </a:p>
        </p:txBody>
      </p:sp>
    </p:spTree>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058" name="Slide Image Placeholder 1"/>
          <p:cNvSpPr>
            <a:spLocks noGrp="1" noRot="1" noChangeAspect="1" noTextEdit="1"/>
          </p:cNvSpPr>
          <p:nvPr>
            <p:ph type="sldImg"/>
          </p:nvPr>
        </p:nvSpPr>
        <p:spPr>
          <a:ln/>
        </p:spPr>
      </p:sp>
      <p:sp>
        <p:nvSpPr>
          <p:cNvPr id="68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http://www.kiplinger.com/slideshow/business/T057-S003-office-technology-of-the-future/index.html</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Office Technology of the Future</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September 2013</a:t>
            </a:r>
          </a:p>
        </p:txBody>
      </p:sp>
      <p:sp>
        <p:nvSpPr>
          <p:cNvPr id="68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D56E028-A0FB-BD40-B53D-00D93CA5BE8E}" type="slidenum">
              <a:rPr lang="en-US" sz="1200"/>
              <a:pPr/>
              <a:t>339</a:t>
            </a:fld>
            <a:endParaRPr lang="en-US"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This chart shows the top five industries that paid the highest starting salaries to this year</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brand new bachelor</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degree Graduates.</a:t>
            </a:r>
          </a:p>
          <a:p>
            <a:r>
              <a:rPr lang="en-US" sz="1400" dirty="0">
                <a:latin typeface="Arial" charset="0"/>
                <a:ea typeface="ヒラギノ角ゴ Pro W3" charset="0"/>
                <a:cs typeface="ヒラギノ角ゴ Pro W3" charset="0"/>
              </a:rPr>
              <a:t>How many of your students want to be a petroleum engineer?  Who</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ever heard of a petroleum engineer?</a:t>
            </a:r>
          </a:p>
          <a:p>
            <a:r>
              <a:rPr lang="en-US" sz="1400" dirty="0">
                <a:latin typeface="Arial" charset="0"/>
                <a:ea typeface="ヒラギノ角ゴ Pro W3" charset="0"/>
                <a:cs typeface="ヒラギノ角ゴ Pro W3" charset="0"/>
              </a:rPr>
              <a:t>After teaching for 20 years -- how many of you wish you were making the starting salary of a petroleum engineer?</a:t>
            </a:r>
          </a:p>
          <a:p>
            <a:r>
              <a:rPr lang="en-US" sz="1400" dirty="0">
                <a:latin typeface="Arial" charset="0"/>
                <a:ea typeface="ヒラギノ角ゴ Pro W3" charset="0"/>
                <a:cs typeface="ヒラギノ角ゴ Pro W3" charset="0"/>
              </a:rPr>
              <a:t>I</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m glad you decided to be an educator.</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www.naceweb.org</a:t>
            </a:r>
            <a:r>
              <a:rPr lang="en-US" dirty="0">
                <a:latin typeface="Arial" charset="0"/>
                <a:ea typeface="ヒラギノ角ゴ Pro W3" charset="0"/>
                <a:cs typeface="ヒラギノ角ゴ Pro W3" charset="0"/>
              </a:rPr>
              <a:t>/salary-survey-data/</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Salary Survey Report</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April 2013 Executive Summary</a:t>
            </a:r>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DDCBAAC-70F1-0F42-9912-93F080E5B152}" type="slidenum">
              <a:rPr lang="en-US" sz="1200"/>
              <a:pPr/>
              <a:t>34</a:t>
            </a:fld>
            <a:endParaRPr lang="en-US" sz="1200"/>
          </a:p>
        </p:txBody>
      </p:sp>
    </p:spTree>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06" name="Slide Image Placeholder 1"/>
          <p:cNvSpPr>
            <a:spLocks noGrp="1" noRot="1" noChangeAspect="1" noTextEdit="1"/>
          </p:cNvSpPr>
          <p:nvPr>
            <p:ph type="sldImg"/>
          </p:nvPr>
        </p:nvSpPr>
        <p:spPr>
          <a:ln/>
        </p:spPr>
      </p:sp>
      <p:sp>
        <p:nvSpPr>
          <p:cNvPr id="68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http://www.kiplinger.com/slideshow/business/T057-S003-office-technology-of-the-future/index.html</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Office Technology of the Future</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September 2013</a:t>
            </a:r>
          </a:p>
        </p:txBody>
      </p:sp>
      <p:sp>
        <p:nvSpPr>
          <p:cNvPr id="68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0C0DB4F7-8A31-D948-90B4-9F2F2011754C}" type="slidenum">
              <a:rPr lang="en-US" sz="1200"/>
              <a:pPr/>
              <a:t>340</a:t>
            </a:fld>
            <a:endParaRPr lang="en-US" sz="1200"/>
          </a:p>
        </p:txBody>
      </p:sp>
    </p:spTree>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54" name="Slide Image Placeholder 1"/>
          <p:cNvSpPr>
            <a:spLocks noGrp="1" noRot="1" noChangeAspect="1" noTextEdit="1"/>
          </p:cNvSpPr>
          <p:nvPr>
            <p:ph type="sldImg"/>
          </p:nvPr>
        </p:nvSpPr>
        <p:spPr>
          <a:ln/>
        </p:spPr>
      </p:sp>
      <p:sp>
        <p:nvSpPr>
          <p:cNvPr id="68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http://www.kiplinger.com/slideshow/business/T057-S003-office-technology-of-the-future/index.html</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Office Technology of the Future</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September 2013</a:t>
            </a:r>
          </a:p>
        </p:txBody>
      </p:sp>
      <p:sp>
        <p:nvSpPr>
          <p:cNvPr id="68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6E23598-C703-3248-ACBA-B977DB3B4C19}" type="slidenum">
              <a:rPr lang="en-US" sz="1200"/>
              <a:pPr/>
              <a:t>341</a:t>
            </a:fld>
            <a:endParaRPr lang="en-US" sz="1200"/>
          </a:p>
        </p:txBody>
      </p:sp>
    </p:spTree>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202" name="Slide Image Placeholder 1"/>
          <p:cNvSpPr>
            <a:spLocks noGrp="1" noRot="1" noChangeAspect="1" noTextEdit="1"/>
          </p:cNvSpPr>
          <p:nvPr>
            <p:ph type="sldImg"/>
          </p:nvPr>
        </p:nvSpPr>
        <p:spPr>
          <a:ln/>
        </p:spPr>
      </p:sp>
      <p:sp>
        <p:nvSpPr>
          <p:cNvPr id="69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http://www.kiplinger.com/slideshow/business/T057-S003-office-technology-of-the-future/index.html</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Office Technology of the Future</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September 2013</a:t>
            </a:r>
          </a:p>
        </p:txBody>
      </p:sp>
      <p:sp>
        <p:nvSpPr>
          <p:cNvPr id="69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06E6988E-F1E5-D74F-984C-6F6684DE7D3B}" type="slidenum">
              <a:rPr lang="en-US" sz="1200"/>
              <a:pPr/>
              <a:t>342</a:t>
            </a:fld>
            <a:endParaRPr lang="en-US" sz="1200"/>
          </a:p>
        </p:txBody>
      </p:sp>
    </p:spTree>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250" name="Slide Image Placeholder 1"/>
          <p:cNvSpPr>
            <a:spLocks noGrp="1" noRot="1" noChangeAspect="1" noTextEdit="1"/>
          </p:cNvSpPr>
          <p:nvPr>
            <p:ph type="sldImg"/>
          </p:nvPr>
        </p:nvSpPr>
        <p:spPr>
          <a:ln/>
        </p:spPr>
      </p:sp>
      <p:sp>
        <p:nvSpPr>
          <p:cNvPr id="69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http://www.kiplinger.com/slideshow/business/T057-S003-office-technology-of-the-future/index.html</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Office Technology of the Future</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September 2013</a:t>
            </a:r>
          </a:p>
        </p:txBody>
      </p:sp>
      <p:sp>
        <p:nvSpPr>
          <p:cNvPr id="69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FA1A71A-2081-1846-9AD3-21FBA5DEF33B}" type="slidenum">
              <a:rPr lang="en-US" sz="1200"/>
              <a:pPr/>
              <a:t>343</a:t>
            </a:fld>
            <a:endParaRPr lang="en-US" sz="1200"/>
          </a:p>
        </p:txBody>
      </p:sp>
    </p:spTree>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D9CD9A-B7CD-0245-AE59-5495B714A712}" type="slidenum">
              <a:rPr lang="en-US" smtClean="0"/>
              <a:pPr/>
              <a:t>344</a:t>
            </a:fld>
            <a:endParaRPr lang="en-US"/>
          </a:p>
        </p:txBody>
      </p:sp>
    </p:spTree>
    <p:extLst>
      <p:ext uri="{BB962C8B-B14F-4D97-AF65-F5344CB8AC3E}">
        <p14:creationId xmlns:p14="http://schemas.microsoft.com/office/powerpoint/2010/main" val="372579137"/>
      </p:ext>
    </p:extLst>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2" name="Slide Image Placeholder 1"/>
          <p:cNvSpPr>
            <a:spLocks noGrp="1" noRot="1" noChangeAspect="1" noTextEdit="1"/>
          </p:cNvSpPr>
          <p:nvPr>
            <p:ph type="sldImg"/>
          </p:nvPr>
        </p:nvSpPr>
        <p:spPr>
          <a:ln/>
        </p:spPr>
      </p:sp>
      <p:sp>
        <p:nvSpPr>
          <p:cNvPr id="69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http://www.bizjournals.com/sanjose/news/2013/09/11/google-edx-partnership-could-make.html?ana=e_vert</a:t>
            </a:r>
          </a:p>
          <a:p>
            <a:r>
              <a:rPr lang="en-US">
                <a:latin typeface="Arial" charset="0"/>
                <a:ea typeface="ヒラギノ角ゴ Pro W3" charset="0"/>
                <a:cs typeface="ヒラギノ角ゴ Pro W3" charset="0"/>
              </a:rPr>
              <a:t>Google, edX partnership could make college degree cheaper, easier to get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Google and edX are collaborating on an open-source MOOC platform, Insider Higher Ed reported.</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EdX is the online course provider created by Harvard University and the Massachusetts Institute for Technology. MOOCs -- massive open online courses -- are seen as the wave of the future of higher education as tuition costs spike. They provide free college-level courses in a variety of subjects, generally taught by actual college professors</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Google and edX will partner on Open edX, an open-source MOOC platform that will be made available on MOOC.org. The website will launch early next year and will enable anyone to create online courses, according to Forbes.</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Forbes speculated that Open edX could allow companies to partner with colleges to compress classroom times and tuitions to get prospective employees into the workforce.</a:t>
            </a:r>
          </a:p>
        </p:txBody>
      </p:sp>
      <p:sp>
        <p:nvSpPr>
          <p:cNvPr id="69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76FC91F4-78FD-DA42-A5AB-F33DB81F4B43}" type="slidenum">
              <a:rPr lang="en-US" sz="1200"/>
              <a:pPr/>
              <a:t>345</a:t>
            </a:fld>
            <a:endParaRPr lang="en-US" sz="1200"/>
          </a:p>
        </p:txBody>
      </p:sp>
    </p:spTree>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70" name="Slide Image Placeholder 1"/>
          <p:cNvSpPr>
            <a:spLocks noGrp="1" noRot="1" noChangeAspect="1" noTextEdit="1"/>
          </p:cNvSpPr>
          <p:nvPr>
            <p:ph type="sldImg"/>
          </p:nvPr>
        </p:nvSpPr>
        <p:spPr>
          <a:ln/>
        </p:spPr>
      </p:sp>
      <p:sp>
        <p:nvSpPr>
          <p:cNvPr id="69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http://www.bizjournals.com/sanjose/news/2013/09/09/google-meets-moocs-udacitys.html</a:t>
            </a:r>
          </a:p>
          <a:p>
            <a:r>
              <a:rPr lang="en-US">
                <a:latin typeface="Arial" charset="0"/>
                <a:ea typeface="ヒラギノ角ゴ Pro W3" charset="0"/>
                <a:cs typeface="ヒラギノ角ゴ Pro W3" charset="0"/>
              </a:rPr>
              <a:t>Google meets MOOCs; Online education alliance targets tech work force training</a:t>
            </a:r>
          </a:p>
          <a:p>
            <a:r>
              <a:rPr lang="en-US">
                <a:latin typeface="Arial" charset="0"/>
                <a:ea typeface="ヒラギノ角ゴ Pro W3" charset="0"/>
                <a:cs typeface="ヒラギノ角ゴ Pro W3" charset="0"/>
              </a:rPr>
              <a:t>Sep 9, 2013</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Sebastian Thrun, the founder of online education startup Udacity, on Monday unveiled a broad vision for an Open Education Alliance, which unites education technology providers and tech companies like Google Inc. and AT&amp;T.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According to Udacity, the alliance does not replace a university degree, but rather "provides access to cutting-edge and relevant post-secondary education that empowers individuals to pursue successful careers in technology."</a:t>
            </a:r>
          </a:p>
        </p:txBody>
      </p:sp>
      <p:sp>
        <p:nvSpPr>
          <p:cNvPr id="69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26BB984-BB2F-FF43-86C6-548721CA39C7}" type="slidenum">
              <a:rPr lang="en-US" sz="1200"/>
              <a:pPr/>
              <a:t>346</a:t>
            </a:fld>
            <a:endParaRPr lang="en-US" sz="1200"/>
          </a:p>
        </p:txBody>
      </p:sp>
    </p:spTree>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D9CD9A-B7CD-0245-AE59-5495B714A712}" type="slidenum">
              <a:rPr lang="en-US" smtClean="0"/>
              <a:pPr/>
              <a:t>347</a:t>
            </a:fld>
            <a:endParaRPr lang="en-US"/>
          </a:p>
        </p:txBody>
      </p:sp>
    </p:spTree>
    <p:extLst>
      <p:ext uri="{BB962C8B-B14F-4D97-AF65-F5344CB8AC3E}">
        <p14:creationId xmlns:p14="http://schemas.microsoft.com/office/powerpoint/2010/main" val="1160104935"/>
      </p:ext>
    </p:extLst>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442" name="Slide Image Placeholder 1"/>
          <p:cNvSpPr>
            <a:spLocks noGrp="1" noRot="1" noChangeAspect="1" noTextEdit="1"/>
          </p:cNvSpPr>
          <p:nvPr>
            <p:ph type="sldImg"/>
          </p:nvPr>
        </p:nvSpPr>
        <p:spPr>
          <a:ln/>
        </p:spPr>
      </p:sp>
      <p:sp>
        <p:nvSpPr>
          <p:cNvPr id="70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http://cew.georgetown.edu/recovery2020/</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Recovery 2020:  Job Growth and Education Requirements Through 2020</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June 26, 2013</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Recovery 2020 finds that: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    There will be 55 million job openings in the economy through 2020: 24 million openings from newly created jobs and 31 million openings due to baby boom retirements.</a:t>
            </a:r>
          </a:p>
          <a:p>
            <a:r>
              <a:rPr lang="en-US">
                <a:latin typeface="Arial" charset="0"/>
                <a:ea typeface="ヒラギノ角ゴ Pro W3" charset="0"/>
                <a:cs typeface="ヒラギノ角ゴ Pro W3" charset="0"/>
              </a:rPr>
              <a:t>    By educational attainment: 35 percent of the job openings will require at least a bachelor</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30 percent of the job openings will require some college or an associate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and 36 percent of the job openings will not require education beyond high school.</a:t>
            </a:r>
          </a:p>
          <a:p>
            <a:r>
              <a:rPr lang="en-US">
                <a:latin typeface="Arial" charset="0"/>
                <a:ea typeface="ヒラギノ角ゴ Pro W3" charset="0"/>
                <a:cs typeface="ヒラギノ角ゴ Pro W3" charset="0"/>
              </a:rPr>
              <a:t>    STEM, Healthcare Professions, Healthcare Support, and Community Services will be the fastest growing occupations, but also will require high levels of post-secondary education.</a:t>
            </a:r>
          </a:p>
          <a:p>
            <a:r>
              <a:rPr lang="en-US">
                <a:latin typeface="Arial" charset="0"/>
                <a:ea typeface="ヒラギノ角ゴ Pro W3" charset="0"/>
                <a:cs typeface="ヒラギノ角ゴ Pro W3" charset="0"/>
              </a:rPr>
              <a:t>    Most jobs will require some type of post-secondary education, and individuals that only posses a high school diploma will have fewer employment options.</a:t>
            </a:r>
          </a:p>
          <a:p>
            <a:r>
              <a:rPr lang="en-US">
                <a:latin typeface="Arial" charset="0"/>
                <a:ea typeface="ヒラギノ角ゴ Pro W3" charset="0"/>
                <a:cs typeface="ヒラギノ角ゴ Pro W3" charset="0"/>
              </a:rPr>
              <a:t>    Employers will seek cognitive skills such as communication and analytics from job applicants rather than physical skills traditionally associated with manufacturing.</a:t>
            </a:r>
          </a:p>
          <a:p>
            <a:r>
              <a:rPr lang="en-US">
                <a:latin typeface="Arial" charset="0"/>
                <a:ea typeface="ヒラギノ角ゴ Pro W3" charset="0"/>
                <a:cs typeface="ヒラギノ角ゴ Pro W3" charset="0"/>
              </a:rPr>
              <a:t>    The United States will fall short by 5 million workers with postsecondary education – at the current production rate – by 2020.</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slide naration</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    1. Recovery:Job Growthand EducationRequirementsThrough 2020</a:t>
            </a:r>
          </a:p>
          <a:p>
            <a:r>
              <a:rPr lang="en-US">
                <a:latin typeface="Arial" charset="0"/>
                <a:ea typeface="ヒラギノ角ゴ Pro W3" charset="0"/>
                <a:cs typeface="ヒラギノ角ゴ Pro W3" charset="0"/>
              </a:rPr>
              <a:t>    2. Educationaldemand foremploymenthas grown;we expectthat trend tocontinue.</a:t>
            </a:r>
          </a:p>
          <a:p>
            <a:r>
              <a:rPr lang="en-US">
                <a:latin typeface="Arial" charset="0"/>
                <a:ea typeface="ヒラギノ角ゴ Pro W3" charset="0"/>
                <a:cs typeface="ヒラギノ角ゴ Pro W3" charset="0"/>
              </a:rPr>
              <a:t>    3. • 24 million of these jobs(43%) will be entirely newpositions.• 31 million (56%) will bedue to baby boomretirement.The US Economy Is ExpectedTo Create 55 Million Job OpeningsBy 2020</a:t>
            </a:r>
          </a:p>
          <a:p>
            <a:r>
              <a:rPr lang="en-US">
                <a:latin typeface="Arial" charset="0"/>
                <a:ea typeface="ヒラギノ角ゴ Pro W3" charset="0"/>
                <a:cs typeface="ヒラギノ角ゴ Pro W3" charset="0"/>
              </a:rPr>
              <a:t>    4. Who Will Be Hiring?? STEM (Science, Technology,Engineering and Math)? Healthcare Professions? Healthcare Support? Community Services</a:t>
            </a:r>
          </a:p>
          <a:p>
            <a:r>
              <a:rPr lang="en-US">
                <a:latin typeface="Arial" charset="0"/>
                <a:ea typeface="ヒラギノ角ゴ Pro W3" charset="0"/>
                <a:cs typeface="ヒラギノ角ゴ Pro W3" charset="0"/>
              </a:rPr>
              <a:t>    5. Healthcare, Community Services &amp; STEMAre The Three Fastest GrowingOccupational Clusters</a:t>
            </a:r>
          </a:p>
          <a:p>
            <a:r>
              <a:rPr lang="en-US">
                <a:latin typeface="Arial" charset="0"/>
                <a:ea typeface="ヒラギノ角ゴ Pro W3" charset="0"/>
                <a:cs typeface="ヒラギノ角ゴ Pro W3" charset="0"/>
              </a:rPr>
              <a:t>    6. ? Healthcare? STEM? Blue collar? Education? Managerial &amp;professional office? Sales &amp; office support? Food &amp; personalservices? Social Sciences? Community services &amp;artsRecovery 2020: Occupational Clusters</a:t>
            </a:r>
          </a:p>
          <a:p>
            <a:r>
              <a:rPr lang="en-US">
                <a:latin typeface="Arial" charset="0"/>
                <a:ea typeface="ヒラギノ角ゴ Pro W3" charset="0"/>
                <a:cs typeface="ヒラギノ角ゴ Pro W3" charset="0"/>
              </a:rPr>
              <a:t>    7. By 2020, 65 Percent ofAll Jobs Will RequirePostsecondary Education? Applicants will need to have some form of post-secondary education:? Bachelor</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or beyond? Some college/AA degree? Certificate or certification in a field? For most jobs, securing a high school education will notbe enough to qualify for employment</a:t>
            </a:r>
          </a:p>
          <a:p>
            <a:r>
              <a:rPr lang="en-US">
                <a:latin typeface="Arial" charset="0"/>
                <a:ea typeface="ヒラギノ角ゴ Pro W3" charset="0"/>
                <a:cs typeface="ヒラギノ角ゴ Pro W3" charset="0"/>
              </a:rPr>
              <a:t>    8. There Will BeFewer JobsAvailable ForIndividualsThat OnlyPossess aHigh SchoolDiploma</a:t>
            </a:r>
          </a:p>
          <a:p>
            <a:r>
              <a:rPr lang="en-US">
                <a:latin typeface="Arial" charset="0"/>
                <a:ea typeface="ヒラギノ角ゴ Pro W3" charset="0"/>
                <a:cs typeface="ヒラギノ角ゴ Pro W3" charset="0"/>
              </a:rPr>
              <a:t>    9. Even The Fastest Growing Fields WillRequire High Postsecondary Education? STEM, healthcare professions, healthcare support,and community services will all require high levels ofeducation in order to compete for a position.? Healthcare support will not have the same highdemand for postsecondary education.? Healthcare support careers, however, will have lower wagegrowth.</a:t>
            </a:r>
          </a:p>
          <a:p>
            <a:r>
              <a:rPr lang="en-US">
                <a:latin typeface="Arial" charset="0"/>
                <a:ea typeface="ヒラギノ角ゴ Pro W3" charset="0"/>
                <a:cs typeface="ヒラギノ角ゴ Pro W3" charset="0"/>
              </a:rPr>
              <a:t>    10. The FastestGrowingOccupationsRequire HighLevels ofPostsecondaryEducation</a:t>
            </a:r>
          </a:p>
          <a:p>
            <a:r>
              <a:rPr lang="en-US">
                <a:latin typeface="Arial" charset="0"/>
                <a:ea typeface="ヒラギノ角ゴ Pro W3" charset="0"/>
                <a:cs typeface="ヒラギノ角ゴ Pro W3" charset="0"/>
              </a:rPr>
              <a:t>    11. ? Recovery 2020 confirms cognitive skills arehighly sought after by employers.? Physically intensive skills are less important.? Forty-eight percent of jobs require high levels ofactive listening.? Other skills most coveted by employers:? Leadership? Communication? Analytics? AdministrationWhat Skills Will Get You Hired?</a:t>
            </a:r>
          </a:p>
          <a:p>
            <a:r>
              <a:rPr lang="en-US">
                <a:latin typeface="Arial" charset="0"/>
                <a:ea typeface="ヒラギノ角ゴ Pro W3" charset="0"/>
                <a:cs typeface="ヒラギノ角ゴ Pro W3" charset="0"/>
              </a:rPr>
              <a:t>    12. Intensity ofSkills UseAcrossCareers</a:t>
            </a:r>
          </a:p>
          <a:p>
            <a:r>
              <a:rPr lang="en-US">
                <a:latin typeface="Arial" charset="0"/>
                <a:ea typeface="ヒラギノ角ゴ Pro W3" charset="0"/>
                <a:cs typeface="ヒラギノ角ゴ Pro W3" charset="0"/>
              </a:rPr>
              <a:t>    13. Recovery 2020 By State? The report also gauges each state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position compared to thenational average;? Compares the educational composition of jobs in the base year(2010) to the forecast year (2020);? Shows where the jobs will be by state, education level andoccupations for 25 detailed occupational categories in 2020;? Twenty-seven states will be at or above the 65 percent proportion ofjobs that will require postsecondary education beyond HS in 2020.? The highest proportion of BA jobs and graduate jobs will beconcentrated in northeastern states.? Jobs for HS graduates or dropouts will be concentrated in thesouthern states.</a:t>
            </a:r>
          </a:p>
          <a:p>
            <a:r>
              <a:rPr lang="en-US">
                <a:latin typeface="Arial" charset="0"/>
                <a:ea typeface="ヒラギノ角ゴ Pro W3" charset="0"/>
                <a:cs typeface="ヒラギノ角ゴ Pro W3" charset="0"/>
              </a:rPr>
              <a:t>    14. Almost all states currently have average attainmentlevels below those required for the jobs of the future</a:t>
            </a:r>
          </a:p>
          <a:p>
            <a:r>
              <a:rPr lang="en-US">
                <a:latin typeface="Arial" charset="0"/>
                <a:ea typeface="ヒラギノ角ゴ Pro W3" charset="0"/>
                <a:cs typeface="ヒラギノ角ゴ Pro W3" charset="0"/>
              </a:rPr>
              <a:t>    15. RECOVERY 2020 in Summary? Most jobs will require applicants to have postsecondaryeducation and training beyond high school.? More jobs will be available as baby boomers begin to retire.? The fastest growing fields will be in STEM, healthcareprofessions, healthcare support, and community services.? Employers will be looking for cognitive skills such as activelistening, ability to communicate well, and critical thinking.? Despite the existing variation between states</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educationalattainment, nearly all states will need to boost their rates ofpostsecondary education</a:t>
            </a:r>
          </a:p>
          <a:p>
            <a:r>
              <a:rPr lang="en-US">
                <a:latin typeface="Arial" charset="0"/>
                <a:ea typeface="ヒラギノ角ゴ Pro W3" charset="0"/>
                <a:cs typeface="ヒラギノ角ゴ Pro W3" charset="0"/>
              </a:rPr>
              <a:t>    16. Georgetown UniversityCenter on Education and the WorkforceFull Report, Executive Summary and State Analysis Available:http://cew.georgetown.edu/recovery2020/Questions?cewgeorgetown@georgetown.eduFor Media Inquiries:ap672@georgetown.eduFollow us on Twitter and Facebook </a:t>
            </a:r>
          </a:p>
        </p:txBody>
      </p:sp>
      <p:sp>
        <p:nvSpPr>
          <p:cNvPr id="70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8D1EFE8-4A93-2849-A260-20F5102F3838}" type="slidenum">
              <a:rPr lang="en-US" sz="1200"/>
              <a:pPr/>
              <a:t>348</a:t>
            </a:fld>
            <a:endParaRPr lang="en-US" sz="1200"/>
          </a:p>
        </p:txBody>
      </p:sp>
    </p:spTree>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490" name="Slide Image Placeholder 1"/>
          <p:cNvSpPr>
            <a:spLocks noGrp="1" noRot="1" noChangeAspect="1" noTextEdit="1"/>
          </p:cNvSpPr>
          <p:nvPr>
            <p:ph type="sldImg"/>
          </p:nvPr>
        </p:nvSpPr>
        <p:spPr>
          <a:ln/>
        </p:spPr>
      </p:sp>
      <p:sp>
        <p:nvSpPr>
          <p:cNvPr id="70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http://cew.georgetown.edu/recovery2020/</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Recovery 2020:  Job Growth and Education Requirements Through 2020</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June 26, 2013</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Recovery 2020 finds that: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    There will be 55 million job openings in the economy through 2020: 24 million openings from newly created jobs and 31 million openings due to baby boom retirements.</a:t>
            </a:r>
          </a:p>
          <a:p>
            <a:r>
              <a:rPr lang="en-US">
                <a:latin typeface="Arial" charset="0"/>
                <a:ea typeface="ヒラギノ角ゴ Pro W3" charset="0"/>
                <a:cs typeface="ヒラギノ角ゴ Pro W3" charset="0"/>
              </a:rPr>
              <a:t>    By educational attainment: 35 percent of the job openings will require at least a bachelor</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30 percent of the job openings will require some college or an associate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and 36 percent of the job openings will not require education beyond high school.</a:t>
            </a:r>
          </a:p>
          <a:p>
            <a:r>
              <a:rPr lang="en-US">
                <a:latin typeface="Arial" charset="0"/>
                <a:ea typeface="ヒラギノ角ゴ Pro W3" charset="0"/>
                <a:cs typeface="ヒラギノ角ゴ Pro W3" charset="0"/>
              </a:rPr>
              <a:t>    STEM, Healthcare Professions, Healthcare Support, and Community Services will be the fastest growing occupations, but also will require high levels of post-secondary education.</a:t>
            </a:r>
          </a:p>
          <a:p>
            <a:r>
              <a:rPr lang="en-US">
                <a:latin typeface="Arial" charset="0"/>
                <a:ea typeface="ヒラギノ角ゴ Pro W3" charset="0"/>
                <a:cs typeface="ヒラギノ角ゴ Pro W3" charset="0"/>
              </a:rPr>
              <a:t>    Most jobs will require some type of post-secondary education, and individuals that only posses a high school diploma will have fewer employment options.</a:t>
            </a:r>
          </a:p>
          <a:p>
            <a:r>
              <a:rPr lang="en-US">
                <a:latin typeface="Arial" charset="0"/>
                <a:ea typeface="ヒラギノ角ゴ Pro W3" charset="0"/>
                <a:cs typeface="ヒラギノ角ゴ Pro W3" charset="0"/>
              </a:rPr>
              <a:t>    Employers will seek cognitive skills such as communication and analytics from job applicants rather than physical skills traditionally associated with manufacturing.</a:t>
            </a:r>
          </a:p>
          <a:p>
            <a:r>
              <a:rPr lang="en-US">
                <a:latin typeface="Arial" charset="0"/>
                <a:ea typeface="ヒラギノ角ゴ Pro W3" charset="0"/>
                <a:cs typeface="ヒラギノ角ゴ Pro W3" charset="0"/>
              </a:rPr>
              <a:t>    The United States will fall short by 5 million workers with postsecondary education – at the current production rate – by 2020.</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slide naration</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    1. Recovery:Job Growthand EducationRequirementsThrough 2020</a:t>
            </a:r>
          </a:p>
          <a:p>
            <a:r>
              <a:rPr lang="en-US">
                <a:latin typeface="Arial" charset="0"/>
                <a:ea typeface="ヒラギノ角ゴ Pro W3" charset="0"/>
                <a:cs typeface="ヒラギノ角ゴ Pro W3" charset="0"/>
              </a:rPr>
              <a:t>    2. Educationaldemand foremploymenthas grown;we expectthat trend tocontinue.</a:t>
            </a:r>
          </a:p>
          <a:p>
            <a:r>
              <a:rPr lang="en-US">
                <a:latin typeface="Arial" charset="0"/>
                <a:ea typeface="ヒラギノ角ゴ Pro W3" charset="0"/>
                <a:cs typeface="ヒラギノ角ゴ Pro W3" charset="0"/>
              </a:rPr>
              <a:t>    3. • 24 million of these jobs(43%) will be entirely newpositions.• 31 million (56%) will bedue to baby boomretirement.The US Economy Is ExpectedTo Create 55 Million Job OpeningsBy 2020</a:t>
            </a:r>
          </a:p>
          <a:p>
            <a:r>
              <a:rPr lang="en-US">
                <a:latin typeface="Arial" charset="0"/>
                <a:ea typeface="ヒラギノ角ゴ Pro W3" charset="0"/>
                <a:cs typeface="ヒラギノ角ゴ Pro W3" charset="0"/>
              </a:rPr>
              <a:t>    4. Who Will Be Hiring?? STEM (Science, Technology,Engineering and Math)? Healthcare Professions? Healthcare Support? Community Services</a:t>
            </a:r>
          </a:p>
          <a:p>
            <a:r>
              <a:rPr lang="en-US">
                <a:latin typeface="Arial" charset="0"/>
                <a:ea typeface="ヒラギノ角ゴ Pro W3" charset="0"/>
                <a:cs typeface="ヒラギノ角ゴ Pro W3" charset="0"/>
              </a:rPr>
              <a:t>    5. Healthcare, Community Services &amp; STEMAre The Three Fastest GrowingOccupational Clusters</a:t>
            </a:r>
          </a:p>
          <a:p>
            <a:r>
              <a:rPr lang="en-US">
                <a:latin typeface="Arial" charset="0"/>
                <a:ea typeface="ヒラギノ角ゴ Pro W3" charset="0"/>
                <a:cs typeface="ヒラギノ角ゴ Pro W3" charset="0"/>
              </a:rPr>
              <a:t>    6. ? Healthcare? STEM? Blue collar? Education? Managerial &amp;professional office? Sales &amp; office support? Food &amp; personalservices? Social Sciences? Community services &amp;artsRecovery 2020: Occupational Clusters</a:t>
            </a:r>
          </a:p>
          <a:p>
            <a:r>
              <a:rPr lang="en-US">
                <a:latin typeface="Arial" charset="0"/>
                <a:ea typeface="ヒラギノ角ゴ Pro W3" charset="0"/>
                <a:cs typeface="ヒラギノ角ゴ Pro W3" charset="0"/>
              </a:rPr>
              <a:t>    7. By 2020, 65 Percent ofAll Jobs Will RequirePostsecondary Education? Applicants will need to have some form of post-secondary education:? Bachelor</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or beyond? Some college/AA degree? Certificate or certification in a field? For most jobs, securing a high school education will notbe enough to qualify for employment</a:t>
            </a:r>
          </a:p>
          <a:p>
            <a:r>
              <a:rPr lang="en-US">
                <a:latin typeface="Arial" charset="0"/>
                <a:ea typeface="ヒラギノ角ゴ Pro W3" charset="0"/>
                <a:cs typeface="ヒラギノ角ゴ Pro W3" charset="0"/>
              </a:rPr>
              <a:t>    8. There Will BeFewer JobsAvailable ForIndividualsThat OnlyPossess aHigh SchoolDiploma</a:t>
            </a:r>
          </a:p>
          <a:p>
            <a:r>
              <a:rPr lang="en-US">
                <a:latin typeface="Arial" charset="0"/>
                <a:ea typeface="ヒラギノ角ゴ Pro W3" charset="0"/>
                <a:cs typeface="ヒラギノ角ゴ Pro W3" charset="0"/>
              </a:rPr>
              <a:t>    9. Even The Fastest Growing Fields WillRequire High Postsecondary Education? STEM, healthcare professions, healthcare support,and community services will all require high levels ofeducation in order to compete for a position.? Healthcare support will not have the same highdemand for postsecondary education.? Healthcare support careers, however, will have lower wagegrowth.</a:t>
            </a:r>
          </a:p>
          <a:p>
            <a:r>
              <a:rPr lang="en-US">
                <a:latin typeface="Arial" charset="0"/>
                <a:ea typeface="ヒラギノ角ゴ Pro W3" charset="0"/>
                <a:cs typeface="ヒラギノ角ゴ Pro W3" charset="0"/>
              </a:rPr>
              <a:t>    10. The FastestGrowingOccupationsRequire HighLevels ofPostsecondaryEducation</a:t>
            </a:r>
          </a:p>
          <a:p>
            <a:r>
              <a:rPr lang="en-US">
                <a:latin typeface="Arial" charset="0"/>
                <a:ea typeface="ヒラギノ角ゴ Pro W3" charset="0"/>
                <a:cs typeface="ヒラギノ角ゴ Pro W3" charset="0"/>
              </a:rPr>
              <a:t>    11. ? Recovery 2020 confirms cognitive skills arehighly sought after by employers.? Physically intensive skills are less important.? Forty-eight percent of jobs require high levels ofactive listening.? Other skills most coveted by employers:? Leadership? Communication? Analytics? AdministrationWhat Skills Will Get You Hired?</a:t>
            </a:r>
          </a:p>
          <a:p>
            <a:r>
              <a:rPr lang="en-US">
                <a:latin typeface="Arial" charset="0"/>
                <a:ea typeface="ヒラギノ角ゴ Pro W3" charset="0"/>
                <a:cs typeface="ヒラギノ角ゴ Pro W3" charset="0"/>
              </a:rPr>
              <a:t>    12. Intensity ofSkills UseAcrossCareers</a:t>
            </a:r>
          </a:p>
          <a:p>
            <a:r>
              <a:rPr lang="en-US">
                <a:latin typeface="Arial" charset="0"/>
                <a:ea typeface="ヒラギノ角ゴ Pro W3" charset="0"/>
                <a:cs typeface="ヒラギノ角ゴ Pro W3" charset="0"/>
              </a:rPr>
              <a:t>    13. Recovery 2020 By State? The report also gauges each state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position compared to thenational average;? Compares the educational composition of jobs in the base year(2010) to the forecast year (2020);? Shows where the jobs will be by state, education level andoccupations for 25 detailed occupational categories in 2020;? Twenty-seven states will be at or above the 65 percent proportion ofjobs that will require postsecondary education beyond HS in 2020.? The highest proportion of BA jobs and graduate jobs will beconcentrated in northeastern states.? Jobs for HS graduates or dropouts will be concentrated in thesouthern states.</a:t>
            </a:r>
          </a:p>
          <a:p>
            <a:r>
              <a:rPr lang="en-US">
                <a:latin typeface="Arial" charset="0"/>
                <a:ea typeface="ヒラギノ角ゴ Pro W3" charset="0"/>
                <a:cs typeface="ヒラギノ角ゴ Pro W3" charset="0"/>
              </a:rPr>
              <a:t>    14. Almost all states currently have average attainmentlevels below those required for the jobs of the future</a:t>
            </a:r>
          </a:p>
          <a:p>
            <a:r>
              <a:rPr lang="en-US">
                <a:latin typeface="Arial" charset="0"/>
                <a:ea typeface="ヒラギノ角ゴ Pro W3" charset="0"/>
                <a:cs typeface="ヒラギノ角ゴ Pro W3" charset="0"/>
              </a:rPr>
              <a:t>    15. RECOVERY 2020 in Summary? Most jobs will require applicants to have postsecondaryeducation and training beyond high school.? More jobs will be available as baby boomers begin to retire.? The fastest growing fields will be in STEM, healthcareprofessions, healthcare support, and community services.? Employers will be looking for cognitive skills such as activelistening, ability to communicate well, and critical thinking.? Despite the existing variation between states</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educationalattainment, nearly all states will need to boost their rates ofpostsecondary education</a:t>
            </a:r>
          </a:p>
          <a:p>
            <a:r>
              <a:rPr lang="en-US">
                <a:latin typeface="Arial" charset="0"/>
                <a:ea typeface="ヒラギノ角ゴ Pro W3" charset="0"/>
                <a:cs typeface="ヒラギノ角ゴ Pro W3" charset="0"/>
              </a:rPr>
              <a:t>    16. Georgetown UniversityCenter on Education and the WorkforceFull Report, Executive Summary and State Analysis Available:http://cew.georgetown.edu/recovery2020/Questions?cewgeorgetown@georgetown.eduFor Media Inquiries:ap672@georgetown.eduFollow us on Twitter and Facebook </a:t>
            </a:r>
          </a:p>
        </p:txBody>
      </p:sp>
      <p:sp>
        <p:nvSpPr>
          <p:cNvPr id="70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2BCF0D0-0DD3-3641-8787-4C921F4D15FC}" type="slidenum">
              <a:rPr lang="en-US" sz="1200"/>
              <a:pPr/>
              <a:t>349</a:t>
            </a:fld>
            <a:endParaRPr lang="en-US"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Here</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who</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hiring!</a:t>
            </a:r>
          </a:p>
          <a:p>
            <a:r>
              <a:rPr lang="en-US" sz="1400" dirty="0">
                <a:latin typeface="Arial" charset="0"/>
                <a:ea typeface="ヒラギノ角ゴ Pro W3" charset="0"/>
                <a:cs typeface="ヒラギノ角ゴ Pro W3" charset="0"/>
              </a:rPr>
              <a:t>This chart shows the top five industries that reported the highest number of new hires who have a fresh bachelor</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degree. That</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the numbers on top.</a:t>
            </a:r>
          </a:p>
          <a:p>
            <a:r>
              <a:rPr lang="en-US" sz="1400" dirty="0">
                <a:latin typeface="Arial" charset="0"/>
                <a:ea typeface="ヒラギノ角ゴ Pro W3" charset="0"/>
                <a:cs typeface="ヒラギノ角ゴ Pro W3" charset="0"/>
              </a:rPr>
              <a:t>At the bottom of the bar is the average salary for that industry.</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www.naceweb.org</a:t>
            </a:r>
            <a:r>
              <a:rPr lang="en-US" dirty="0">
                <a:latin typeface="Arial" charset="0"/>
                <a:ea typeface="ヒラギノ角ゴ Pro W3" charset="0"/>
                <a:cs typeface="ヒラギノ角ゴ Pro W3" charset="0"/>
              </a:rPr>
              <a:t>/salary-survey-data/</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Salary Survey Report</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April 2013 Executive Summary</a:t>
            </a:r>
          </a:p>
        </p:txBody>
      </p:sp>
      <p:sp>
        <p:nvSpPr>
          <p:cNvPr id="87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2238054-9F4B-B246-83B1-28F5CEC29100}" type="slidenum">
              <a:rPr lang="en-US" sz="1200"/>
              <a:pPr/>
              <a:t>35</a:t>
            </a:fld>
            <a:endParaRPr lang="en-US" sz="1200"/>
          </a:p>
        </p:txBody>
      </p:sp>
    </p:spTree>
  </p:cSld>
  <p:clrMapOvr>
    <a:masterClrMapping/>
  </p:clrMapOvr>
</p:notes>
</file>

<file path=ppt/notesSlides/notesSlide3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538" name="Slide Image Placeholder 1"/>
          <p:cNvSpPr>
            <a:spLocks noGrp="1" noRot="1" noChangeAspect="1" noTextEdit="1"/>
          </p:cNvSpPr>
          <p:nvPr>
            <p:ph type="sldImg"/>
          </p:nvPr>
        </p:nvSpPr>
        <p:spPr>
          <a:ln/>
        </p:spPr>
      </p:sp>
      <p:sp>
        <p:nvSpPr>
          <p:cNvPr id="70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http://cew.georgetown.edu/recovery2020/</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Recovery 2020:  Job Growth and Education Requirements Through 2020</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June 26, 2013</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Recovery 2020 finds that: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    There will be 55 million job openings in the economy through 2020: 24 million openings from newly created jobs and 31 million openings due to baby boom retirements.</a:t>
            </a:r>
          </a:p>
          <a:p>
            <a:r>
              <a:rPr lang="en-US">
                <a:latin typeface="Arial" charset="0"/>
                <a:ea typeface="ヒラギノ角ゴ Pro W3" charset="0"/>
                <a:cs typeface="ヒラギノ角ゴ Pro W3" charset="0"/>
              </a:rPr>
              <a:t>    By educational attainment: 35 percent of the job openings will require at least a bachelor</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30 percent of the job openings will require some college or an associate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and 36 percent of the job openings will not require education beyond high school.</a:t>
            </a:r>
          </a:p>
          <a:p>
            <a:r>
              <a:rPr lang="en-US">
                <a:latin typeface="Arial" charset="0"/>
                <a:ea typeface="ヒラギノ角ゴ Pro W3" charset="0"/>
                <a:cs typeface="ヒラギノ角ゴ Pro W3" charset="0"/>
              </a:rPr>
              <a:t>    STEM, Healthcare Professions, Healthcare Support, and Community Services will be the fastest growing occupations, but also will require high levels of post-secondary education.</a:t>
            </a:r>
          </a:p>
          <a:p>
            <a:r>
              <a:rPr lang="en-US">
                <a:latin typeface="Arial" charset="0"/>
                <a:ea typeface="ヒラギノ角ゴ Pro W3" charset="0"/>
                <a:cs typeface="ヒラギノ角ゴ Pro W3" charset="0"/>
              </a:rPr>
              <a:t>    Most jobs will require some type of post-secondary education, and individuals that only posses a high school diploma will have fewer employment options.</a:t>
            </a:r>
          </a:p>
          <a:p>
            <a:r>
              <a:rPr lang="en-US">
                <a:latin typeface="Arial" charset="0"/>
                <a:ea typeface="ヒラギノ角ゴ Pro W3" charset="0"/>
                <a:cs typeface="ヒラギノ角ゴ Pro W3" charset="0"/>
              </a:rPr>
              <a:t>    Employers will seek cognitive skills such as communication and analytics from job applicants rather than physical skills traditionally associated with manufacturing.</a:t>
            </a:r>
          </a:p>
          <a:p>
            <a:r>
              <a:rPr lang="en-US">
                <a:latin typeface="Arial" charset="0"/>
                <a:ea typeface="ヒラギノ角ゴ Pro W3" charset="0"/>
                <a:cs typeface="ヒラギノ角ゴ Pro W3" charset="0"/>
              </a:rPr>
              <a:t>    The United States will fall short by 5 million workers with postsecondary education – at the current production rate – by 2020.</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slide naration</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    1. Recovery:Job Growthand EducationRequirementsThrough 2020</a:t>
            </a:r>
          </a:p>
          <a:p>
            <a:r>
              <a:rPr lang="en-US">
                <a:latin typeface="Arial" charset="0"/>
                <a:ea typeface="ヒラギノ角ゴ Pro W3" charset="0"/>
                <a:cs typeface="ヒラギノ角ゴ Pro W3" charset="0"/>
              </a:rPr>
              <a:t>    2. Educationaldemand foremploymenthas grown;we expectthat trend tocontinue.</a:t>
            </a:r>
          </a:p>
          <a:p>
            <a:r>
              <a:rPr lang="en-US">
                <a:latin typeface="Arial" charset="0"/>
                <a:ea typeface="ヒラギノ角ゴ Pro W3" charset="0"/>
                <a:cs typeface="ヒラギノ角ゴ Pro W3" charset="0"/>
              </a:rPr>
              <a:t>    3. • 24 million of these jobs(43%) will be entirely newpositions.• 31 million (56%) will bedue to baby boomretirement.The US Economy Is ExpectedTo Create 55 Million Job OpeningsBy 2020</a:t>
            </a:r>
          </a:p>
          <a:p>
            <a:r>
              <a:rPr lang="en-US">
                <a:latin typeface="Arial" charset="0"/>
                <a:ea typeface="ヒラギノ角ゴ Pro W3" charset="0"/>
                <a:cs typeface="ヒラギノ角ゴ Pro W3" charset="0"/>
              </a:rPr>
              <a:t>    4. Who Will Be Hiring?? STEM (Science, Technology,Engineering and Math)? Healthcare Professions? Healthcare Support? Community Services</a:t>
            </a:r>
          </a:p>
          <a:p>
            <a:r>
              <a:rPr lang="en-US">
                <a:latin typeface="Arial" charset="0"/>
                <a:ea typeface="ヒラギノ角ゴ Pro W3" charset="0"/>
                <a:cs typeface="ヒラギノ角ゴ Pro W3" charset="0"/>
              </a:rPr>
              <a:t>    5. Healthcare, Community Services &amp; STEMAre The Three Fastest GrowingOccupational Clusters</a:t>
            </a:r>
          </a:p>
          <a:p>
            <a:r>
              <a:rPr lang="en-US">
                <a:latin typeface="Arial" charset="0"/>
                <a:ea typeface="ヒラギノ角ゴ Pro W3" charset="0"/>
                <a:cs typeface="ヒラギノ角ゴ Pro W3" charset="0"/>
              </a:rPr>
              <a:t>    6. ? Healthcare? STEM? Blue collar? Education? Managerial &amp;professional office? Sales &amp; office support? Food &amp; personalservices? Social Sciences? Community services &amp;artsRecovery 2020: Occupational Clusters</a:t>
            </a:r>
          </a:p>
          <a:p>
            <a:r>
              <a:rPr lang="en-US">
                <a:latin typeface="Arial" charset="0"/>
                <a:ea typeface="ヒラギノ角ゴ Pro W3" charset="0"/>
                <a:cs typeface="ヒラギノ角ゴ Pro W3" charset="0"/>
              </a:rPr>
              <a:t>    7. By 2020, 65 Percent ofAll Jobs Will RequirePostsecondary Education? Applicants will need to have some form of post-secondary education:? Bachelor</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or beyond? Some college/AA degree? Certificate or certification in a field? For most jobs, securing a high school education will notbe enough to qualify for employment</a:t>
            </a:r>
          </a:p>
          <a:p>
            <a:r>
              <a:rPr lang="en-US">
                <a:latin typeface="Arial" charset="0"/>
                <a:ea typeface="ヒラギノ角ゴ Pro W3" charset="0"/>
                <a:cs typeface="ヒラギノ角ゴ Pro W3" charset="0"/>
              </a:rPr>
              <a:t>    8. There Will BeFewer JobsAvailable ForIndividualsThat OnlyPossess aHigh SchoolDiploma</a:t>
            </a:r>
          </a:p>
          <a:p>
            <a:r>
              <a:rPr lang="en-US">
                <a:latin typeface="Arial" charset="0"/>
                <a:ea typeface="ヒラギノ角ゴ Pro W3" charset="0"/>
                <a:cs typeface="ヒラギノ角ゴ Pro W3" charset="0"/>
              </a:rPr>
              <a:t>    9. Even The Fastest Growing Fields WillRequire High Postsecondary Education? STEM, healthcare professions, healthcare support,and community services will all require high levels ofeducation in order to compete for a position.? Healthcare support will not have the same highdemand for postsecondary education.? Healthcare support careers, however, will have lower wagegrowth.</a:t>
            </a:r>
          </a:p>
          <a:p>
            <a:r>
              <a:rPr lang="en-US">
                <a:latin typeface="Arial" charset="0"/>
                <a:ea typeface="ヒラギノ角ゴ Pro W3" charset="0"/>
                <a:cs typeface="ヒラギノ角ゴ Pro W3" charset="0"/>
              </a:rPr>
              <a:t>    10. The FastestGrowingOccupationsRequire HighLevels ofPostsecondaryEducation</a:t>
            </a:r>
          </a:p>
          <a:p>
            <a:r>
              <a:rPr lang="en-US">
                <a:latin typeface="Arial" charset="0"/>
                <a:ea typeface="ヒラギノ角ゴ Pro W3" charset="0"/>
                <a:cs typeface="ヒラギノ角ゴ Pro W3" charset="0"/>
              </a:rPr>
              <a:t>    11. ? Recovery 2020 confirms cognitive skills arehighly sought after by employers.? Physically intensive skills are less important.? Forty-eight percent of jobs require high levels ofactive listening.? Other skills most coveted by employers:? Leadership? Communication? Analytics? AdministrationWhat Skills Will Get You Hired?</a:t>
            </a:r>
          </a:p>
          <a:p>
            <a:r>
              <a:rPr lang="en-US">
                <a:latin typeface="Arial" charset="0"/>
                <a:ea typeface="ヒラギノ角ゴ Pro W3" charset="0"/>
                <a:cs typeface="ヒラギノ角ゴ Pro W3" charset="0"/>
              </a:rPr>
              <a:t>    12. Intensity ofSkills UseAcrossCareers</a:t>
            </a:r>
          </a:p>
          <a:p>
            <a:r>
              <a:rPr lang="en-US">
                <a:latin typeface="Arial" charset="0"/>
                <a:ea typeface="ヒラギノ角ゴ Pro W3" charset="0"/>
                <a:cs typeface="ヒラギノ角ゴ Pro W3" charset="0"/>
              </a:rPr>
              <a:t>    13. Recovery 2020 By State? The report also gauges each state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position compared to thenational average;? Compares the educational composition of jobs in the base year(2010) to the forecast year (2020);? Shows where the jobs will be by state, education level andoccupations for 25 detailed occupational categories in 2020;? Twenty-seven states will be at or above the 65 percent proportion ofjobs that will require postsecondary education beyond HS in 2020.? The highest proportion of BA jobs and graduate jobs will beconcentrated in northeastern states.? Jobs for HS graduates or dropouts will be concentrated in thesouthern states.</a:t>
            </a:r>
          </a:p>
          <a:p>
            <a:r>
              <a:rPr lang="en-US">
                <a:latin typeface="Arial" charset="0"/>
                <a:ea typeface="ヒラギノ角ゴ Pro W3" charset="0"/>
                <a:cs typeface="ヒラギノ角ゴ Pro W3" charset="0"/>
              </a:rPr>
              <a:t>    14. Almost all states currently have average attainmentlevels below those required for the jobs of the future</a:t>
            </a:r>
          </a:p>
          <a:p>
            <a:r>
              <a:rPr lang="en-US">
                <a:latin typeface="Arial" charset="0"/>
                <a:ea typeface="ヒラギノ角ゴ Pro W3" charset="0"/>
                <a:cs typeface="ヒラギノ角ゴ Pro W3" charset="0"/>
              </a:rPr>
              <a:t>    15. RECOVERY 2020 in Summary? Most jobs will require applicants to have postsecondaryeducation and training beyond high school.? More jobs will be available as baby boomers begin to retire.? The fastest growing fields will be in STEM, healthcareprofessions, healthcare support, and community services.? Employers will be looking for cognitive skills such as activelistening, ability to communicate well, and critical thinking.? Despite the existing variation between states</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educationalattainment, nearly all states will need to boost their rates ofpostsecondary education</a:t>
            </a:r>
          </a:p>
          <a:p>
            <a:r>
              <a:rPr lang="en-US">
                <a:latin typeface="Arial" charset="0"/>
                <a:ea typeface="ヒラギノ角ゴ Pro W3" charset="0"/>
                <a:cs typeface="ヒラギノ角ゴ Pro W3" charset="0"/>
              </a:rPr>
              <a:t>    16. Georgetown UniversityCenter on Education and the WorkforceFull Report, Executive Summary and State Analysis Available:http://cew.georgetown.edu/recovery2020/Questions?cewgeorgetown@georgetown.eduFor Media Inquiries:ap672@georgetown.eduFollow us on Twitter and Facebook </a:t>
            </a:r>
          </a:p>
        </p:txBody>
      </p:sp>
      <p:sp>
        <p:nvSpPr>
          <p:cNvPr id="70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A897152-DDA6-CC4E-9BAD-FDED64A79790}" type="slidenum">
              <a:rPr lang="en-US" sz="1200"/>
              <a:pPr/>
              <a:t>350</a:t>
            </a:fld>
            <a:endParaRPr lang="en-US" sz="1200"/>
          </a:p>
        </p:txBody>
      </p:sp>
    </p:spTree>
  </p:cSld>
  <p:clrMapOvr>
    <a:masterClrMapping/>
  </p:clrMapOvr>
</p:notes>
</file>

<file path=ppt/notesSlides/notesSlide3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586" name="Slide Image Placeholder 1"/>
          <p:cNvSpPr>
            <a:spLocks noGrp="1" noRot="1" noChangeAspect="1" noTextEdit="1"/>
          </p:cNvSpPr>
          <p:nvPr>
            <p:ph type="sldImg"/>
          </p:nvPr>
        </p:nvSpPr>
        <p:spPr>
          <a:ln/>
        </p:spPr>
      </p:sp>
      <p:sp>
        <p:nvSpPr>
          <p:cNvPr id="70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http://cew.georgetown.edu/recovery2020/</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Recovery 2020:  Job Growth and Education Requirements Through 2020</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June 26, 2013</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Recovery 2020 finds that: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    There will be 55 million job openings in the economy through 2020: 24 million openings from newly created jobs and 31 million openings due to baby boom retirements.</a:t>
            </a:r>
          </a:p>
          <a:p>
            <a:r>
              <a:rPr lang="en-US">
                <a:latin typeface="Arial" charset="0"/>
                <a:ea typeface="ヒラギノ角ゴ Pro W3" charset="0"/>
                <a:cs typeface="ヒラギノ角ゴ Pro W3" charset="0"/>
              </a:rPr>
              <a:t>    By educational attainment: 35 percent of the job openings will require at least a bachelor</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30 percent of the job openings will require some college or an associate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and 36 percent of the job openings will not require education beyond high school.</a:t>
            </a:r>
          </a:p>
          <a:p>
            <a:r>
              <a:rPr lang="en-US">
                <a:latin typeface="Arial" charset="0"/>
                <a:ea typeface="ヒラギノ角ゴ Pro W3" charset="0"/>
                <a:cs typeface="ヒラギノ角ゴ Pro W3" charset="0"/>
              </a:rPr>
              <a:t>    STEM, Healthcare Professions, Healthcare Support, and Community Services will be the fastest growing occupations, but also will require high levels of post-secondary education.</a:t>
            </a:r>
          </a:p>
          <a:p>
            <a:r>
              <a:rPr lang="en-US">
                <a:latin typeface="Arial" charset="0"/>
                <a:ea typeface="ヒラギノ角ゴ Pro W3" charset="0"/>
                <a:cs typeface="ヒラギノ角ゴ Pro W3" charset="0"/>
              </a:rPr>
              <a:t>    Most jobs will require some type of post-secondary education, and individuals that only posses a high school diploma will have fewer employment options.</a:t>
            </a:r>
          </a:p>
          <a:p>
            <a:r>
              <a:rPr lang="en-US">
                <a:latin typeface="Arial" charset="0"/>
                <a:ea typeface="ヒラギノ角ゴ Pro W3" charset="0"/>
                <a:cs typeface="ヒラギノ角ゴ Pro W3" charset="0"/>
              </a:rPr>
              <a:t>    Employers will seek cognitive skills such as communication and analytics from job applicants rather than physical skills traditionally associated with manufacturing.</a:t>
            </a:r>
          </a:p>
          <a:p>
            <a:r>
              <a:rPr lang="en-US">
                <a:latin typeface="Arial" charset="0"/>
                <a:ea typeface="ヒラギノ角ゴ Pro W3" charset="0"/>
                <a:cs typeface="ヒラギノ角ゴ Pro W3" charset="0"/>
              </a:rPr>
              <a:t>    The United States will fall short by 5 million workers with postsecondary education – at the current production rate – by 2020.</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slide naration</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    1. Recovery:Job Growthand EducationRequirementsThrough 2020</a:t>
            </a:r>
          </a:p>
          <a:p>
            <a:r>
              <a:rPr lang="en-US">
                <a:latin typeface="Arial" charset="0"/>
                <a:ea typeface="ヒラギノ角ゴ Pro W3" charset="0"/>
                <a:cs typeface="ヒラギノ角ゴ Pro W3" charset="0"/>
              </a:rPr>
              <a:t>    2. Educationaldemand foremploymenthas grown;we expectthat trend tocontinue.</a:t>
            </a:r>
          </a:p>
          <a:p>
            <a:r>
              <a:rPr lang="en-US">
                <a:latin typeface="Arial" charset="0"/>
                <a:ea typeface="ヒラギノ角ゴ Pro W3" charset="0"/>
                <a:cs typeface="ヒラギノ角ゴ Pro W3" charset="0"/>
              </a:rPr>
              <a:t>    3. • 24 million of these jobs(43%) will be entirely newpositions.• 31 million (56%) will bedue to baby boomretirement.The US Economy Is ExpectedTo Create 55 Million Job OpeningsBy 2020</a:t>
            </a:r>
          </a:p>
          <a:p>
            <a:r>
              <a:rPr lang="en-US">
                <a:latin typeface="Arial" charset="0"/>
                <a:ea typeface="ヒラギノ角ゴ Pro W3" charset="0"/>
                <a:cs typeface="ヒラギノ角ゴ Pro W3" charset="0"/>
              </a:rPr>
              <a:t>    4. Who Will Be Hiring?? STEM (Science, Technology,Engineering and Math)? Healthcare Professions? Healthcare Support? Community Services</a:t>
            </a:r>
          </a:p>
          <a:p>
            <a:r>
              <a:rPr lang="en-US">
                <a:latin typeface="Arial" charset="0"/>
                <a:ea typeface="ヒラギノ角ゴ Pro W3" charset="0"/>
                <a:cs typeface="ヒラギノ角ゴ Pro W3" charset="0"/>
              </a:rPr>
              <a:t>    5. Healthcare, Community Services &amp; STEMAre The Three Fastest GrowingOccupational Clusters</a:t>
            </a:r>
          </a:p>
          <a:p>
            <a:r>
              <a:rPr lang="en-US">
                <a:latin typeface="Arial" charset="0"/>
                <a:ea typeface="ヒラギノ角ゴ Pro W3" charset="0"/>
                <a:cs typeface="ヒラギノ角ゴ Pro W3" charset="0"/>
              </a:rPr>
              <a:t>    6. ? Healthcare? STEM? Blue collar? Education? Managerial &amp;professional office? Sales &amp; office support? Food &amp; personalservices? Social Sciences? Community services &amp;artsRecovery 2020: Occupational Clusters</a:t>
            </a:r>
          </a:p>
          <a:p>
            <a:r>
              <a:rPr lang="en-US">
                <a:latin typeface="Arial" charset="0"/>
                <a:ea typeface="ヒラギノ角ゴ Pro W3" charset="0"/>
                <a:cs typeface="ヒラギノ角ゴ Pro W3" charset="0"/>
              </a:rPr>
              <a:t>    7. By 2020, 65 Percent ofAll Jobs Will RequirePostsecondary Education? Applicants will need to have some form of post-secondary education:? Bachelor</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or beyond? Some college/AA degree? Certificate or certification in a field? For most jobs, securing a high school education will notbe enough to qualify for employment</a:t>
            </a:r>
          </a:p>
          <a:p>
            <a:r>
              <a:rPr lang="en-US">
                <a:latin typeface="Arial" charset="0"/>
                <a:ea typeface="ヒラギノ角ゴ Pro W3" charset="0"/>
                <a:cs typeface="ヒラギノ角ゴ Pro W3" charset="0"/>
              </a:rPr>
              <a:t>    8. There Will BeFewer JobsAvailable ForIndividualsThat OnlyPossess aHigh SchoolDiploma</a:t>
            </a:r>
          </a:p>
          <a:p>
            <a:r>
              <a:rPr lang="en-US">
                <a:latin typeface="Arial" charset="0"/>
                <a:ea typeface="ヒラギノ角ゴ Pro W3" charset="0"/>
                <a:cs typeface="ヒラギノ角ゴ Pro W3" charset="0"/>
              </a:rPr>
              <a:t>    9. Even The Fastest Growing Fields WillRequire High Postsecondary Education? STEM, healthcare professions, healthcare support,and community services will all require high levels ofeducation in order to compete for a position.? Healthcare support will not have the same highdemand for postsecondary education.? Healthcare support careers, however, will have lower wagegrowth.</a:t>
            </a:r>
          </a:p>
          <a:p>
            <a:r>
              <a:rPr lang="en-US">
                <a:latin typeface="Arial" charset="0"/>
                <a:ea typeface="ヒラギノ角ゴ Pro W3" charset="0"/>
                <a:cs typeface="ヒラギノ角ゴ Pro W3" charset="0"/>
              </a:rPr>
              <a:t>    10. The FastestGrowingOccupationsRequire HighLevels ofPostsecondaryEducation</a:t>
            </a:r>
          </a:p>
          <a:p>
            <a:r>
              <a:rPr lang="en-US">
                <a:latin typeface="Arial" charset="0"/>
                <a:ea typeface="ヒラギノ角ゴ Pro W3" charset="0"/>
                <a:cs typeface="ヒラギノ角ゴ Pro W3" charset="0"/>
              </a:rPr>
              <a:t>    11. ? Recovery 2020 confirms cognitive skills arehighly sought after by employers.? Physically intensive skills are less important.? Forty-eight percent of jobs require high levels ofactive listening.? Other skills most coveted by employers:? Leadership? Communication? Analytics? AdministrationWhat Skills Will Get You Hired?</a:t>
            </a:r>
          </a:p>
          <a:p>
            <a:r>
              <a:rPr lang="en-US">
                <a:latin typeface="Arial" charset="0"/>
                <a:ea typeface="ヒラギノ角ゴ Pro W3" charset="0"/>
                <a:cs typeface="ヒラギノ角ゴ Pro W3" charset="0"/>
              </a:rPr>
              <a:t>    12. Intensity ofSkills UseAcrossCareers</a:t>
            </a:r>
          </a:p>
          <a:p>
            <a:r>
              <a:rPr lang="en-US">
                <a:latin typeface="Arial" charset="0"/>
                <a:ea typeface="ヒラギノ角ゴ Pro W3" charset="0"/>
                <a:cs typeface="ヒラギノ角ゴ Pro W3" charset="0"/>
              </a:rPr>
              <a:t>    13. Recovery 2020 By State? The report also gauges each state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position compared to thenational average;? Compares the educational composition of jobs in the base year(2010) to the forecast year (2020);? Shows where the jobs will be by state, education level andoccupations for 25 detailed occupational categories in 2020;? Twenty-seven states will be at or above the 65 percent proportion ofjobs that will require postsecondary education beyond HS in 2020.? The highest proportion of BA jobs and graduate jobs will beconcentrated in northeastern states.? Jobs for HS graduates or dropouts will be concentrated in thesouthern states.</a:t>
            </a:r>
          </a:p>
          <a:p>
            <a:r>
              <a:rPr lang="en-US">
                <a:latin typeface="Arial" charset="0"/>
                <a:ea typeface="ヒラギノ角ゴ Pro W3" charset="0"/>
                <a:cs typeface="ヒラギノ角ゴ Pro W3" charset="0"/>
              </a:rPr>
              <a:t>    14. Almost all states currently have average attainmentlevels below those required for the jobs of the future</a:t>
            </a:r>
          </a:p>
          <a:p>
            <a:r>
              <a:rPr lang="en-US">
                <a:latin typeface="Arial" charset="0"/>
                <a:ea typeface="ヒラギノ角ゴ Pro W3" charset="0"/>
                <a:cs typeface="ヒラギノ角ゴ Pro W3" charset="0"/>
              </a:rPr>
              <a:t>    15. RECOVERY 2020 in Summary? Most jobs will require applicants to have postsecondaryeducation and training beyond high school.? More jobs will be available as baby boomers begin to retire.? The fastest growing fields will be in STEM, healthcareprofessions, healthcare support, and community services.? Employers will be looking for cognitive skills such as activelistening, ability to communicate well, and critical thinking.? Despite the existing variation between states</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educationalattainment, nearly all states will need to boost their rates ofpostsecondary education</a:t>
            </a:r>
          </a:p>
          <a:p>
            <a:r>
              <a:rPr lang="en-US">
                <a:latin typeface="Arial" charset="0"/>
                <a:ea typeface="ヒラギノ角ゴ Pro W3" charset="0"/>
                <a:cs typeface="ヒラギノ角ゴ Pro W3" charset="0"/>
              </a:rPr>
              <a:t>    16. Georgetown UniversityCenter on Education and the WorkforceFull Report, Executive Summary and State Analysis Available:http://cew.georgetown.edu/recovery2020/Questions?cewgeorgetown@georgetown.eduFor Media Inquiries:ap672@georgetown.eduFollow us on Twitter and Facebook </a:t>
            </a:r>
          </a:p>
        </p:txBody>
      </p:sp>
      <p:sp>
        <p:nvSpPr>
          <p:cNvPr id="70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C9A33D2-63B7-8D47-9DD6-0575EBA519FE}" type="slidenum">
              <a:rPr lang="en-US" sz="1200"/>
              <a:pPr/>
              <a:t>351</a:t>
            </a:fld>
            <a:endParaRPr lang="en-US" sz="1200"/>
          </a:p>
        </p:txBody>
      </p:sp>
    </p:spTree>
  </p:cSld>
  <p:clrMapOvr>
    <a:masterClrMapping/>
  </p:clrMapOvr>
</p:notes>
</file>

<file path=ppt/notesSlides/notesSlide3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634" name="Slide Image Placeholder 1"/>
          <p:cNvSpPr>
            <a:spLocks noGrp="1" noRot="1" noChangeAspect="1" noTextEdit="1"/>
          </p:cNvSpPr>
          <p:nvPr>
            <p:ph type="sldImg"/>
          </p:nvPr>
        </p:nvSpPr>
        <p:spPr>
          <a:ln/>
        </p:spPr>
      </p:sp>
      <p:sp>
        <p:nvSpPr>
          <p:cNvPr id="70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http://cew.georgetown.edu/recovery2020/</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Recovery 2020:  Job Growth and Education Requirements Through 2020</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June 26, 2013</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Recovery 2020 finds that: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    There will be 55 million job openings in the economy through 2020: 24 million openings from newly created jobs and 31 million openings due to baby boom retirements.</a:t>
            </a:r>
          </a:p>
          <a:p>
            <a:r>
              <a:rPr lang="en-US">
                <a:latin typeface="Arial" charset="0"/>
                <a:ea typeface="ヒラギノ角ゴ Pro W3" charset="0"/>
                <a:cs typeface="ヒラギノ角ゴ Pro W3" charset="0"/>
              </a:rPr>
              <a:t>    By educational attainment: 35 percent of the job openings will require at least a bachelor</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30 percent of the job openings will require some college or an associate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and 36 percent of the job openings will not require education beyond high school.</a:t>
            </a:r>
          </a:p>
          <a:p>
            <a:r>
              <a:rPr lang="en-US">
                <a:latin typeface="Arial" charset="0"/>
                <a:ea typeface="ヒラギノ角ゴ Pro W3" charset="0"/>
                <a:cs typeface="ヒラギノ角ゴ Pro W3" charset="0"/>
              </a:rPr>
              <a:t>    STEM, Healthcare Professions, Healthcare Support, and Community Services will be the fastest growing occupations, but also will require high levels of post-secondary education.</a:t>
            </a:r>
          </a:p>
          <a:p>
            <a:r>
              <a:rPr lang="en-US">
                <a:latin typeface="Arial" charset="0"/>
                <a:ea typeface="ヒラギノ角ゴ Pro W3" charset="0"/>
                <a:cs typeface="ヒラギノ角ゴ Pro W3" charset="0"/>
              </a:rPr>
              <a:t>    Most jobs will require some type of post-secondary education, and individuals that only posses a high school diploma will have fewer employment options.</a:t>
            </a:r>
          </a:p>
          <a:p>
            <a:r>
              <a:rPr lang="en-US">
                <a:latin typeface="Arial" charset="0"/>
                <a:ea typeface="ヒラギノ角ゴ Pro W3" charset="0"/>
                <a:cs typeface="ヒラギノ角ゴ Pro W3" charset="0"/>
              </a:rPr>
              <a:t>    Employers will seek cognitive skills such as communication and analytics from job applicants rather than physical skills traditionally associated with manufacturing.</a:t>
            </a:r>
          </a:p>
          <a:p>
            <a:r>
              <a:rPr lang="en-US">
                <a:latin typeface="Arial" charset="0"/>
                <a:ea typeface="ヒラギノ角ゴ Pro W3" charset="0"/>
                <a:cs typeface="ヒラギノ角ゴ Pro W3" charset="0"/>
              </a:rPr>
              <a:t>    The United States will fall short by 5 million workers with postsecondary education – at the current production rate – by 2020.</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slide naration</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    1. Recovery:Job Growthand EducationRequirementsThrough 2020</a:t>
            </a:r>
          </a:p>
          <a:p>
            <a:r>
              <a:rPr lang="en-US">
                <a:latin typeface="Arial" charset="0"/>
                <a:ea typeface="ヒラギノ角ゴ Pro W3" charset="0"/>
                <a:cs typeface="ヒラギノ角ゴ Pro W3" charset="0"/>
              </a:rPr>
              <a:t>    2. Educationaldemand foremploymenthas grown;we expectthat trend tocontinue.</a:t>
            </a:r>
          </a:p>
          <a:p>
            <a:r>
              <a:rPr lang="en-US">
                <a:latin typeface="Arial" charset="0"/>
                <a:ea typeface="ヒラギノ角ゴ Pro W3" charset="0"/>
                <a:cs typeface="ヒラギノ角ゴ Pro W3" charset="0"/>
              </a:rPr>
              <a:t>    3. • 24 million of these jobs(43%) will be entirely newpositions.• 31 million (56%) will bedue to baby boomretirement.The US Economy Is ExpectedTo Create 55 Million Job OpeningsBy 2020</a:t>
            </a:r>
          </a:p>
          <a:p>
            <a:r>
              <a:rPr lang="en-US">
                <a:latin typeface="Arial" charset="0"/>
                <a:ea typeface="ヒラギノ角ゴ Pro W3" charset="0"/>
                <a:cs typeface="ヒラギノ角ゴ Pro W3" charset="0"/>
              </a:rPr>
              <a:t>    4. Who Will Be Hiring?? STEM (Science, Technology,Engineering and Math)? Healthcare Professions? Healthcare Support? Community Services</a:t>
            </a:r>
          </a:p>
          <a:p>
            <a:r>
              <a:rPr lang="en-US">
                <a:latin typeface="Arial" charset="0"/>
                <a:ea typeface="ヒラギノ角ゴ Pro W3" charset="0"/>
                <a:cs typeface="ヒラギノ角ゴ Pro W3" charset="0"/>
              </a:rPr>
              <a:t>    5. Healthcare, Community Services &amp; STEMAre The Three Fastest GrowingOccupational Clusters</a:t>
            </a:r>
          </a:p>
          <a:p>
            <a:r>
              <a:rPr lang="en-US">
                <a:latin typeface="Arial" charset="0"/>
                <a:ea typeface="ヒラギノ角ゴ Pro W3" charset="0"/>
                <a:cs typeface="ヒラギノ角ゴ Pro W3" charset="0"/>
              </a:rPr>
              <a:t>    6. ? Healthcare? STEM? Blue collar? Education? Managerial &amp;professional office? Sales &amp; office support? Food &amp; personalservices? Social Sciences? Community services &amp;artsRecovery 2020: Occupational Clusters</a:t>
            </a:r>
          </a:p>
          <a:p>
            <a:r>
              <a:rPr lang="en-US">
                <a:latin typeface="Arial" charset="0"/>
                <a:ea typeface="ヒラギノ角ゴ Pro W3" charset="0"/>
                <a:cs typeface="ヒラギノ角ゴ Pro W3" charset="0"/>
              </a:rPr>
              <a:t>    7. By 2020, 65 Percent ofAll Jobs Will RequirePostsecondary Education? Applicants will need to have some form of post-secondary education:? Bachelor</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or beyond? Some college/AA degree? Certificate or certification in a field? For most jobs, securing a high school education will notbe enough to qualify for employment</a:t>
            </a:r>
          </a:p>
          <a:p>
            <a:r>
              <a:rPr lang="en-US">
                <a:latin typeface="Arial" charset="0"/>
                <a:ea typeface="ヒラギノ角ゴ Pro W3" charset="0"/>
                <a:cs typeface="ヒラギノ角ゴ Pro W3" charset="0"/>
              </a:rPr>
              <a:t>    8. There Will BeFewer JobsAvailable ForIndividualsThat OnlyPossess aHigh SchoolDiploma</a:t>
            </a:r>
          </a:p>
          <a:p>
            <a:r>
              <a:rPr lang="en-US">
                <a:latin typeface="Arial" charset="0"/>
                <a:ea typeface="ヒラギノ角ゴ Pro W3" charset="0"/>
                <a:cs typeface="ヒラギノ角ゴ Pro W3" charset="0"/>
              </a:rPr>
              <a:t>    9. Even The Fastest Growing Fields WillRequire High Postsecondary Education? STEM, healthcare professions, healthcare support,and community services will all require high levels ofeducation in order to compete for a position.? Healthcare support will not have the same highdemand for postsecondary education.? Healthcare support careers, however, will have lower wagegrowth.</a:t>
            </a:r>
          </a:p>
          <a:p>
            <a:r>
              <a:rPr lang="en-US">
                <a:latin typeface="Arial" charset="0"/>
                <a:ea typeface="ヒラギノ角ゴ Pro W3" charset="0"/>
                <a:cs typeface="ヒラギノ角ゴ Pro W3" charset="0"/>
              </a:rPr>
              <a:t>    10. The FastestGrowingOccupationsRequire HighLevels ofPostsecondaryEducation</a:t>
            </a:r>
          </a:p>
          <a:p>
            <a:r>
              <a:rPr lang="en-US">
                <a:latin typeface="Arial" charset="0"/>
                <a:ea typeface="ヒラギノ角ゴ Pro W3" charset="0"/>
                <a:cs typeface="ヒラギノ角ゴ Pro W3" charset="0"/>
              </a:rPr>
              <a:t>    11. ? Recovery 2020 confirms cognitive skills arehighly sought after by employers.? Physically intensive skills are less important.? Forty-eight percent of jobs require high levels ofactive listening.? Other skills most coveted by employers:? Leadership? Communication? Analytics? AdministrationWhat Skills Will Get You Hired?</a:t>
            </a:r>
          </a:p>
          <a:p>
            <a:r>
              <a:rPr lang="en-US">
                <a:latin typeface="Arial" charset="0"/>
                <a:ea typeface="ヒラギノ角ゴ Pro W3" charset="0"/>
                <a:cs typeface="ヒラギノ角ゴ Pro W3" charset="0"/>
              </a:rPr>
              <a:t>    12. Intensity ofSkills UseAcrossCareers</a:t>
            </a:r>
          </a:p>
          <a:p>
            <a:r>
              <a:rPr lang="en-US">
                <a:latin typeface="Arial" charset="0"/>
                <a:ea typeface="ヒラギノ角ゴ Pro W3" charset="0"/>
                <a:cs typeface="ヒラギノ角ゴ Pro W3" charset="0"/>
              </a:rPr>
              <a:t>    13. Recovery 2020 By State? The report also gauges each state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position compared to thenational average;? Compares the educational composition of jobs in the base year(2010) to the forecast year (2020);? Shows where the jobs will be by state, education level andoccupations for 25 detailed occupational categories in 2020;? Twenty-seven states will be at or above the 65 percent proportion ofjobs that will require postsecondary education beyond HS in 2020.? The highest proportion of BA jobs and graduate jobs will beconcentrated in northeastern states.? Jobs for HS graduates or dropouts will be concentrated in thesouthern states.</a:t>
            </a:r>
          </a:p>
          <a:p>
            <a:r>
              <a:rPr lang="en-US">
                <a:latin typeface="Arial" charset="0"/>
                <a:ea typeface="ヒラギノ角ゴ Pro W3" charset="0"/>
                <a:cs typeface="ヒラギノ角ゴ Pro W3" charset="0"/>
              </a:rPr>
              <a:t>    14. Almost all states currently have average attainmentlevels below those required for the jobs of the future</a:t>
            </a:r>
          </a:p>
          <a:p>
            <a:r>
              <a:rPr lang="en-US">
                <a:latin typeface="Arial" charset="0"/>
                <a:ea typeface="ヒラギノ角ゴ Pro W3" charset="0"/>
                <a:cs typeface="ヒラギノ角ゴ Pro W3" charset="0"/>
              </a:rPr>
              <a:t>    15. RECOVERY 2020 in Summary? Most jobs will require applicants to have postsecondaryeducation and training beyond high school.? More jobs will be available as baby boomers begin to retire.? The fastest growing fields will be in STEM, healthcareprofessions, healthcare support, and community services.? Employers will be looking for cognitive skills such as activelistening, ability to communicate well, and critical thinking.? Despite the existing variation between states</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educationalattainment, nearly all states will need to boost their rates ofpostsecondary education</a:t>
            </a:r>
          </a:p>
          <a:p>
            <a:r>
              <a:rPr lang="en-US">
                <a:latin typeface="Arial" charset="0"/>
                <a:ea typeface="ヒラギノ角ゴ Pro W3" charset="0"/>
                <a:cs typeface="ヒラギノ角ゴ Pro W3" charset="0"/>
              </a:rPr>
              <a:t>    16. Georgetown UniversityCenter on Education and the WorkforceFull Report, Executive Summary and State Analysis Available:http://cew.georgetown.edu/recovery2020/Questions?cewgeorgetown@georgetown.eduFor Media Inquiries:ap672@georgetown.eduFollow us on Twitter and Facebook </a:t>
            </a:r>
          </a:p>
        </p:txBody>
      </p:sp>
      <p:sp>
        <p:nvSpPr>
          <p:cNvPr id="70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0FC4C804-2525-F04C-81C6-AE9ADD50C35B}" type="slidenum">
              <a:rPr lang="en-US" sz="1200"/>
              <a:pPr/>
              <a:t>352</a:t>
            </a:fld>
            <a:endParaRPr lang="en-US" sz="1200"/>
          </a:p>
        </p:txBody>
      </p:sp>
    </p:spTree>
  </p:cSld>
  <p:clrMapOvr>
    <a:masterClrMapping/>
  </p:clrMapOvr>
</p:notes>
</file>

<file path=ppt/notesSlides/notesSlide3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682" name="Slide Image Placeholder 1"/>
          <p:cNvSpPr>
            <a:spLocks noGrp="1" noRot="1" noChangeAspect="1" noTextEdit="1"/>
          </p:cNvSpPr>
          <p:nvPr>
            <p:ph type="sldImg"/>
          </p:nvPr>
        </p:nvSpPr>
        <p:spPr>
          <a:ln/>
        </p:spPr>
      </p:sp>
      <p:sp>
        <p:nvSpPr>
          <p:cNvPr id="71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http://cew.georgetown.edu/recovery2020/</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Recovery 2020:  Job Growth and Education Requirements Through 2020</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June 26, 2013</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Recovery 2020 finds that: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    There will be 55 million job openings in the economy through 2020: 24 million openings from newly created jobs and 31 million openings due to baby boom retirements.</a:t>
            </a:r>
          </a:p>
          <a:p>
            <a:r>
              <a:rPr lang="en-US">
                <a:latin typeface="Arial" charset="0"/>
                <a:ea typeface="ヒラギノ角ゴ Pro W3" charset="0"/>
                <a:cs typeface="ヒラギノ角ゴ Pro W3" charset="0"/>
              </a:rPr>
              <a:t>    By educational attainment: 35 percent of the job openings will require at least a bachelor</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30 percent of the job openings will require some college or an associate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and 36 percent of the job openings will not require education beyond high school.</a:t>
            </a:r>
          </a:p>
          <a:p>
            <a:r>
              <a:rPr lang="en-US">
                <a:latin typeface="Arial" charset="0"/>
                <a:ea typeface="ヒラギノ角ゴ Pro W3" charset="0"/>
                <a:cs typeface="ヒラギノ角ゴ Pro W3" charset="0"/>
              </a:rPr>
              <a:t>    STEM, Healthcare Professions, Healthcare Support, and Community Services will be the fastest growing occupations, but also will require high levels of post-secondary education.</a:t>
            </a:r>
          </a:p>
          <a:p>
            <a:r>
              <a:rPr lang="en-US">
                <a:latin typeface="Arial" charset="0"/>
                <a:ea typeface="ヒラギノ角ゴ Pro W3" charset="0"/>
                <a:cs typeface="ヒラギノ角ゴ Pro W3" charset="0"/>
              </a:rPr>
              <a:t>    Most jobs will require some type of post-secondary education, and individuals that only posses a high school diploma will have fewer employment options.</a:t>
            </a:r>
          </a:p>
          <a:p>
            <a:r>
              <a:rPr lang="en-US">
                <a:latin typeface="Arial" charset="0"/>
                <a:ea typeface="ヒラギノ角ゴ Pro W3" charset="0"/>
                <a:cs typeface="ヒラギノ角ゴ Pro W3" charset="0"/>
              </a:rPr>
              <a:t>    Employers will seek cognitive skills such as communication and analytics from job applicants rather than physical skills traditionally associated with manufacturing.</a:t>
            </a:r>
          </a:p>
          <a:p>
            <a:r>
              <a:rPr lang="en-US">
                <a:latin typeface="Arial" charset="0"/>
                <a:ea typeface="ヒラギノ角ゴ Pro W3" charset="0"/>
                <a:cs typeface="ヒラギノ角ゴ Pro W3" charset="0"/>
              </a:rPr>
              <a:t>    The United States will fall short by 5 million workers with postsecondary education – at the current production rate – by 2020.</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slide naration</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    1. Recovery:Job Growthand EducationRequirementsThrough 2020</a:t>
            </a:r>
          </a:p>
          <a:p>
            <a:r>
              <a:rPr lang="en-US">
                <a:latin typeface="Arial" charset="0"/>
                <a:ea typeface="ヒラギノ角ゴ Pro W3" charset="0"/>
                <a:cs typeface="ヒラギノ角ゴ Pro W3" charset="0"/>
              </a:rPr>
              <a:t>    2. Educationaldemand foremploymenthas grown;we expectthat trend tocontinue.</a:t>
            </a:r>
          </a:p>
          <a:p>
            <a:r>
              <a:rPr lang="en-US">
                <a:latin typeface="Arial" charset="0"/>
                <a:ea typeface="ヒラギノ角ゴ Pro W3" charset="0"/>
                <a:cs typeface="ヒラギノ角ゴ Pro W3" charset="0"/>
              </a:rPr>
              <a:t>    3. • 24 million of these jobs(43%) will be entirely newpositions.• 31 million (56%) will bedue to baby boomretirement.The US Economy Is ExpectedTo Create 55 Million Job OpeningsBy 2020</a:t>
            </a:r>
          </a:p>
          <a:p>
            <a:r>
              <a:rPr lang="en-US">
                <a:latin typeface="Arial" charset="0"/>
                <a:ea typeface="ヒラギノ角ゴ Pro W3" charset="0"/>
                <a:cs typeface="ヒラギノ角ゴ Pro W3" charset="0"/>
              </a:rPr>
              <a:t>    4. Who Will Be Hiring?? STEM (Science, Technology,Engineering and Math)? Healthcare Professions? Healthcare Support? Community Services</a:t>
            </a:r>
          </a:p>
          <a:p>
            <a:r>
              <a:rPr lang="en-US">
                <a:latin typeface="Arial" charset="0"/>
                <a:ea typeface="ヒラギノ角ゴ Pro W3" charset="0"/>
                <a:cs typeface="ヒラギノ角ゴ Pro W3" charset="0"/>
              </a:rPr>
              <a:t>    5. Healthcare, Community Services &amp; STEMAre The Three Fastest GrowingOccupational Clusters</a:t>
            </a:r>
          </a:p>
          <a:p>
            <a:r>
              <a:rPr lang="en-US">
                <a:latin typeface="Arial" charset="0"/>
                <a:ea typeface="ヒラギノ角ゴ Pro W3" charset="0"/>
                <a:cs typeface="ヒラギノ角ゴ Pro W3" charset="0"/>
              </a:rPr>
              <a:t>    6. ? Healthcare? STEM? Blue collar? Education? Managerial &amp;professional office? Sales &amp; office support? Food &amp; personalservices? Social Sciences? Community services &amp;artsRecovery 2020: Occupational Clusters</a:t>
            </a:r>
          </a:p>
          <a:p>
            <a:r>
              <a:rPr lang="en-US">
                <a:latin typeface="Arial" charset="0"/>
                <a:ea typeface="ヒラギノ角ゴ Pro W3" charset="0"/>
                <a:cs typeface="ヒラギノ角ゴ Pro W3" charset="0"/>
              </a:rPr>
              <a:t>    7. By 2020, 65 Percent ofAll Jobs Will RequirePostsecondary Education? Applicants will need to have some form of post-secondary education:? Bachelor</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or beyond? Some college/AA degree? Certificate or certification in a field? For most jobs, securing a high school education will notbe enough to qualify for employment</a:t>
            </a:r>
          </a:p>
          <a:p>
            <a:r>
              <a:rPr lang="en-US">
                <a:latin typeface="Arial" charset="0"/>
                <a:ea typeface="ヒラギノ角ゴ Pro W3" charset="0"/>
                <a:cs typeface="ヒラギノ角ゴ Pro W3" charset="0"/>
              </a:rPr>
              <a:t>    8. There Will BeFewer JobsAvailable ForIndividualsThat OnlyPossess aHigh SchoolDiploma</a:t>
            </a:r>
          </a:p>
          <a:p>
            <a:r>
              <a:rPr lang="en-US">
                <a:latin typeface="Arial" charset="0"/>
                <a:ea typeface="ヒラギノ角ゴ Pro W3" charset="0"/>
                <a:cs typeface="ヒラギノ角ゴ Pro W3" charset="0"/>
              </a:rPr>
              <a:t>    9. Even The Fastest Growing Fields WillRequire High Postsecondary Education? STEM, healthcare professions, healthcare support,and community services will all require high levels ofeducation in order to compete for a position.? Healthcare support will not have the same highdemand for postsecondary education.? Healthcare support careers, however, will have lower wagegrowth.</a:t>
            </a:r>
          </a:p>
          <a:p>
            <a:r>
              <a:rPr lang="en-US">
                <a:latin typeface="Arial" charset="0"/>
                <a:ea typeface="ヒラギノ角ゴ Pro W3" charset="0"/>
                <a:cs typeface="ヒラギノ角ゴ Pro W3" charset="0"/>
              </a:rPr>
              <a:t>    10. The FastestGrowingOccupationsRequire HighLevels ofPostsecondaryEducation</a:t>
            </a:r>
          </a:p>
          <a:p>
            <a:r>
              <a:rPr lang="en-US">
                <a:latin typeface="Arial" charset="0"/>
                <a:ea typeface="ヒラギノ角ゴ Pro W3" charset="0"/>
                <a:cs typeface="ヒラギノ角ゴ Pro W3" charset="0"/>
              </a:rPr>
              <a:t>    11. ? Recovery 2020 confirms cognitive skills arehighly sought after by employers.? Physically intensive skills are less important.? Forty-eight percent of jobs require high levels ofactive listening.? Other skills most coveted by employers:? Leadership? Communication? Analytics? AdministrationWhat Skills Will Get You Hired?</a:t>
            </a:r>
          </a:p>
          <a:p>
            <a:r>
              <a:rPr lang="en-US">
                <a:latin typeface="Arial" charset="0"/>
                <a:ea typeface="ヒラギノ角ゴ Pro W3" charset="0"/>
                <a:cs typeface="ヒラギノ角ゴ Pro W3" charset="0"/>
              </a:rPr>
              <a:t>    12. Intensity ofSkills UseAcrossCareers</a:t>
            </a:r>
          </a:p>
          <a:p>
            <a:r>
              <a:rPr lang="en-US">
                <a:latin typeface="Arial" charset="0"/>
                <a:ea typeface="ヒラギノ角ゴ Pro W3" charset="0"/>
                <a:cs typeface="ヒラギノ角ゴ Pro W3" charset="0"/>
              </a:rPr>
              <a:t>    13. Recovery 2020 By State? The report also gauges each state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position compared to thenational average;? Compares the educational composition of jobs in the base year(2010) to the forecast year (2020);? Shows where the jobs will be by state, education level andoccupations for 25 detailed occupational categories in 2020;? Twenty-seven states will be at or above the 65 percent proportion ofjobs that will require postsecondary education beyond HS in 2020.? The highest proportion of BA jobs and graduate jobs will beconcentrated in northeastern states.? Jobs for HS graduates or dropouts will be concentrated in thesouthern states.</a:t>
            </a:r>
          </a:p>
          <a:p>
            <a:r>
              <a:rPr lang="en-US">
                <a:latin typeface="Arial" charset="0"/>
                <a:ea typeface="ヒラギノ角ゴ Pro W3" charset="0"/>
                <a:cs typeface="ヒラギノ角ゴ Pro W3" charset="0"/>
              </a:rPr>
              <a:t>    14. Almost all states currently have average attainmentlevels below those required for the jobs of the future</a:t>
            </a:r>
          </a:p>
          <a:p>
            <a:r>
              <a:rPr lang="en-US">
                <a:latin typeface="Arial" charset="0"/>
                <a:ea typeface="ヒラギノ角ゴ Pro W3" charset="0"/>
                <a:cs typeface="ヒラギノ角ゴ Pro W3" charset="0"/>
              </a:rPr>
              <a:t>    15. RECOVERY 2020 in Summary? Most jobs will require applicants to have postsecondaryeducation and training beyond high school.? More jobs will be available as baby boomers begin to retire.? The fastest growing fields will be in STEM, healthcareprofessions, healthcare support, and community services.? Employers will be looking for cognitive skills such as activelistening, ability to communicate well, and critical thinking.? Despite the existing variation between states</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educationalattainment, nearly all states will need to boost their rates ofpostsecondary education</a:t>
            </a:r>
          </a:p>
          <a:p>
            <a:r>
              <a:rPr lang="en-US">
                <a:latin typeface="Arial" charset="0"/>
                <a:ea typeface="ヒラギノ角ゴ Pro W3" charset="0"/>
                <a:cs typeface="ヒラギノ角ゴ Pro W3" charset="0"/>
              </a:rPr>
              <a:t>    16. Georgetown UniversityCenter on Education and the WorkforceFull Report, Executive Summary and State Analysis Available:http://cew.georgetown.edu/recovery2020/Questions?cewgeorgetown@georgetown.eduFor Media Inquiries:ap672@georgetown.eduFollow us on Twitter and Facebook </a:t>
            </a:r>
          </a:p>
        </p:txBody>
      </p:sp>
      <p:sp>
        <p:nvSpPr>
          <p:cNvPr id="711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633FCC4-1C04-FA43-8C3A-8A345387BBCA}" type="slidenum">
              <a:rPr lang="en-US" sz="1200"/>
              <a:pPr/>
              <a:t>353</a:t>
            </a:fld>
            <a:endParaRPr lang="en-US" sz="1200"/>
          </a:p>
        </p:txBody>
      </p:sp>
    </p:spTree>
  </p:cSld>
  <p:clrMapOvr>
    <a:masterClrMapping/>
  </p:clrMapOvr>
</p:notes>
</file>

<file path=ppt/notesSlides/notesSlide3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30" name="Slide Image Placeholder 1"/>
          <p:cNvSpPr>
            <a:spLocks noGrp="1" noRot="1" noChangeAspect="1" noTextEdit="1"/>
          </p:cNvSpPr>
          <p:nvPr>
            <p:ph type="sldImg"/>
          </p:nvPr>
        </p:nvSpPr>
        <p:spPr>
          <a:ln/>
        </p:spPr>
      </p:sp>
      <p:sp>
        <p:nvSpPr>
          <p:cNvPr id="71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http://cew.georgetown.edu/recovery2020/</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Recovery 2020:  Job Growth and Education Requirements Through 2020</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June 26, 2013</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Recovery 2020 finds that: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    There will be 55 million job openings in the economy through 2020: 24 million openings from newly created jobs and 31 million openings due to baby boom retirements.</a:t>
            </a:r>
          </a:p>
          <a:p>
            <a:r>
              <a:rPr lang="en-US">
                <a:latin typeface="Arial" charset="0"/>
                <a:ea typeface="ヒラギノ角ゴ Pro W3" charset="0"/>
                <a:cs typeface="ヒラギノ角ゴ Pro W3" charset="0"/>
              </a:rPr>
              <a:t>    By educational attainment: 35 percent of the job openings will require at least a bachelor</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30 percent of the job openings will require some college or an associate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and 36 percent of the job openings will not require education beyond high school.</a:t>
            </a:r>
          </a:p>
          <a:p>
            <a:r>
              <a:rPr lang="en-US">
                <a:latin typeface="Arial" charset="0"/>
                <a:ea typeface="ヒラギノ角ゴ Pro W3" charset="0"/>
                <a:cs typeface="ヒラギノ角ゴ Pro W3" charset="0"/>
              </a:rPr>
              <a:t>    STEM, Healthcare Professions, Healthcare Support, and Community Services will be the fastest growing occupations, but also will require high levels of post-secondary education.</a:t>
            </a:r>
          </a:p>
          <a:p>
            <a:r>
              <a:rPr lang="en-US">
                <a:latin typeface="Arial" charset="0"/>
                <a:ea typeface="ヒラギノ角ゴ Pro W3" charset="0"/>
                <a:cs typeface="ヒラギノ角ゴ Pro W3" charset="0"/>
              </a:rPr>
              <a:t>    Most jobs will require some type of post-secondary education, and individuals that only posses a high school diploma will have fewer employment options.</a:t>
            </a:r>
          </a:p>
          <a:p>
            <a:r>
              <a:rPr lang="en-US">
                <a:latin typeface="Arial" charset="0"/>
                <a:ea typeface="ヒラギノ角ゴ Pro W3" charset="0"/>
                <a:cs typeface="ヒラギノ角ゴ Pro W3" charset="0"/>
              </a:rPr>
              <a:t>    Employers will seek cognitive skills such as communication and analytics from job applicants rather than physical skills traditionally associated with manufacturing.</a:t>
            </a:r>
          </a:p>
          <a:p>
            <a:r>
              <a:rPr lang="en-US">
                <a:latin typeface="Arial" charset="0"/>
                <a:ea typeface="ヒラギノ角ゴ Pro W3" charset="0"/>
                <a:cs typeface="ヒラギノ角ゴ Pro W3" charset="0"/>
              </a:rPr>
              <a:t>    The United States will fall short by 5 million workers with postsecondary education – at the current production rate – by 2020.</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slide naration</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    1. Recovery:Job Growthand EducationRequirementsThrough 2020</a:t>
            </a:r>
          </a:p>
          <a:p>
            <a:r>
              <a:rPr lang="en-US">
                <a:latin typeface="Arial" charset="0"/>
                <a:ea typeface="ヒラギノ角ゴ Pro W3" charset="0"/>
                <a:cs typeface="ヒラギノ角ゴ Pro W3" charset="0"/>
              </a:rPr>
              <a:t>    2. Educationaldemand foremploymenthas grown;we expectthat trend tocontinue.</a:t>
            </a:r>
          </a:p>
          <a:p>
            <a:r>
              <a:rPr lang="en-US">
                <a:latin typeface="Arial" charset="0"/>
                <a:ea typeface="ヒラギノ角ゴ Pro W3" charset="0"/>
                <a:cs typeface="ヒラギノ角ゴ Pro W3" charset="0"/>
              </a:rPr>
              <a:t>    3. • 24 million of these jobs(43%) will be entirely newpositions.• 31 million (56%) will bedue to baby boomretirement.The US Economy Is ExpectedTo Create 55 Million Job OpeningsBy 2020</a:t>
            </a:r>
          </a:p>
          <a:p>
            <a:r>
              <a:rPr lang="en-US">
                <a:latin typeface="Arial" charset="0"/>
                <a:ea typeface="ヒラギノ角ゴ Pro W3" charset="0"/>
                <a:cs typeface="ヒラギノ角ゴ Pro W3" charset="0"/>
              </a:rPr>
              <a:t>    4. Who Will Be Hiring?? STEM (Science, Technology,Engineering and Math)? Healthcare Professions? Healthcare Support? Community Services</a:t>
            </a:r>
          </a:p>
          <a:p>
            <a:r>
              <a:rPr lang="en-US">
                <a:latin typeface="Arial" charset="0"/>
                <a:ea typeface="ヒラギノ角ゴ Pro W3" charset="0"/>
                <a:cs typeface="ヒラギノ角ゴ Pro W3" charset="0"/>
              </a:rPr>
              <a:t>    5. Healthcare, Community Services &amp; STEMAre The Three Fastest GrowingOccupational Clusters</a:t>
            </a:r>
          </a:p>
          <a:p>
            <a:r>
              <a:rPr lang="en-US">
                <a:latin typeface="Arial" charset="0"/>
                <a:ea typeface="ヒラギノ角ゴ Pro W3" charset="0"/>
                <a:cs typeface="ヒラギノ角ゴ Pro W3" charset="0"/>
              </a:rPr>
              <a:t>    6. ? Healthcare? STEM? Blue collar? Education? Managerial &amp;professional office? Sales &amp; office support? Food &amp; personalservices? Social Sciences? Community services &amp;artsRecovery 2020: Occupational Clusters</a:t>
            </a:r>
          </a:p>
          <a:p>
            <a:r>
              <a:rPr lang="en-US">
                <a:latin typeface="Arial" charset="0"/>
                <a:ea typeface="ヒラギノ角ゴ Pro W3" charset="0"/>
                <a:cs typeface="ヒラギノ角ゴ Pro W3" charset="0"/>
              </a:rPr>
              <a:t>    7. By 2020, 65 Percent ofAll Jobs Will RequirePostsecondary Education? Applicants will need to have some form of post-secondary education:? Bachelor</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or beyond? Some college/AA degree? Certificate or certification in a field? For most jobs, securing a high school education will notbe enough to qualify for employment</a:t>
            </a:r>
          </a:p>
          <a:p>
            <a:r>
              <a:rPr lang="en-US">
                <a:latin typeface="Arial" charset="0"/>
                <a:ea typeface="ヒラギノ角ゴ Pro W3" charset="0"/>
                <a:cs typeface="ヒラギノ角ゴ Pro W3" charset="0"/>
              </a:rPr>
              <a:t>    8. There Will BeFewer JobsAvailable ForIndividualsThat OnlyPossess aHigh SchoolDiploma</a:t>
            </a:r>
          </a:p>
          <a:p>
            <a:r>
              <a:rPr lang="en-US">
                <a:latin typeface="Arial" charset="0"/>
                <a:ea typeface="ヒラギノ角ゴ Pro W3" charset="0"/>
                <a:cs typeface="ヒラギノ角ゴ Pro W3" charset="0"/>
              </a:rPr>
              <a:t>    9. Even The Fastest Growing Fields WillRequire High Postsecondary Education? STEM, healthcare professions, healthcare support,and community services will all require high levels ofeducation in order to compete for a position.? Healthcare support will not have the same highdemand for postsecondary education.? Healthcare support careers, however, will have lower wagegrowth.</a:t>
            </a:r>
          </a:p>
          <a:p>
            <a:r>
              <a:rPr lang="en-US">
                <a:latin typeface="Arial" charset="0"/>
                <a:ea typeface="ヒラギノ角ゴ Pro W3" charset="0"/>
                <a:cs typeface="ヒラギノ角ゴ Pro W3" charset="0"/>
              </a:rPr>
              <a:t>    10. The FastestGrowingOccupationsRequire HighLevels ofPostsecondaryEducation</a:t>
            </a:r>
          </a:p>
          <a:p>
            <a:r>
              <a:rPr lang="en-US">
                <a:latin typeface="Arial" charset="0"/>
                <a:ea typeface="ヒラギノ角ゴ Pro W3" charset="0"/>
                <a:cs typeface="ヒラギノ角ゴ Pro W3" charset="0"/>
              </a:rPr>
              <a:t>    11. ? Recovery 2020 confirms cognitive skills arehighly sought after by employers.? Physically intensive skills are less important.? Forty-eight percent of jobs require high levels ofactive listening.? Other skills most coveted by employers:? Leadership? Communication? Analytics? AdministrationWhat Skills Will Get You Hired?</a:t>
            </a:r>
          </a:p>
          <a:p>
            <a:r>
              <a:rPr lang="en-US">
                <a:latin typeface="Arial" charset="0"/>
                <a:ea typeface="ヒラギノ角ゴ Pro W3" charset="0"/>
                <a:cs typeface="ヒラギノ角ゴ Pro W3" charset="0"/>
              </a:rPr>
              <a:t>    12. Intensity ofSkills UseAcrossCareers</a:t>
            </a:r>
          </a:p>
          <a:p>
            <a:r>
              <a:rPr lang="en-US">
                <a:latin typeface="Arial" charset="0"/>
                <a:ea typeface="ヒラギノ角ゴ Pro W3" charset="0"/>
                <a:cs typeface="ヒラギノ角ゴ Pro W3" charset="0"/>
              </a:rPr>
              <a:t>    13. Recovery 2020 By State? The report also gauges each state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position compared to thenational average;? Compares the educational composition of jobs in the base year(2010) to the forecast year (2020);? Shows where the jobs will be by state, education level andoccupations for 25 detailed occupational categories in 2020;? Twenty-seven states will be at or above the 65 percent proportion ofjobs that will require postsecondary education beyond HS in 2020.? The highest proportion of BA jobs and graduate jobs will beconcentrated in northeastern states.? Jobs for HS graduates or dropouts will be concentrated in thesouthern states.</a:t>
            </a:r>
          </a:p>
          <a:p>
            <a:r>
              <a:rPr lang="en-US">
                <a:latin typeface="Arial" charset="0"/>
                <a:ea typeface="ヒラギノ角ゴ Pro W3" charset="0"/>
                <a:cs typeface="ヒラギノ角ゴ Pro W3" charset="0"/>
              </a:rPr>
              <a:t>    14. Almost all states currently have average attainmentlevels below those required for the jobs of the future</a:t>
            </a:r>
          </a:p>
          <a:p>
            <a:r>
              <a:rPr lang="en-US">
                <a:latin typeface="Arial" charset="0"/>
                <a:ea typeface="ヒラギノ角ゴ Pro W3" charset="0"/>
                <a:cs typeface="ヒラギノ角ゴ Pro W3" charset="0"/>
              </a:rPr>
              <a:t>    15. RECOVERY 2020 in Summary? Most jobs will require applicants to have postsecondaryeducation and training beyond high school.? More jobs will be available as baby boomers begin to retire.? The fastest growing fields will be in STEM, healthcareprofessions, healthcare support, and community services.? Employers will be looking for cognitive skills such as activelistening, ability to communicate well, and critical thinking.? Despite the existing variation between states</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educationalattainment, nearly all states will need to boost their rates ofpostsecondary education</a:t>
            </a:r>
          </a:p>
          <a:p>
            <a:r>
              <a:rPr lang="en-US">
                <a:latin typeface="Arial" charset="0"/>
                <a:ea typeface="ヒラギノ角ゴ Pro W3" charset="0"/>
                <a:cs typeface="ヒラギノ角ゴ Pro W3" charset="0"/>
              </a:rPr>
              <a:t>    16. Georgetown UniversityCenter on Education and the WorkforceFull Report, Executive Summary and State Analysis Available:http://cew.georgetown.edu/recovery2020/Questions?cewgeorgetown@georgetown.eduFor Media Inquiries:ap672@georgetown.eduFollow us on Twitter and Facebook </a:t>
            </a:r>
          </a:p>
        </p:txBody>
      </p:sp>
      <p:sp>
        <p:nvSpPr>
          <p:cNvPr id="71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76F0981-4B7D-F840-ACA7-2253E414F6E8}" type="slidenum">
              <a:rPr lang="en-US" sz="1200"/>
              <a:pPr/>
              <a:t>354</a:t>
            </a:fld>
            <a:endParaRPr lang="en-US" sz="1200"/>
          </a:p>
        </p:txBody>
      </p:sp>
    </p:spTree>
  </p:cSld>
  <p:clrMapOvr>
    <a:masterClrMapping/>
  </p:clrMapOvr>
</p:notes>
</file>

<file path=ppt/notesSlides/notesSlide3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778" name="Slide Image Placeholder 1"/>
          <p:cNvSpPr>
            <a:spLocks noGrp="1" noRot="1" noChangeAspect="1" noTextEdit="1"/>
          </p:cNvSpPr>
          <p:nvPr>
            <p:ph type="sldImg"/>
          </p:nvPr>
        </p:nvSpPr>
        <p:spPr>
          <a:ln/>
        </p:spPr>
      </p:sp>
      <p:sp>
        <p:nvSpPr>
          <p:cNvPr id="71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http://cew.georgetown.edu/recovery2020/</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Recovery 2020:  Job Growth and Education Requirements Through 2020</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June 26, 2013</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Recovery 2020 finds that: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    There will be 55 million job openings in the economy through 2020: 24 million openings from newly created jobs and 31 million openings due to baby boom retirements.</a:t>
            </a:r>
          </a:p>
          <a:p>
            <a:r>
              <a:rPr lang="en-US">
                <a:latin typeface="Arial" charset="0"/>
                <a:ea typeface="ヒラギノ角ゴ Pro W3" charset="0"/>
                <a:cs typeface="ヒラギノ角ゴ Pro W3" charset="0"/>
              </a:rPr>
              <a:t>    By educational attainment: 35 percent of the job openings will require at least a bachelor</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30 percent of the job openings will require some college or an associate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and 36 percent of the job openings will not require education beyond high school.</a:t>
            </a:r>
          </a:p>
          <a:p>
            <a:r>
              <a:rPr lang="en-US">
                <a:latin typeface="Arial" charset="0"/>
                <a:ea typeface="ヒラギノ角ゴ Pro W3" charset="0"/>
                <a:cs typeface="ヒラギノ角ゴ Pro W3" charset="0"/>
              </a:rPr>
              <a:t>    STEM, Healthcare Professions, Healthcare Support, and Community Services will be the fastest growing occupations, but also will require high levels of post-secondary education.</a:t>
            </a:r>
          </a:p>
          <a:p>
            <a:r>
              <a:rPr lang="en-US">
                <a:latin typeface="Arial" charset="0"/>
                <a:ea typeface="ヒラギノ角ゴ Pro W3" charset="0"/>
                <a:cs typeface="ヒラギノ角ゴ Pro W3" charset="0"/>
              </a:rPr>
              <a:t>    Most jobs will require some type of post-secondary education, and individuals that only posses a high school diploma will have fewer employment options.</a:t>
            </a:r>
          </a:p>
          <a:p>
            <a:r>
              <a:rPr lang="en-US">
                <a:latin typeface="Arial" charset="0"/>
                <a:ea typeface="ヒラギノ角ゴ Pro W3" charset="0"/>
                <a:cs typeface="ヒラギノ角ゴ Pro W3" charset="0"/>
              </a:rPr>
              <a:t>    Employers will seek cognitive skills such as communication and analytics from job applicants rather than physical skills traditionally associated with manufacturing.</a:t>
            </a:r>
          </a:p>
          <a:p>
            <a:r>
              <a:rPr lang="en-US">
                <a:latin typeface="Arial" charset="0"/>
                <a:ea typeface="ヒラギノ角ゴ Pro W3" charset="0"/>
                <a:cs typeface="ヒラギノ角ゴ Pro W3" charset="0"/>
              </a:rPr>
              <a:t>    The United States will fall short by 5 million workers with postsecondary education – at the current production rate – by 2020.</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slide naration</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    1. Recovery:Job Growthand EducationRequirementsThrough 2020</a:t>
            </a:r>
          </a:p>
          <a:p>
            <a:r>
              <a:rPr lang="en-US">
                <a:latin typeface="Arial" charset="0"/>
                <a:ea typeface="ヒラギノ角ゴ Pro W3" charset="0"/>
                <a:cs typeface="ヒラギノ角ゴ Pro W3" charset="0"/>
              </a:rPr>
              <a:t>    2. Educationaldemand foremploymenthas grown;we expectthat trend tocontinue.</a:t>
            </a:r>
          </a:p>
          <a:p>
            <a:r>
              <a:rPr lang="en-US">
                <a:latin typeface="Arial" charset="0"/>
                <a:ea typeface="ヒラギノ角ゴ Pro W3" charset="0"/>
                <a:cs typeface="ヒラギノ角ゴ Pro W3" charset="0"/>
              </a:rPr>
              <a:t>    3. • 24 million of these jobs(43%) will be entirely newpositions.• 31 million (56%) will bedue to baby boomretirement.The US Economy Is ExpectedTo Create 55 Million Job OpeningsBy 2020</a:t>
            </a:r>
          </a:p>
          <a:p>
            <a:r>
              <a:rPr lang="en-US">
                <a:latin typeface="Arial" charset="0"/>
                <a:ea typeface="ヒラギノ角ゴ Pro W3" charset="0"/>
                <a:cs typeface="ヒラギノ角ゴ Pro W3" charset="0"/>
              </a:rPr>
              <a:t>    4. Who Will Be Hiring?? STEM (Science, Technology,Engineering and Math)? Healthcare Professions? Healthcare Support? Community Services</a:t>
            </a:r>
          </a:p>
          <a:p>
            <a:r>
              <a:rPr lang="en-US">
                <a:latin typeface="Arial" charset="0"/>
                <a:ea typeface="ヒラギノ角ゴ Pro W3" charset="0"/>
                <a:cs typeface="ヒラギノ角ゴ Pro W3" charset="0"/>
              </a:rPr>
              <a:t>    5. Healthcare, Community Services &amp; STEMAre The Three Fastest GrowingOccupational Clusters</a:t>
            </a:r>
          </a:p>
          <a:p>
            <a:r>
              <a:rPr lang="en-US">
                <a:latin typeface="Arial" charset="0"/>
                <a:ea typeface="ヒラギノ角ゴ Pro W3" charset="0"/>
                <a:cs typeface="ヒラギノ角ゴ Pro W3" charset="0"/>
              </a:rPr>
              <a:t>    6. ? Healthcare? STEM? Blue collar? Education? Managerial &amp;professional office? Sales &amp; office support? Food &amp; personalservices? Social Sciences? Community services &amp;artsRecovery 2020: Occupational Clusters</a:t>
            </a:r>
          </a:p>
          <a:p>
            <a:r>
              <a:rPr lang="en-US">
                <a:latin typeface="Arial" charset="0"/>
                <a:ea typeface="ヒラギノ角ゴ Pro W3" charset="0"/>
                <a:cs typeface="ヒラギノ角ゴ Pro W3" charset="0"/>
              </a:rPr>
              <a:t>    7. By 2020, 65 Percent ofAll Jobs Will RequirePostsecondary Education? Applicants will need to have some form of post-secondary education:? Bachelor</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or beyond? Some college/AA degree? Certificate or certification in a field? For most jobs, securing a high school education will notbe enough to qualify for employment</a:t>
            </a:r>
          </a:p>
          <a:p>
            <a:r>
              <a:rPr lang="en-US">
                <a:latin typeface="Arial" charset="0"/>
                <a:ea typeface="ヒラギノ角ゴ Pro W3" charset="0"/>
                <a:cs typeface="ヒラギノ角ゴ Pro W3" charset="0"/>
              </a:rPr>
              <a:t>    8. There Will BeFewer JobsAvailable ForIndividualsThat OnlyPossess aHigh SchoolDiploma</a:t>
            </a:r>
          </a:p>
          <a:p>
            <a:r>
              <a:rPr lang="en-US">
                <a:latin typeface="Arial" charset="0"/>
                <a:ea typeface="ヒラギノ角ゴ Pro W3" charset="0"/>
                <a:cs typeface="ヒラギノ角ゴ Pro W3" charset="0"/>
              </a:rPr>
              <a:t>    9. Even The Fastest Growing Fields WillRequire High Postsecondary Education? STEM, healthcare professions, healthcare support,and community services will all require high levels ofeducation in order to compete for a position.? Healthcare support will not have the same highdemand for postsecondary education.? Healthcare support careers, however, will have lower wagegrowth.</a:t>
            </a:r>
          </a:p>
          <a:p>
            <a:r>
              <a:rPr lang="en-US">
                <a:latin typeface="Arial" charset="0"/>
                <a:ea typeface="ヒラギノ角ゴ Pro W3" charset="0"/>
                <a:cs typeface="ヒラギノ角ゴ Pro W3" charset="0"/>
              </a:rPr>
              <a:t>    10. The FastestGrowingOccupationsRequire HighLevels ofPostsecondaryEducation</a:t>
            </a:r>
          </a:p>
          <a:p>
            <a:r>
              <a:rPr lang="en-US">
                <a:latin typeface="Arial" charset="0"/>
                <a:ea typeface="ヒラギノ角ゴ Pro W3" charset="0"/>
                <a:cs typeface="ヒラギノ角ゴ Pro W3" charset="0"/>
              </a:rPr>
              <a:t>    11. ? Recovery 2020 confirms cognitive skills arehighly sought after by employers.? Physically intensive skills are less important.? Forty-eight percent of jobs require high levels ofactive listening.? Other skills most coveted by employers:? Leadership? Communication? Analytics? AdministrationWhat Skills Will Get You Hired?</a:t>
            </a:r>
          </a:p>
          <a:p>
            <a:r>
              <a:rPr lang="en-US">
                <a:latin typeface="Arial" charset="0"/>
                <a:ea typeface="ヒラギノ角ゴ Pro W3" charset="0"/>
                <a:cs typeface="ヒラギノ角ゴ Pro W3" charset="0"/>
              </a:rPr>
              <a:t>    12. Intensity ofSkills UseAcrossCareers</a:t>
            </a:r>
          </a:p>
          <a:p>
            <a:r>
              <a:rPr lang="en-US">
                <a:latin typeface="Arial" charset="0"/>
                <a:ea typeface="ヒラギノ角ゴ Pro W3" charset="0"/>
                <a:cs typeface="ヒラギノ角ゴ Pro W3" charset="0"/>
              </a:rPr>
              <a:t>    13. Recovery 2020 By State? The report also gauges each state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position compared to thenational average;? Compares the educational composition of jobs in the base year(2010) to the forecast year (2020);? Shows where the jobs will be by state, education level andoccupations for 25 detailed occupational categories in 2020;? Twenty-seven states will be at or above the 65 percent proportion ofjobs that will require postsecondary education beyond HS in 2020.? The highest proportion of BA jobs and graduate jobs will beconcentrated in northeastern states.? Jobs for HS graduates or dropouts will be concentrated in thesouthern states.</a:t>
            </a:r>
          </a:p>
          <a:p>
            <a:r>
              <a:rPr lang="en-US">
                <a:latin typeface="Arial" charset="0"/>
                <a:ea typeface="ヒラギノ角ゴ Pro W3" charset="0"/>
                <a:cs typeface="ヒラギノ角ゴ Pro W3" charset="0"/>
              </a:rPr>
              <a:t>    14. Almost all states currently have average attainmentlevels below those required for the jobs of the future</a:t>
            </a:r>
          </a:p>
          <a:p>
            <a:r>
              <a:rPr lang="en-US">
                <a:latin typeface="Arial" charset="0"/>
                <a:ea typeface="ヒラギノ角ゴ Pro W3" charset="0"/>
                <a:cs typeface="ヒラギノ角ゴ Pro W3" charset="0"/>
              </a:rPr>
              <a:t>    15. RECOVERY 2020 in Summary? Most jobs will require applicants to have postsecondaryeducation and training beyond high school.? More jobs will be available as baby boomers begin to retire.? The fastest growing fields will be in STEM, healthcareprofessions, healthcare support, and community services.? Employers will be looking for cognitive skills such as activelistening, ability to communicate well, and critical thinking.? Despite the existing variation between states</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educationalattainment, nearly all states will need to boost their rates ofpostsecondary education</a:t>
            </a:r>
          </a:p>
          <a:p>
            <a:r>
              <a:rPr lang="en-US">
                <a:latin typeface="Arial" charset="0"/>
                <a:ea typeface="ヒラギノ角ゴ Pro W3" charset="0"/>
                <a:cs typeface="ヒラギノ角ゴ Pro W3" charset="0"/>
              </a:rPr>
              <a:t>    16. Georgetown UniversityCenter on Education and the WorkforceFull Report, Executive Summary and State Analysis Available:http://cew.georgetown.edu/recovery2020/Questions?cewgeorgetown@georgetown.eduFor Media Inquiries:ap672@georgetown.eduFollow us on Twitter and Facebook </a:t>
            </a:r>
          </a:p>
        </p:txBody>
      </p:sp>
      <p:sp>
        <p:nvSpPr>
          <p:cNvPr id="71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F87F545-491E-5444-BFBA-CD5C597159F8}" type="slidenum">
              <a:rPr lang="en-US" sz="1200"/>
              <a:pPr/>
              <a:t>355</a:t>
            </a:fld>
            <a:endParaRPr lang="en-US" sz="1200"/>
          </a:p>
        </p:txBody>
      </p:sp>
    </p:spTree>
  </p:cSld>
  <p:clrMapOvr>
    <a:masterClrMapping/>
  </p:clrMapOvr>
</p:notes>
</file>

<file path=ppt/notesSlides/notesSlide3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26" name="Slide Image Placeholder 1"/>
          <p:cNvSpPr>
            <a:spLocks noGrp="1" noRot="1" noChangeAspect="1" noTextEdit="1"/>
          </p:cNvSpPr>
          <p:nvPr>
            <p:ph type="sldImg"/>
          </p:nvPr>
        </p:nvSpPr>
        <p:spPr>
          <a:ln/>
        </p:spPr>
      </p:sp>
      <p:sp>
        <p:nvSpPr>
          <p:cNvPr id="71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http://cew.georgetown.edu/recovery2020/</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Recovery 2020:  Job Growth and Education Requirements Through 2020</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June 26, 2013</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Recovery 2020 finds that: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    There will be 55 million job openings in the economy through 2020: 24 million openings from newly created jobs and 31 million openings due to baby boom retirements.</a:t>
            </a:r>
          </a:p>
          <a:p>
            <a:r>
              <a:rPr lang="en-US">
                <a:latin typeface="Arial" charset="0"/>
                <a:ea typeface="ヒラギノ角ゴ Pro W3" charset="0"/>
                <a:cs typeface="ヒラギノ角ゴ Pro W3" charset="0"/>
              </a:rPr>
              <a:t>    By educational attainment: 35 percent of the job openings will require at least a bachelor</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30 percent of the job openings will require some college or an associate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and 36 percent of the job openings will not require education beyond high school.</a:t>
            </a:r>
          </a:p>
          <a:p>
            <a:r>
              <a:rPr lang="en-US">
                <a:latin typeface="Arial" charset="0"/>
                <a:ea typeface="ヒラギノ角ゴ Pro W3" charset="0"/>
                <a:cs typeface="ヒラギノ角ゴ Pro W3" charset="0"/>
              </a:rPr>
              <a:t>    STEM, Healthcare Professions, Healthcare Support, and Community Services will be the fastest growing occupations, but also will require high levels of post-secondary education.</a:t>
            </a:r>
          </a:p>
          <a:p>
            <a:r>
              <a:rPr lang="en-US">
                <a:latin typeface="Arial" charset="0"/>
                <a:ea typeface="ヒラギノ角ゴ Pro W3" charset="0"/>
                <a:cs typeface="ヒラギノ角ゴ Pro W3" charset="0"/>
              </a:rPr>
              <a:t>    Most jobs will require some type of post-secondary education, and individuals that only posses a high school diploma will have fewer employment options.</a:t>
            </a:r>
          </a:p>
          <a:p>
            <a:r>
              <a:rPr lang="en-US">
                <a:latin typeface="Arial" charset="0"/>
                <a:ea typeface="ヒラギノ角ゴ Pro W3" charset="0"/>
                <a:cs typeface="ヒラギノ角ゴ Pro W3" charset="0"/>
              </a:rPr>
              <a:t>    Employers will seek cognitive skills such as communication and analytics from job applicants rather than physical skills traditionally associated with manufacturing.</a:t>
            </a:r>
          </a:p>
          <a:p>
            <a:r>
              <a:rPr lang="en-US">
                <a:latin typeface="Arial" charset="0"/>
                <a:ea typeface="ヒラギノ角ゴ Pro W3" charset="0"/>
                <a:cs typeface="ヒラギノ角ゴ Pro W3" charset="0"/>
              </a:rPr>
              <a:t>    The United States will fall short by 5 million workers with postsecondary education – at the current production rate – by 2020.</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slide naration</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    1. Recovery:Job Growthand EducationRequirementsThrough 2020</a:t>
            </a:r>
          </a:p>
          <a:p>
            <a:r>
              <a:rPr lang="en-US">
                <a:latin typeface="Arial" charset="0"/>
                <a:ea typeface="ヒラギノ角ゴ Pro W3" charset="0"/>
                <a:cs typeface="ヒラギノ角ゴ Pro W3" charset="0"/>
              </a:rPr>
              <a:t>    2. Educationaldemand foremploymenthas grown;we expectthat trend tocontinue.</a:t>
            </a:r>
          </a:p>
          <a:p>
            <a:r>
              <a:rPr lang="en-US">
                <a:latin typeface="Arial" charset="0"/>
                <a:ea typeface="ヒラギノ角ゴ Pro W3" charset="0"/>
                <a:cs typeface="ヒラギノ角ゴ Pro W3" charset="0"/>
              </a:rPr>
              <a:t>    3. • 24 million of these jobs(43%) will be entirely newpositions.• 31 million (56%) will bedue to baby boomretirement.The US Economy Is ExpectedTo Create 55 Million Job OpeningsBy 2020</a:t>
            </a:r>
          </a:p>
          <a:p>
            <a:r>
              <a:rPr lang="en-US">
                <a:latin typeface="Arial" charset="0"/>
                <a:ea typeface="ヒラギノ角ゴ Pro W3" charset="0"/>
                <a:cs typeface="ヒラギノ角ゴ Pro W3" charset="0"/>
              </a:rPr>
              <a:t>    4. Who Will Be Hiring?? STEM (Science, Technology,Engineering and Math)? Healthcare Professions? Healthcare Support? Community Services</a:t>
            </a:r>
          </a:p>
          <a:p>
            <a:r>
              <a:rPr lang="en-US">
                <a:latin typeface="Arial" charset="0"/>
                <a:ea typeface="ヒラギノ角ゴ Pro W3" charset="0"/>
                <a:cs typeface="ヒラギノ角ゴ Pro W3" charset="0"/>
              </a:rPr>
              <a:t>    5. Healthcare, Community Services &amp; STEMAre The Three Fastest GrowingOccupational Clusters</a:t>
            </a:r>
          </a:p>
          <a:p>
            <a:r>
              <a:rPr lang="en-US">
                <a:latin typeface="Arial" charset="0"/>
                <a:ea typeface="ヒラギノ角ゴ Pro W3" charset="0"/>
                <a:cs typeface="ヒラギノ角ゴ Pro W3" charset="0"/>
              </a:rPr>
              <a:t>    6. ? Healthcare? STEM? Blue collar? Education? Managerial &amp;professional office? Sales &amp; office support? Food &amp; personalservices? Social Sciences? Community services &amp;artsRecovery 2020: Occupational Clusters</a:t>
            </a:r>
          </a:p>
          <a:p>
            <a:r>
              <a:rPr lang="en-US">
                <a:latin typeface="Arial" charset="0"/>
                <a:ea typeface="ヒラギノ角ゴ Pro W3" charset="0"/>
                <a:cs typeface="ヒラギノ角ゴ Pro W3" charset="0"/>
              </a:rPr>
              <a:t>    7. By 2020, 65 Percent ofAll Jobs Will RequirePostsecondary Education? Applicants will need to have some form of post-secondary education:? Bachelor</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or beyond? Some college/AA degree? Certificate or certification in a field? For most jobs, securing a high school education will notbe enough to qualify for employment</a:t>
            </a:r>
          </a:p>
          <a:p>
            <a:r>
              <a:rPr lang="en-US">
                <a:latin typeface="Arial" charset="0"/>
                <a:ea typeface="ヒラギノ角ゴ Pro W3" charset="0"/>
                <a:cs typeface="ヒラギノ角ゴ Pro W3" charset="0"/>
              </a:rPr>
              <a:t>    8. There Will BeFewer JobsAvailable ForIndividualsThat OnlyPossess aHigh SchoolDiploma</a:t>
            </a:r>
          </a:p>
          <a:p>
            <a:r>
              <a:rPr lang="en-US">
                <a:latin typeface="Arial" charset="0"/>
                <a:ea typeface="ヒラギノ角ゴ Pro W3" charset="0"/>
                <a:cs typeface="ヒラギノ角ゴ Pro W3" charset="0"/>
              </a:rPr>
              <a:t>    9. Even The Fastest Growing Fields WillRequire High Postsecondary Education? STEM, healthcare professions, healthcare support,and community services will all require high levels ofeducation in order to compete for a position.? Healthcare support will not have the same highdemand for postsecondary education.? Healthcare support careers, however, will have lower wagegrowth.</a:t>
            </a:r>
          </a:p>
          <a:p>
            <a:r>
              <a:rPr lang="en-US">
                <a:latin typeface="Arial" charset="0"/>
                <a:ea typeface="ヒラギノ角ゴ Pro W3" charset="0"/>
                <a:cs typeface="ヒラギノ角ゴ Pro W3" charset="0"/>
              </a:rPr>
              <a:t>    10. The FastestGrowingOccupationsRequire HighLevels ofPostsecondaryEducation</a:t>
            </a:r>
          </a:p>
          <a:p>
            <a:r>
              <a:rPr lang="en-US">
                <a:latin typeface="Arial" charset="0"/>
                <a:ea typeface="ヒラギノ角ゴ Pro W3" charset="0"/>
                <a:cs typeface="ヒラギノ角ゴ Pro W3" charset="0"/>
              </a:rPr>
              <a:t>    11. ? Recovery 2020 confirms cognitive skills arehighly sought after by employers.? Physically intensive skills are less important.? Forty-eight percent of jobs require high levels ofactive listening.? Other skills most coveted by employers:? Leadership? Communication? Analytics? AdministrationWhat Skills Will Get You Hired?</a:t>
            </a:r>
          </a:p>
          <a:p>
            <a:r>
              <a:rPr lang="en-US">
                <a:latin typeface="Arial" charset="0"/>
                <a:ea typeface="ヒラギノ角ゴ Pro W3" charset="0"/>
                <a:cs typeface="ヒラギノ角ゴ Pro W3" charset="0"/>
              </a:rPr>
              <a:t>    12. Intensity ofSkills UseAcrossCareers</a:t>
            </a:r>
          </a:p>
          <a:p>
            <a:r>
              <a:rPr lang="en-US">
                <a:latin typeface="Arial" charset="0"/>
                <a:ea typeface="ヒラギノ角ゴ Pro W3" charset="0"/>
                <a:cs typeface="ヒラギノ角ゴ Pro W3" charset="0"/>
              </a:rPr>
              <a:t>    13. Recovery 2020 By State? The report also gauges each state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position compared to thenational average;? Compares the educational composition of jobs in the base year(2010) to the forecast year (2020);? Shows where the jobs will be by state, education level andoccupations for 25 detailed occupational categories in 2020;? Twenty-seven states will be at or above the 65 percent proportion ofjobs that will require postsecondary education beyond HS in 2020.? The highest proportion of BA jobs and graduate jobs will beconcentrated in northeastern states.? Jobs for HS graduates or dropouts will be concentrated in thesouthern states.</a:t>
            </a:r>
          </a:p>
          <a:p>
            <a:r>
              <a:rPr lang="en-US">
                <a:latin typeface="Arial" charset="0"/>
                <a:ea typeface="ヒラギノ角ゴ Pro W3" charset="0"/>
                <a:cs typeface="ヒラギノ角ゴ Pro W3" charset="0"/>
              </a:rPr>
              <a:t>    14. Almost all states currently have average attainmentlevels below those required for the jobs of the future</a:t>
            </a:r>
          </a:p>
          <a:p>
            <a:r>
              <a:rPr lang="en-US">
                <a:latin typeface="Arial" charset="0"/>
                <a:ea typeface="ヒラギノ角ゴ Pro W3" charset="0"/>
                <a:cs typeface="ヒラギノ角ゴ Pro W3" charset="0"/>
              </a:rPr>
              <a:t>    15. RECOVERY 2020 in Summary? Most jobs will require applicants to have postsecondaryeducation and training beyond high school.? More jobs will be available as baby boomers begin to retire.? The fastest growing fields will be in STEM, healthcareprofessions, healthcare support, and community services.? Employers will be looking for cognitive skills such as activelistening, ability to communicate well, and critical thinking.? Despite the existing variation between states</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educationalattainment, nearly all states will need to boost their rates ofpostsecondary education</a:t>
            </a:r>
          </a:p>
          <a:p>
            <a:r>
              <a:rPr lang="en-US">
                <a:latin typeface="Arial" charset="0"/>
                <a:ea typeface="ヒラギノ角ゴ Pro W3" charset="0"/>
                <a:cs typeface="ヒラギノ角ゴ Pro W3" charset="0"/>
              </a:rPr>
              <a:t>    16. Georgetown UniversityCenter on Education and the WorkforceFull Report, Executive Summary and State Analysis Available:http://cew.georgetown.edu/recovery2020/Questions?cewgeorgetown@georgetown.eduFor Media Inquiries:ap672@georgetown.eduFollow us on Twitter and Facebook </a:t>
            </a:r>
          </a:p>
        </p:txBody>
      </p:sp>
      <p:sp>
        <p:nvSpPr>
          <p:cNvPr id="71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34DFCD2A-774A-8346-B346-20E0F2F8816D}" type="slidenum">
              <a:rPr lang="en-US" sz="1200"/>
              <a:pPr/>
              <a:t>356</a:t>
            </a:fld>
            <a:endParaRPr lang="en-US" sz="1200"/>
          </a:p>
        </p:txBody>
      </p:sp>
    </p:spTree>
  </p:cSld>
  <p:clrMapOvr>
    <a:masterClrMapping/>
  </p:clrMapOvr>
</p:notes>
</file>

<file path=ppt/notesSlides/notesSlide3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4" name="Slide Image Placeholder 1"/>
          <p:cNvSpPr>
            <a:spLocks noGrp="1" noRot="1" noChangeAspect="1" noTextEdit="1"/>
          </p:cNvSpPr>
          <p:nvPr>
            <p:ph type="sldImg"/>
          </p:nvPr>
        </p:nvSpPr>
        <p:spPr>
          <a:ln/>
        </p:spPr>
      </p:sp>
      <p:sp>
        <p:nvSpPr>
          <p:cNvPr id="71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http://cew.georgetown.edu/recovery2020/</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Recovery 2020:  Job Growth and Education Requirements Through 2020</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June 26, 2013</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Recovery 2020 finds that: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    There will be 55 million job openings in the economy through 2020: 24 million openings from newly created jobs and 31 million openings due to baby boom retirements.</a:t>
            </a:r>
          </a:p>
          <a:p>
            <a:r>
              <a:rPr lang="en-US">
                <a:latin typeface="Arial" charset="0"/>
                <a:ea typeface="ヒラギノ角ゴ Pro W3" charset="0"/>
                <a:cs typeface="ヒラギノ角ゴ Pro W3" charset="0"/>
              </a:rPr>
              <a:t>    By educational attainment: 35 percent of the job openings will require at least a bachelor</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30 percent of the job openings will require some college or an associate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and 36 percent of the job openings will not require education beyond high school.</a:t>
            </a:r>
          </a:p>
          <a:p>
            <a:r>
              <a:rPr lang="en-US">
                <a:latin typeface="Arial" charset="0"/>
                <a:ea typeface="ヒラギノ角ゴ Pro W3" charset="0"/>
                <a:cs typeface="ヒラギノ角ゴ Pro W3" charset="0"/>
              </a:rPr>
              <a:t>    STEM, Healthcare Professions, Healthcare Support, and Community Services will be the fastest growing occupations, but also will require high levels of post-secondary education.</a:t>
            </a:r>
          </a:p>
          <a:p>
            <a:r>
              <a:rPr lang="en-US">
                <a:latin typeface="Arial" charset="0"/>
                <a:ea typeface="ヒラギノ角ゴ Pro W3" charset="0"/>
                <a:cs typeface="ヒラギノ角ゴ Pro W3" charset="0"/>
              </a:rPr>
              <a:t>    Most jobs will require some type of post-secondary education, and individuals that only posses a high school diploma will have fewer employment options.</a:t>
            </a:r>
          </a:p>
          <a:p>
            <a:r>
              <a:rPr lang="en-US">
                <a:latin typeface="Arial" charset="0"/>
                <a:ea typeface="ヒラギノ角ゴ Pro W3" charset="0"/>
                <a:cs typeface="ヒラギノ角ゴ Pro W3" charset="0"/>
              </a:rPr>
              <a:t>    Employers will seek cognitive skills such as communication and analytics from job applicants rather than physical skills traditionally associated with manufacturing.</a:t>
            </a:r>
          </a:p>
          <a:p>
            <a:r>
              <a:rPr lang="en-US">
                <a:latin typeface="Arial" charset="0"/>
                <a:ea typeface="ヒラギノ角ゴ Pro W3" charset="0"/>
                <a:cs typeface="ヒラギノ角ゴ Pro W3" charset="0"/>
              </a:rPr>
              <a:t>    The United States will fall short by 5 million workers with postsecondary education – at the current production rate – by 2020.</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slide naration</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    1. Recovery:Job Growthand EducationRequirementsThrough 2020</a:t>
            </a:r>
          </a:p>
          <a:p>
            <a:r>
              <a:rPr lang="en-US">
                <a:latin typeface="Arial" charset="0"/>
                <a:ea typeface="ヒラギノ角ゴ Pro W3" charset="0"/>
                <a:cs typeface="ヒラギノ角ゴ Pro W3" charset="0"/>
              </a:rPr>
              <a:t>    2. Educationaldemand foremploymenthas grown;we expectthat trend tocontinue.</a:t>
            </a:r>
          </a:p>
          <a:p>
            <a:r>
              <a:rPr lang="en-US">
                <a:latin typeface="Arial" charset="0"/>
                <a:ea typeface="ヒラギノ角ゴ Pro W3" charset="0"/>
                <a:cs typeface="ヒラギノ角ゴ Pro W3" charset="0"/>
              </a:rPr>
              <a:t>    3. • 24 million of these jobs(43%) will be entirely newpositions.• 31 million (56%) will bedue to baby boomretirement.The US Economy Is ExpectedTo Create 55 Million Job OpeningsBy 2020</a:t>
            </a:r>
          </a:p>
          <a:p>
            <a:r>
              <a:rPr lang="en-US">
                <a:latin typeface="Arial" charset="0"/>
                <a:ea typeface="ヒラギノ角ゴ Pro W3" charset="0"/>
                <a:cs typeface="ヒラギノ角ゴ Pro W3" charset="0"/>
              </a:rPr>
              <a:t>    4. Who Will Be Hiring?? STEM (Science, Technology,Engineering and Math)? Healthcare Professions? Healthcare Support? Community Services</a:t>
            </a:r>
          </a:p>
          <a:p>
            <a:r>
              <a:rPr lang="en-US">
                <a:latin typeface="Arial" charset="0"/>
                <a:ea typeface="ヒラギノ角ゴ Pro W3" charset="0"/>
                <a:cs typeface="ヒラギノ角ゴ Pro W3" charset="0"/>
              </a:rPr>
              <a:t>    5. Healthcare, Community Services &amp; STEMAre The Three Fastest GrowingOccupational Clusters</a:t>
            </a:r>
          </a:p>
          <a:p>
            <a:r>
              <a:rPr lang="en-US">
                <a:latin typeface="Arial" charset="0"/>
                <a:ea typeface="ヒラギノ角ゴ Pro W3" charset="0"/>
                <a:cs typeface="ヒラギノ角ゴ Pro W3" charset="0"/>
              </a:rPr>
              <a:t>    6. ? Healthcare? STEM? Blue collar? Education? Managerial &amp;professional office? Sales &amp; office support? Food &amp; personalservices? Social Sciences? Community services &amp;artsRecovery 2020: Occupational Clusters</a:t>
            </a:r>
          </a:p>
          <a:p>
            <a:r>
              <a:rPr lang="en-US">
                <a:latin typeface="Arial" charset="0"/>
                <a:ea typeface="ヒラギノ角ゴ Pro W3" charset="0"/>
                <a:cs typeface="ヒラギノ角ゴ Pro W3" charset="0"/>
              </a:rPr>
              <a:t>    7. By 2020, 65 Percent ofAll Jobs Will RequirePostsecondary Education? Applicants will need to have some form of post-secondary education:? Bachelor</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or beyond? Some college/AA degree? Certificate or certification in a field? For most jobs, securing a high school education will notbe enough to qualify for employment</a:t>
            </a:r>
          </a:p>
          <a:p>
            <a:r>
              <a:rPr lang="en-US">
                <a:latin typeface="Arial" charset="0"/>
                <a:ea typeface="ヒラギノ角ゴ Pro W3" charset="0"/>
                <a:cs typeface="ヒラギノ角ゴ Pro W3" charset="0"/>
              </a:rPr>
              <a:t>    8. There Will BeFewer JobsAvailable ForIndividualsThat OnlyPossess aHigh SchoolDiploma</a:t>
            </a:r>
          </a:p>
          <a:p>
            <a:r>
              <a:rPr lang="en-US">
                <a:latin typeface="Arial" charset="0"/>
                <a:ea typeface="ヒラギノ角ゴ Pro W3" charset="0"/>
                <a:cs typeface="ヒラギノ角ゴ Pro W3" charset="0"/>
              </a:rPr>
              <a:t>    9. Even The Fastest Growing Fields WillRequire High Postsecondary Education? STEM, healthcare professions, healthcare support,and community services will all require high levels ofeducation in order to compete for a position.? Healthcare support will not have the same highdemand for postsecondary education.? Healthcare support careers, however, will have lower wagegrowth.</a:t>
            </a:r>
          </a:p>
          <a:p>
            <a:r>
              <a:rPr lang="en-US">
                <a:latin typeface="Arial" charset="0"/>
                <a:ea typeface="ヒラギノ角ゴ Pro W3" charset="0"/>
                <a:cs typeface="ヒラギノ角ゴ Pro W3" charset="0"/>
              </a:rPr>
              <a:t>    10. The FastestGrowingOccupationsRequire HighLevels ofPostsecondaryEducation</a:t>
            </a:r>
          </a:p>
          <a:p>
            <a:r>
              <a:rPr lang="en-US">
                <a:latin typeface="Arial" charset="0"/>
                <a:ea typeface="ヒラギノ角ゴ Pro W3" charset="0"/>
                <a:cs typeface="ヒラギノ角ゴ Pro W3" charset="0"/>
              </a:rPr>
              <a:t>    11. ? Recovery 2020 confirms cognitive skills arehighly sought after by employers.? Physically intensive skills are less important.? Forty-eight percent of jobs require high levels ofactive listening.? Other skills most coveted by employers:? Leadership? Communication? Analytics? AdministrationWhat Skills Will Get You Hired?</a:t>
            </a:r>
          </a:p>
          <a:p>
            <a:r>
              <a:rPr lang="en-US">
                <a:latin typeface="Arial" charset="0"/>
                <a:ea typeface="ヒラギノ角ゴ Pro W3" charset="0"/>
                <a:cs typeface="ヒラギノ角ゴ Pro W3" charset="0"/>
              </a:rPr>
              <a:t>    12. Intensity ofSkills UseAcrossCareers</a:t>
            </a:r>
          </a:p>
          <a:p>
            <a:r>
              <a:rPr lang="en-US">
                <a:latin typeface="Arial" charset="0"/>
                <a:ea typeface="ヒラギノ角ゴ Pro W3" charset="0"/>
                <a:cs typeface="ヒラギノ角ゴ Pro W3" charset="0"/>
              </a:rPr>
              <a:t>    13. Recovery 2020 By State? The report also gauges each state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position compared to thenational average;? Compares the educational composition of jobs in the base year(2010) to the forecast year (2020);? Shows where the jobs will be by state, education level andoccupations for 25 detailed occupational categories in 2020;? Twenty-seven states will be at or above the 65 percent proportion ofjobs that will require postsecondary education beyond HS in 2020.? The highest proportion of BA jobs and graduate jobs will beconcentrated in northeastern states.? Jobs for HS graduates or dropouts will be concentrated in thesouthern states.</a:t>
            </a:r>
          </a:p>
          <a:p>
            <a:r>
              <a:rPr lang="en-US">
                <a:latin typeface="Arial" charset="0"/>
                <a:ea typeface="ヒラギノ角ゴ Pro W3" charset="0"/>
                <a:cs typeface="ヒラギノ角ゴ Pro W3" charset="0"/>
              </a:rPr>
              <a:t>    14. Almost all states currently have average attainmentlevels below those required for the jobs of the future</a:t>
            </a:r>
          </a:p>
          <a:p>
            <a:r>
              <a:rPr lang="en-US">
                <a:latin typeface="Arial" charset="0"/>
                <a:ea typeface="ヒラギノ角ゴ Pro W3" charset="0"/>
                <a:cs typeface="ヒラギノ角ゴ Pro W3" charset="0"/>
              </a:rPr>
              <a:t>    15. RECOVERY 2020 in Summary? Most jobs will require applicants to have postsecondaryeducation and training beyond high school.? More jobs will be available as baby boomers begin to retire.? The fastest growing fields will be in STEM, healthcareprofessions, healthcare support, and community services.? Employers will be looking for cognitive skills such as activelistening, ability to communicate well, and critical thinking.? Despite the existing variation between states</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educationalattainment, nearly all states will need to boost their rates ofpostsecondary education</a:t>
            </a:r>
          </a:p>
          <a:p>
            <a:r>
              <a:rPr lang="en-US">
                <a:latin typeface="Arial" charset="0"/>
                <a:ea typeface="ヒラギノ角ゴ Pro W3" charset="0"/>
                <a:cs typeface="ヒラギノ角ゴ Pro W3" charset="0"/>
              </a:rPr>
              <a:t>    16. Georgetown UniversityCenter on Education and the WorkforceFull Report, Executive Summary and State Analysis Available:http://cew.georgetown.edu/recovery2020/Questions?cewgeorgetown@georgetown.eduFor Media Inquiries:ap672@georgetown.eduFollow us on Twitter and Facebook </a:t>
            </a:r>
          </a:p>
        </p:txBody>
      </p:sp>
      <p:sp>
        <p:nvSpPr>
          <p:cNvPr id="71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8F30A526-E714-084B-8F59-E0FCA17BF8A6}" type="slidenum">
              <a:rPr lang="en-US" sz="1200"/>
              <a:pPr/>
              <a:t>357</a:t>
            </a:fld>
            <a:endParaRPr lang="en-US" sz="1200"/>
          </a:p>
        </p:txBody>
      </p:sp>
    </p:spTree>
  </p:cSld>
  <p:clrMapOvr>
    <a:masterClrMapping/>
  </p:clrMapOvr>
</p:notes>
</file>

<file path=ppt/notesSlides/notesSlide3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2" name="Slide Image Placeholder 1"/>
          <p:cNvSpPr>
            <a:spLocks noGrp="1" noRot="1" noChangeAspect="1" noTextEdit="1"/>
          </p:cNvSpPr>
          <p:nvPr>
            <p:ph type="sldImg"/>
          </p:nvPr>
        </p:nvSpPr>
        <p:spPr>
          <a:ln/>
        </p:spPr>
      </p:sp>
      <p:sp>
        <p:nvSpPr>
          <p:cNvPr id="72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http://cew.georgetown.edu/recovery2020/</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Recovery 2020:  Job Growth and Education Requirements Through 2020</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June 26, 2013</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Recovery 2020 finds that: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    There will be 55 million job openings in the economy through 2020: 24 million openings from newly created jobs and 31 million openings due to baby boom retirements.</a:t>
            </a:r>
          </a:p>
          <a:p>
            <a:r>
              <a:rPr lang="en-US">
                <a:latin typeface="Arial" charset="0"/>
                <a:ea typeface="ヒラギノ角ゴ Pro W3" charset="0"/>
                <a:cs typeface="ヒラギノ角ゴ Pro W3" charset="0"/>
              </a:rPr>
              <a:t>    By educational attainment: 35 percent of the job openings will require at least a bachelor</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30 percent of the job openings will require some college or an associate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and 36 percent of the job openings will not require education beyond high school.</a:t>
            </a:r>
          </a:p>
          <a:p>
            <a:r>
              <a:rPr lang="en-US">
                <a:latin typeface="Arial" charset="0"/>
                <a:ea typeface="ヒラギノ角ゴ Pro W3" charset="0"/>
                <a:cs typeface="ヒラギノ角ゴ Pro W3" charset="0"/>
              </a:rPr>
              <a:t>    STEM, Healthcare Professions, Healthcare Support, and Community Services will be the fastest growing occupations, but also will require high levels of post-secondary education.</a:t>
            </a:r>
          </a:p>
          <a:p>
            <a:r>
              <a:rPr lang="en-US">
                <a:latin typeface="Arial" charset="0"/>
                <a:ea typeface="ヒラギノ角ゴ Pro W3" charset="0"/>
                <a:cs typeface="ヒラギノ角ゴ Pro W3" charset="0"/>
              </a:rPr>
              <a:t>    Most jobs will require some type of post-secondary education, and individuals that only posses a high school diploma will have fewer employment options.</a:t>
            </a:r>
          </a:p>
          <a:p>
            <a:r>
              <a:rPr lang="en-US">
                <a:latin typeface="Arial" charset="0"/>
                <a:ea typeface="ヒラギノ角ゴ Pro W3" charset="0"/>
                <a:cs typeface="ヒラギノ角ゴ Pro W3" charset="0"/>
              </a:rPr>
              <a:t>    Employers will seek cognitive skills such as communication and analytics from job applicants rather than physical skills traditionally associated with manufacturing.</a:t>
            </a:r>
          </a:p>
          <a:p>
            <a:r>
              <a:rPr lang="en-US">
                <a:latin typeface="Arial" charset="0"/>
                <a:ea typeface="ヒラギノ角ゴ Pro W3" charset="0"/>
                <a:cs typeface="ヒラギノ角ゴ Pro W3" charset="0"/>
              </a:rPr>
              <a:t>    The United States will fall short by 5 million workers with postsecondary education – at the current production rate – by 2020.</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slide naration</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    1. Recovery:Job Growthand EducationRequirementsThrough 2020</a:t>
            </a:r>
          </a:p>
          <a:p>
            <a:r>
              <a:rPr lang="en-US">
                <a:latin typeface="Arial" charset="0"/>
                <a:ea typeface="ヒラギノ角ゴ Pro W3" charset="0"/>
                <a:cs typeface="ヒラギノ角ゴ Pro W3" charset="0"/>
              </a:rPr>
              <a:t>    2. Educationaldemand foremploymenthas grown;we expectthat trend tocontinue.</a:t>
            </a:r>
          </a:p>
          <a:p>
            <a:r>
              <a:rPr lang="en-US">
                <a:latin typeface="Arial" charset="0"/>
                <a:ea typeface="ヒラギノ角ゴ Pro W3" charset="0"/>
                <a:cs typeface="ヒラギノ角ゴ Pro W3" charset="0"/>
              </a:rPr>
              <a:t>    3. • 24 million of these jobs(43%) will be entirely newpositions.• 31 million (56%) will bedue to baby boomretirement.The US Economy Is ExpectedTo Create 55 Million Job OpeningsBy 2020</a:t>
            </a:r>
          </a:p>
          <a:p>
            <a:r>
              <a:rPr lang="en-US">
                <a:latin typeface="Arial" charset="0"/>
                <a:ea typeface="ヒラギノ角ゴ Pro W3" charset="0"/>
                <a:cs typeface="ヒラギノ角ゴ Pro W3" charset="0"/>
              </a:rPr>
              <a:t>    4. Who Will Be Hiring?? STEM (Science, Technology,Engineering and Math)? Healthcare Professions? Healthcare Support? Community Services</a:t>
            </a:r>
          </a:p>
          <a:p>
            <a:r>
              <a:rPr lang="en-US">
                <a:latin typeface="Arial" charset="0"/>
                <a:ea typeface="ヒラギノ角ゴ Pro W3" charset="0"/>
                <a:cs typeface="ヒラギノ角ゴ Pro W3" charset="0"/>
              </a:rPr>
              <a:t>    5. Healthcare, Community Services &amp; STEMAre The Three Fastest GrowingOccupational Clusters</a:t>
            </a:r>
          </a:p>
          <a:p>
            <a:r>
              <a:rPr lang="en-US">
                <a:latin typeface="Arial" charset="0"/>
                <a:ea typeface="ヒラギノ角ゴ Pro W3" charset="0"/>
                <a:cs typeface="ヒラギノ角ゴ Pro W3" charset="0"/>
              </a:rPr>
              <a:t>    6. ? Healthcare? STEM? Blue collar? Education? Managerial &amp;professional office? Sales &amp; office support? Food &amp; personalservices? Social Sciences? Community services &amp;artsRecovery 2020: Occupational Clusters</a:t>
            </a:r>
          </a:p>
          <a:p>
            <a:r>
              <a:rPr lang="en-US">
                <a:latin typeface="Arial" charset="0"/>
                <a:ea typeface="ヒラギノ角ゴ Pro W3" charset="0"/>
                <a:cs typeface="ヒラギノ角ゴ Pro W3" charset="0"/>
              </a:rPr>
              <a:t>    7. By 2020, 65 Percent ofAll Jobs Will RequirePostsecondary Education? Applicants will need to have some form of post-secondary education:? Bachelor</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or beyond? Some college/AA degree? Certificate or certification in a field? For most jobs, securing a high school education will notbe enough to qualify for employment</a:t>
            </a:r>
          </a:p>
          <a:p>
            <a:r>
              <a:rPr lang="en-US">
                <a:latin typeface="Arial" charset="0"/>
                <a:ea typeface="ヒラギノ角ゴ Pro W3" charset="0"/>
                <a:cs typeface="ヒラギノ角ゴ Pro W3" charset="0"/>
              </a:rPr>
              <a:t>    8. There Will BeFewer JobsAvailable ForIndividualsThat OnlyPossess aHigh SchoolDiploma</a:t>
            </a:r>
          </a:p>
          <a:p>
            <a:r>
              <a:rPr lang="en-US">
                <a:latin typeface="Arial" charset="0"/>
                <a:ea typeface="ヒラギノ角ゴ Pro W3" charset="0"/>
                <a:cs typeface="ヒラギノ角ゴ Pro W3" charset="0"/>
              </a:rPr>
              <a:t>    9. Even The Fastest Growing Fields WillRequire High Postsecondary Education? STEM, healthcare professions, healthcare support,and community services will all require high levels ofeducation in order to compete for a position.? Healthcare support will not have the same highdemand for postsecondary education.? Healthcare support careers, however, will have lower wagegrowth.</a:t>
            </a:r>
          </a:p>
          <a:p>
            <a:r>
              <a:rPr lang="en-US">
                <a:latin typeface="Arial" charset="0"/>
                <a:ea typeface="ヒラギノ角ゴ Pro W3" charset="0"/>
                <a:cs typeface="ヒラギノ角ゴ Pro W3" charset="0"/>
              </a:rPr>
              <a:t>    10. The FastestGrowingOccupationsRequire HighLevels ofPostsecondaryEducation</a:t>
            </a:r>
          </a:p>
          <a:p>
            <a:r>
              <a:rPr lang="en-US">
                <a:latin typeface="Arial" charset="0"/>
                <a:ea typeface="ヒラギノ角ゴ Pro W3" charset="0"/>
                <a:cs typeface="ヒラギノ角ゴ Pro W3" charset="0"/>
              </a:rPr>
              <a:t>    11. ? Recovery 2020 confirms cognitive skills arehighly sought after by employers.? Physically intensive skills are less important.? Forty-eight percent of jobs require high levels ofactive listening.? Other skills most coveted by employers:? Leadership? Communication? Analytics? AdministrationWhat Skills Will Get You Hired?</a:t>
            </a:r>
          </a:p>
          <a:p>
            <a:r>
              <a:rPr lang="en-US">
                <a:latin typeface="Arial" charset="0"/>
                <a:ea typeface="ヒラギノ角ゴ Pro W3" charset="0"/>
                <a:cs typeface="ヒラギノ角ゴ Pro W3" charset="0"/>
              </a:rPr>
              <a:t>    12. Intensity ofSkills UseAcrossCareers</a:t>
            </a:r>
          </a:p>
          <a:p>
            <a:r>
              <a:rPr lang="en-US">
                <a:latin typeface="Arial" charset="0"/>
                <a:ea typeface="ヒラギノ角ゴ Pro W3" charset="0"/>
                <a:cs typeface="ヒラギノ角ゴ Pro W3" charset="0"/>
              </a:rPr>
              <a:t>    13. Recovery 2020 By State? The report also gauges each state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position compared to thenational average;? Compares the educational composition of jobs in the base year(2010) to the forecast year (2020);? Shows where the jobs will be by state, education level andoccupations for 25 detailed occupational categories in 2020;? Twenty-seven states will be at or above the 65 percent proportion ofjobs that will require postsecondary education beyond HS in 2020.? The highest proportion of BA jobs and graduate jobs will beconcentrated in northeastern states.? Jobs for HS graduates or dropouts will be concentrated in thesouthern states.</a:t>
            </a:r>
          </a:p>
          <a:p>
            <a:r>
              <a:rPr lang="en-US">
                <a:latin typeface="Arial" charset="0"/>
                <a:ea typeface="ヒラギノ角ゴ Pro W3" charset="0"/>
                <a:cs typeface="ヒラギノ角ゴ Pro W3" charset="0"/>
              </a:rPr>
              <a:t>    14. Almost all states currently have average attainmentlevels below those required for the jobs of the future</a:t>
            </a:r>
          </a:p>
          <a:p>
            <a:r>
              <a:rPr lang="en-US">
                <a:latin typeface="Arial" charset="0"/>
                <a:ea typeface="ヒラギノ角ゴ Pro W3" charset="0"/>
                <a:cs typeface="ヒラギノ角ゴ Pro W3" charset="0"/>
              </a:rPr>
              <a:t>    15. RECOVERY 2020 in Summary? Most jobs will require applicants to have postsecondaryeducation and training beyond high school.? More jobs will be available as baby boomers begin to retire.? The fastest growing fields will be in STEM, healthcareprofessions, healthcare support, and community services.? Employers will be looking for cognitive skills such as activelistening, ability to communicate well, and critical thinking.? Despite the existing variation between states</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educationalattainment, nearly all states will need to boost their rates ofpostsecondary education</a:t>
            </a:r>
          </a:p>
          <a:p>
            <a:r>
              <a:rPr lang="en-US">
                <a:latin typeface="Arial" charset="0"/>
                <a:ea typeface="ヒラギノ角ゴ Pro W3" charset="0"/>
                <a:cs typeface="ヒラギノ角ゴ Pro W3" charset="0"/>
              </a:rPr>
              <a:t>    16. Georgetown UniversityCenter on Education and the WorkforceFull Report, Executive Summary and State Analysis Available:http://cew.georgetown.edu/recovery2020/Questions?cewgeorgetown@georgetown.eduFor Media Inquiries:ap672@georgetown.eduFollow us on Twitter and Facebook </a:t>
            </a:r>
          </a:p>
        </p:txBody>
      </p:sp>
      <p:sp>
        <p:nvSpPr>
          <p:cNvPr id="721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B607288-AEDC-3042-8A73-7DC5501FC248}" type="slidenum">
              <a:rPr lang="en-US" sz="1200"/>
              <a:pPr/>
              <a:t>358</a:t>
            </a:fld>
            <a:endParaRPr lang="en-US" sz="1200"/>
          </a:p>
        </p:txBody>
      </p:sp>
    </p:spTree>
  </p:cSld>
  <p:clrMapOvr>
    <a:masterClrMapping/>
  </p:clrMapOvr>
</p:notes>
</file>

<file path=ppt/notesSlides/notesSlide3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970" name="Slide Image Placeholder 1"/>
          <p:cNvSpPr>
            <a:spLocks noGrp="1" noRot="1" noChangeAspect="1" noTextEdit="1"/>
          </p:cNvSpPr>
          <p:nvPr>
            <p:ph type="sldImg"/>
          </p:nvPr>
        </p:nvSpPr>
        <p:spPr>
          <a:ln/>
        </p:spPr>
      </p:sp>
      <p:sp>
        <p:nvSpPr>
          <p:cNvPr id="723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http://cew.georgetown.edu/recovery2020/</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Recovery 2020:  Job Growth and Education Requirements Through 2020</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June 26, 2013</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Recovery 2020 finds that: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    There will be 55 million job openings in the economy through 2020: 24 million openings from newly created jobs and 31 million openings due to baby boom retirements.</a:t>
            </a:r>
          </a:p>
          <a:p>
            <a:r>
              <a:rPr lang="en-US">
                <a:latin typeface="Arial" charset="0"/>
                <a:ea typeface="ヒラギノ角ゴ Pro W3" charset="0"/>
                <a:cs typeface="ヒラギノ角ゴ Pro W3" charset="0"/>
              </a:rPr>
              <a:t>    By educational attainment: 35 percent of the job openings will require at least a bachelor</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30 percent of the job openings will require some college or an associate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and 36 percent of the job openings will not require education beyond high school.</a:t>
            </a:r>
          </a:p>
          <a:p>
            <a:r>
              <a:rPr lang="en-US">
                <a:latin typeface="Arial" charset="0"/>
                <a:ea typeface="ヒラギノ角ゴ Pro W3" charset="0"/>
                <a:cs typeface="ヒラギノ角ゴ Pro W3" charset="0"/>
              </a:rPr>
              <a:t>    STEM, Healthcare Professions, Healthcare Support, and Community Services will be the fastest growing occupations, but also will require high levels of post-secondary education.</a:t>
            </a:r>
          </a:p>
          <a:p>
            <a:r>
              <a:rPr lang="en-US">
                <a:latin typeface="Arial" charset="0"/>
                <a:ea typeface="ヒラギノ角ゴ Pro W3" charset="0"/>
                <a:cs typeface="ヒラギノ角ゴ Pro W3" charset="0"/>
              </a:rPr>
              <a:t>    Most jobs will require some type of post-secondary education, and individuals that only posses a high school diploma will have fewer employment options.</a:t>
            </a:r>
          </a:p>
          <a:p>
            <a:r>
              <a:rPr lang="en-US">
                <a:latin typeface="Arial" charset="0"/>
                <a:ea typeface="ヒラギノ角ゴ Pro W3" charset="0"/>
                <a:cs typeface="ヒラギノ角ゴ Pro W3" charset="0"/>
              </a:rPr>
              <a:t>    Employers will seek cognitive skills such as communication and analytics from job applicants rather than physical skills traditionally associated with manufacturing.</a:t>
            </a:r>
          </a:p>
          <a:p>
            <a:r>
              <a:rPr lang="en-US">
                <a:latin typeface="Arial" charset="0"/>
                <a:ea typeface="ヒラギノ角ゴ Pro W3" charset="0"/>
                <a:cs typeface="ヒラギノ角ゴ Pro W3" charset="0"/>
              </a:rPr>
              <a:t>    The United States will fall short by 5 million workers with postsecondary education – at the current production rate – by 2020.</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slide naration</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    1. Recovery:Job Growthand EducationRequirementsThrough 2020</a:t>
            </a:r>
          </a:p>
          <a:p>
            <a:r>
              <a:rPr lang="en-US">
                <a:latin typeface="Arial" charset="0"/>
                <a:ea typeface="ヒラギノ角ゴ Pro W3" charset="0"/>
                <a:cs typeface="ヒラギノ角ゴ Pro W3" charset="0"/>
              </a:rPr>
              <a:t>    2. Educationaldemand foremploymenthas grown;we expectthat trend tocontinue.</a:t>
            </a:r>
          </a:p>
          <a:p>
            <a:r>
              <a:rPr lang="en-US">
                <a:latin typeface="Arial" charset="0"/>
                <a:ea typeface="ヒラギノ角ゴ Pro W3" charset="0"/>
                <a:cs typeface="ヒラギノ角ゴ Pro W3" charset="0"/>
              </a:rPr>
              <a:t>    3. • 24 million of these jobs(43%) will be entirely newpositions.• 31 million (56%) will bedue to baby boomretirement.The US Economy Is ExpectedTo Create 55 Million Job OpeningsBy 2020</a:t>
            </a:r>
          </a:p>
          <a:p>
            <a:r>
              <a:rPr lang="en-US">
                <a:latin typeface="Arial" charset="0"/>
                <a:ea typeface="ヒラギノ角ゴ Pro W3" charset="0"/>
                <a:cs typeface="ヒラギノ角ゴ Pro W3" charset="0"/>
              </a:rPr>
              <a:t>    4. Who Will Be Hiring?? STEM (Science, Technology,Engineering and Math)? Healthcare Professions? Healthcare Support? Community Services</a:t>
            </a:r>
          </a:p>
          <a:p>
            <a:r>
              <a:rPr lang="en-US">
                <a:latin typeface="Arial" charset="0"/>
                <a:ea typeface="ヒラギノ角ゴ Pro W3" charset="0"/>
                <a:cs typeface="ヒラギノ角ゴ Pro W3" charset="0"/>
              </a:rPr>
              <a:t>    5. Healthcare, Community Services &amp; STEMAre The Three Fastest GrowingOccupational Clusters</a:t>
            </a:r>
          </a:p>
          <a:p>
            <a:r>
              <a:rPr lang="en-US">
                <a:latin typeface="Arial" charset="0"/>
                <a:ea typeface="ヒラギノ角ゴ Pro W3" charset="0"/>
                <a:cs typeface="ヒラギノ角ゴ Pro W3" charset="0"/>
              </a:rPr>
              <a:t>    6. ? Healthcare? STEM? Blue collar? Education? Managerial &amp;professional office? Sales &amp; office support? Food &amp; personalservices? Social Sciences? Community services &amp;artsRecovery 2020: Occupational Clusters</a:t>
            </a:r>
          </a:p>
          <a:p>
            <a:r>
              <a:rPr lang="en-US">
                <a:latin typeface="Arial" charset="0"/>
                <a:ea typeface="ヒラギノ角ゴ Pro W3" charset="0"/>
                <a:cs typeface="ヒラギノ角ゴ Pro W3" charset="0"/>
              </a:rPr>
              <a:t>    7. By 2020, 65 Percent ofAll Jobs Will RequirePostsecondary Education? Applicants will need to have some form of post-secondary education:? Bachelor</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or beyond? Some college/AA degree? Certificate or certification in a field? For most jobs, securing a high school education will notbe enough to qualify for employment</a:t>
            </a:r>
          </a:p>
          <a:p>
            <a:r>
              <a:rPr lang="en-US">
                <a:latin typeface="Arial" charset="0"/>
                <a:ea typeface="ヒラギノ角ゴ Pro W3" charset="0"/>
                <a:cs typeface="ヒラギノ角ゴ Pro W3" charset="0"/>
              </a:rPr>
              <a:t>    8. There Will BeFewer JobsAvailable ForIndividualsThat OnlyPossess aHigh SchoolDiploma</a:t>
            </a:r>
          </a:p>
          <a:p>
            <a:r>
              <a:rPr lang="en-US">
                <a:latin typeface="Arial" charset="0"/>
                <a:ea typeface="ヒラギノ角ゴ Pro W3" charset="0"/>
                <a:cs typeface="ヒラギノ角ゴ Pro W3" charset="0"/>
              </a:rPr>
              <a:t>    9. Even The Fastest Growing Fields WillRequire High Postsecondary Education? STEM, healthcare professions, healthcare support,and community services will all require high levels ofeducation in order to compete for a position.? Healthcare support will not have the same highdemand for postsecondary education.? Healthcare support careers, however, will have lower wagegrowth.</a:t>
            </a:r>
          </a:p>
          <a:p>
            <a:r>
              <a:rPr lang="en-US">
                <a:latin typeface="Arial" charset="0"/>
                <a:ea typeface="ヒラギノ角ゴ Pro W3" charset="0"/>
                <a:cs typeface="ヒラギノ角ゴ Pro W3" charset="0"/>
              </a:rPr>
              <a:t>    10. The FastestGrowingOccupationsRequire HighLevels ofPostsecondaryEducation</a:t>
            </a:r>
          </a:p>
          <a:p>
            <a:r>
              <a:rPr lang="en-US">
                <a:latin typeface="Arial" charset="0"/>
                <a:ea typeface="ヒラギノ角ゴ Pro W3" charset="0"/>
                <a:cs typeface="ヒラギノ角ゴ Pro W3" charset="0"/>
              </a:rPr>
              <a:t>    11. ? Recovery 2020 confirms cognitive skills arehighly sought after by employers.? Physically intensive skills are less important.? Forty-eight percent of jobs require high levels ofactive listening.? Other skills most coveted by employers:? Leadership? Communication? Analytics? AdministrationWhat Skills Will Get You Hired?</a:t>
            </a:r>
          </a:p>
          <a:p>
            <a:r>
              <a:rPr lang="en-US">
                <a:latin typeface="Arial" charset="0"/>
                <a:ea typeface="ヒラギノ角ゴ Pro W3" charset="0"/>
                <a:cs typeface="ヒラギノ角ゴ Pro W3" charset="0"/>
              </a:rPr>
              <a:t>    12. Intensity ofSkills UseAcrossCareers</a:t>
            </a:r>
          </a:p>
          <a:p>
            <a:r>
              <a:rPr lang="en-US">
                <a:latin typeface="Arial" charset="0"/>
                <a:ea typeface="ヒラギノ角ゴ Pro W3" charset="0"/>
                <a:cs typeface="ヒラギノ角ゴ Pro W3" charset="0"/>
              </a:rPr>
              <a:t>    13. Recovery 2020 By State? The report also gauges each state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position compared to thenational average;? Compares the educational composition of jobs in the base year(2010) to the forecast year (2020);? Shows where the jobs will be by state, education level andoccupations for 25 detailed occupational categories in 2020;? Twenty-seven states will be at or above the 65 percent proportion ofjobs that will require postsecondary education beyond HS in 2020.? The highest proportion of BA jobs and graduate jobs will beconcentrated in northeastern states.? Jobs for HS graduates or dropouts will be concentrated in thesouthern states.</a:t>
            </a:r>
          </a:p>
          <a:p>
            <a:r>
              <a:rPr lang="en-US">
                <a:latin typeface="Arial" charset="0"/>
                <a:ea typeface="ヒラギノ角ゴ Pro W3" charset="0"/>
                <a:cs typeface="ヒラギノ角ゴ Pro W3" charset="0"/>
              </a:rPr>
              <a:t>    14. Almost all states currently have average attainmentlevels below those required for the jobs of the future</a:t>
            </a:r>
          </a:p>
          <a:p>
            <a:r>
              <a:rPr lang="en-US">
                <a:latin typeface="Arial" charset="0"/>
                <a:ea typeface="ヒラギノ角ゴ Pro W3" charset="0"/>
                <a:cs typeface="ヒラギノ角ゴ Pro W3" charset="0"/>
              </a:rPr>
              <a:t>    15. RECOVERY 2020 in Summary? Most jobs will require applicants to have postsecondaryeducation and training beyond high school.? More jobs will be available as baby boomers begin to retire.? The fastest growing fields will be in STEM, healthcareprofessions, healthcare support, and community services.? Employers will be looking for cognitive skills such as activelistening, ability to communicate well, and critical thinking.? Despite the existing variation between states</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educationalattainment, nearly all states will need to boost their rates ofpostsecondary education</a:t>
            </a:r>
          </a:p>
          <a:p>
            <a:r>
              <a:rPr lang="en-US">
                <a:latin typeface="Arial" charset="0"/>
                <a:ea typeface="ヒラギノ角ゴ Pro W3" charset="0"/>
                <a:cs typeface="ヒラギノ角ゴ Pro W3" charset="0"/>
              </a:rPr>
              <a:t>    16. Georgetown UniversityCenter on Education and the WorkforceFull Report, Executive Summary and State Analysis Available:http://cew.georgetown.edu/recovery2020/Questions?cewgeorgetown@georgetown.eduFor Media Inquiries:ap672@georgetown.eduFollow us on Twitter and Facebook </a:t>
            </a:r>
          </a:p>
        </p:txBody>
      </p:sp>
      <p:sp>
        <p:nvSpPr>
          <p:cNvPr id="723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D08160C0-7C4C-914A-875C-BC2FDC8F26F5}" type="slidenum">
              <a:rPr lang="en-US" sz="1200"/>
              <a:pPr/>
              <a:t>359</a:t>
            </a:fld>
            <a:endParaRPr lang="en-US"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DB3E4E8-3C44-9C45-87FD-4E6D4E5B2461}" type="slidenum">
              <a:rPr lang="en-US" sz="1200"/>
              <a:pPr/>
              <a:t>36</a:t>
            </a:fld>
            <a:endParaRPr lang="en-US" sz="1200"/>
          </a:p>
        </p:txBody>
      </p:sp>
      <p:sp>
        <p:nvSpPr>
          <p:cNvPr id="89092" name="Rectangle 2"/>
          <p:cNvSpPr>
            <a:spLocks noGrp="1" noRot="1" noChangeAspect="1" noChangeArrowheads="1" noTextEdit="1"/>
          </p:cNvSpPr>
          <p:nvPr>
            <p:ph type="sldImg"/>
          </p:nvPr>
        </p:nvSpPr>
        <p:spPr>
          <a:solidFill>
            <a:srgbClr val="FFFFFF"/>
          </a:solidFill>
          <a:ln/>
        </p:spPr>
      </p:sp>
      <p:sp>
        <p:nvSpPr>
          <p:cNvPr id="89093" name="Rectangle 3"/>
          <p:cNvSpPr>
            <a:spLocks noGrp="1" noChangeArrowheads="1"/>
          </p:cNvSpPr>
          <p:nvPr>
            <p:ph type="body" idx="1"/>
          </p:nvPr>
        </p:nvSpPr>
        <p:spPr>
          <a:xfrm>
            <a:off x="762000" y="4343400"/>
            <a:ext cx="5334000" cy="41148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z="1400" dirty="0" smtClean="0">
                <a:latin typeface="Arial" charset="0"/>
                <a:ea typeface="ヒラギノ角ゴ Pro W3" charset="0"/>
                <a:cs typeface="Arial" charset="0"/>
              </a:rPr>
              <a:t>Almost</a:t>
            </a:r>
            <a:r>
              <a:rPr lang="en-US" sz="1400" u="sng" dirty="0" smtClean="0">
                <a:latin typeface="Arial" charset="0"/>
                <a:ea typeface="ヒラギノ角ゴ Pro W3" charset="0"/>
                <a:cs typeface="Arial" charset="0"/>
              </a:rPr>
              <a:t> </a:t>
            </a:r>
            <a:r>
              <a:rPr lang="en-US" sz="1400" u="sng" dirty="0">
                <a:latin typeface="Arial" charset="0"/>
                <a:ea typeface="ヒラギノ角ゴ Pro W3" charset="0"/>
                <a:cs typeface="Arial" charset="0"/>
              </a:rPr>
              <a:t>half</a:t>
            </a:r>
            <a:r>
              <a:rPr lang="en-US" sz="1400" dirty="0">
                <a:latin typeface="Arial" charset="0"/>
                <a:ea typeface="ヒラギノ角ゴ Pro W3" charset="0"/>
                <a:cs typeface="Arial" charset="0"/>
              </a:rPr>
              <a:t> of the students that we send to a four-year college program will drop out.</a:t>
            </a:r>
          </a:p>
          <a:p>
            <a:pPr eaLnBrk="1" hangingPunct="1">
              <a:spcBef>
                <a:spcPct val="0"/>
              </a:spcBef>
            </a:pPr>
            <a:endParaRPr lang="en-US" sz="1400" dirty="0">
              <a:latin typeface="Arial" charset="0"/>
              <a:ea typeface="ヒラギノ角ゴ Pro W3" charset="0"/>
              <a:cs typeface="Arial" charset="0"/>
            </a:endParaRPr>
          </a:p>
          <a:p>
            <a:pPr eaLnBrk="1" hangingPunct="1">
              <a:spcBef>
                <a:spcPct val="0"/>
              </a:spcBef>
            </a:pPr>
            <a:endParaRPr lang="en-US" dirty="0">
              <a:latin typeface="Arial" charset="0"/>
              <a:ea typeface="ヒラギノ角ゴ Pro W3" charset="0"/>
              <a:cs typeface="Arial" charset="0"/>
            </a:endParaRPr>
          </a:p>
          <a:p>
            <a:pPr eaLnBrk="1" hangingPunct="1"/>
            <a:r>
              <a:rPr lang="en-US" dirty="0">
                <a:latin typeface="Arial" charset="0"/>
                <a:ea typeface="ヒラギノ角ゴ Pro W3" charset="0"/>
                <a:cs typeface="Arial" charset="0"/>
              </a:rPr>
              <a:t>======</a:t>
            </a:r>
          </a:p>
          <a:p>
            <a:pPr eaLnBrk="1" hangingPunct="1"/>
            <a:r>
              <a:rPr lang="en-US" dirty="0">
                <a:latin typeface="Arial" charset="0"/>
                <a:ea typeface="ヒラギノ角ゴ Pro W3" charset="0"/>
                <a:cs typeface="Arial" charset="0"/>
              </a:rPr>
              <a:t>http://</a:t>
            </a:r>
            <a:r>
              <a:rPr lang="en-US" dirty="0" err="1">
                <a:latin typeface="Arial" charset="0"/>
                <a:ea typeface="ヒラギノ角ゴ Pro W3" charset="0"/>
                <a:cs typeface="Arial" charset="0"/>
              </a:rPr>
              <a:t>www.usnews.com</a:t>
            </a:r>
            <a:r>
              <a:rPr lang="en-US" dirty="0">
                <a:latin typeface="Arial" charset="0"/>
                <a:ea typeface="ヒラギノ角ゴ Pro W3" charset="0"/>
                <a:cs typeface="Arial" charset="0"/>
              </a:rPr>
              <a:t>/</a:t>
            </a:r>
            <a:r>
              <a:rPr lang="en-US" dirty="0" err="1">
                <a:latin typeface="Arial" charset="0"/>
                <a:ea typeface="ヒラギノ角ゴ Pro W3" charset="0"/>
                <a:cs typeface="Arial" charset="0"/>
              </a:rPr>
              <a:t>usnews</a:t>
            </a:r>
            <a:r>
              <a:rPr lang="en-US" dirty="0">
                <a:latin typeface="Arial" charset="0"/>
                <a:ea typeface="ヒラギノ角ゴ Pro W3" charset="0"/>
                <a:cs typeface="Arial" charset="0"/>
              </a:rPr>
              <a:t>/news/articles/051128/28bowen.htm</a:t>
            </a:r>
          </a:p>
          <a:p>
            <a:pPr eaLnBrk="1" hangingPunct="1"/>
            <a:endParaRPr lang="en-US" dirty="0">
              <a:latin typeface="Arial" charset="0"/>
              <a:ea typeface="ヒラギノ角ゴ Pro W3" charset="0"/>
              <a:cs typeface="Arial" charset="0"/>
            </a:endParaRPr>
          </a:p>
          <a:p>
            <a:pPr eaLnBrk="1" hangingPunct="1"/>
            <a:r>
              <a:rPr lang="en-US" dirty="0">
                <a:latin typeface="Arial" charset="0"/>
                <a:ea typeface="ヒラギノ角ゴ Pro W3" charset="0"/>
                <a:cs typeface="Arial" charset="0"/>
              </a:rPr>
              <a:t>National Center for Education statistics, U.S. Department of Education (</a:t>
            </a:r>
            <a:r>
              <a:rPr lang="en-US" dirty="0" err="1">
                <a:latin typeface="Arial" charset="0"/>
                <a:ea typeface="ヒラギノ角ゴ Pro W3" charset="0"/>
                <a:cs typeface="Arial" charset="0"/>
              </a:rPr>
              <a:t>nces.ed.gov</a:t>
            </a:r>
            <a:r>
              <a:rPr lang="en-US" dirty="0">
                <a:latin typeface="Arial" charset="0"/>
                <a:ea typeface="ヒラギノ角ゴ Pro W3" charset="0"/>
                <a:cs typeface="Arial" charset="0"/>
              </a:rPr>
              <a:t>)</a:t>
            </a:r>
          </a:p>
          <a:p>
            <a:pPr eaLnBrk="1" hangingPunct="1"/>
            <a:r>
              <a:rPr lang="ja-JP" altLang="en-US" dirty="0">
                <a:latin typeface="Arial" charset="0"/>
                <a:ea typeface="ヒラギノ角ゴ Pro W3" charset="0"/>
                <a:cs typeface="Arial" charset="0"/>
              </a:rPr>
              <a:t>“</a:t>
            </a:r>
            <a:r>
              <a:rPr lang="en-US" dirty="0">
                <a:latin typeface="Arial" charset="0"/>
                <a:ea typeface="ヒラギノ角ゴ Pro W3" charset="0"/>
                <a:cs typeface="Arial" charset="0"/>
              </a:rPr>
              <a:t>Enrollment in Postsecondary Institutions, Fall 2004; Graduation Rates, 1998 &amp; 2001 Cohorts; and Financial Statistics, Fiscal Year 2004</a:t>
            </a:r>
            <a:r>
              <a:rPr lang="ja-JP" altLang="en-US" dirty="0">
                <a:latin typeface="Arial" charset="0"/>
                <a:ea typeface="ヒラギノ角ゴ Pro W3" charset="0"/>
                <a:cs typeface="Arial" charset="0"/>
              </a:rPr>
              <a:t>”</a:t>
            </a:r>
            <a:endParaRPr lang="en-US" dirty="0">
              <a:latin typeface="Arial" charset="0"/>
              <a:ea typeface="ヒラギノ角ゴ Pro W3" charset="0"/>
              <a:cs typeface="Arial" charset="0"/>
            </a:endParaRPr>
          </a:p>
          <a:p>
            <a:pPr eaLnBrk="1" hangingPunct="1"/>
            <a:r>
              <a:rPr lang="en-US" dirty="0">
                <a:latin typeface="Arial" charset="0"/>
                <a:ea typeface="ヒラギノ角ゴ Pro W3" charset="0"/>
                <a:cs typeface="Arial" charset="0"/>
              </a:rPr>
              <a:t>http://</a:t>
            </a:r>
            <a:r>
              <a:rPr lang="en-US" dirty="0" err="1">
                <a:latin typeface="Arial" charset="0"/>
                <a:ea typeface="ヒラギノ角ゴ Pro W3" charset="0"/>
                <a:cs typeface="Arial" charset="0"/>
              </a:rPr>
              <a:t>nces.ed.gov</a:t>
            </a:r>
            <a:r>
              <a:rPr lang="en-US" dirty="0">
                <a:latin typeface="Arial" charset="0"/>
                <a:ea typeface="ヒラギノ角ゴ Pro W3" charset="0"/>
                <a:cs typeface="Arial" charset="0"/>
              </a:rPr>
              <a:t>/pubs2006/2006155.pdf</a:t>
            </a:r>
          </a:p>
          <a:p>
            <a:pPr eaLnBrk="1" hangingPunct="1"/>
            <a:endParaRPr lang="en-US" dirty="0">
              <a:latin typeface="Arial" charset="0"/>
              <a:ea typeface="ヒラギノ角ゴ Pro W3" charset="0"/>
              <a:cs typeface="Arial" charset="0"/>
            </a:endParaRPr>
          </a:p>
        </p:txBody>
      </p:sp>
    </p:spTree>
  </p:cSld>
  <p:clrMapOvr>
    <a:masterClrMapping/>
  </p:clrMapOvr>
</p:notes>
</file>

<file path=ppt/notesSlides/notesSlide3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018" name="Slide Image Placeholder 1"/>
          <p:cNvSpPr>
            <a:spLocks noGrp="1" noRot="1" noChangeAspect="1" noTextEdit="1"/>
          </p:cNvSpPr>
          <p:nvPr>
            <p:ph type="sldImg"/>
          </p:nvPr>
        </p:nvSpPr>
        <p:spPr>
          <a:ln/>
        </p:spPr>
      </p:sp>
      <p:sp>
        <p:nvSpPr>
          <p:cNvPr id="72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http://cew.georgetown.edu/recovery2020/</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Recovery 2020:  Job Growth and Education Requirements Through 2020</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June 26, 2013</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Recovery 2020 finds that: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    There will be 55 million job openings in the economy through 2020: 24 million openings from newly created jobs and 31 million openings due to baby boom retirements.</a:t>
            </a:r>
          </a:p>
          <a:p>
            <a:r>
              <a:rPr lang="en-US">
                <a:latin typeface="Arial" charset="0"/>
                <a:ea typeface="ヒラギノ角ゴ Pro W3" charset="0"/>
                <a:cs typeface="ヒラギノ角ゴ Pro W3" charset="0"/>
              </a:rPr>
              <a:t>    By educational attainment: 35 percent of the job openings will require at least a bachelor</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30 percent of the job openings will require some college or an associate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and 36 percent of the job openings will not require education beyond high school.</a:t>
            </a:r>
          </a:p>
          <a:p>
            <a:r>
              <a:rPr lang="en-US">
                <a:latin typeface="Arial" charset="0"/>
                <a:ea typeface="ヒラギノ角ゴ Pro W3" charset="0"/>
                <a:cs typeface="ヒラギノ角ゴ Pro W3" charset="0"/>
              </a:rPr>
              <a:t>    STEM, Healthcare Professions, Healthcare Support, and Community Services will be the fastest growing occupations, but also will require high levels of post-secondary education.</a:t>
            </a:r>
          </a:p>
          <a:p>
            <a:r>
              <a:rPr lang="en-US">
                <a:latin typeface="Arial" charset="0"/>
                <a:ea typeface="ヒラギノ角ゴ Pro W3" charset="0"/>
                <a:cs typeface="ヒラギノ角ゴ Pro W3" charset="0"/>
              </a:rPr>
              <a:t>    Most jobs will require some type of post-secondary education, and individuals that only posses a high school diploma will have fewer employment options.</a:t>
            </a:r>
          </a:p>
          <a:p>
            <a:r>
              <a:rPr lang="en-US">
                <a:latin typeface="Arial" charset="0"/>
                <a:ea typeface="ヒラギノ角ゴ Pro W3" charset="0"/>
                <a:cs typeface="ヒラギノ角ゴ Pro W3" charset="0"/>
              </a:rPr>
              <a:t>    Employers will seek cognitive skills such as communication and analytics from job applicants rather than physical skills traditionally associated with manufacturing.</a:t>
            </a:r>
          </a:p>
          <a:p>
            <a:r>
              <a:rPr lang="en-US">
                <a:latin typeface="Arial" charset="0"/>
                <a:ea typeface="ヒラギノ角ゴ Pro W3" charset="0"/>
                <a:cs typeface="ヒラギノ角ゴ Pro W3" charset="0"/>
              </a:rPr>
              <a:t>    The United States will fall short by 5 million workers with postsecondary education – at the current production rate – by 2020.</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slide naration</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    1. Recovery:Job Growthand EducationRequirementsThrough 2020</a:t>
            </a:r>
          </a:p>
          <a:p>
            <a:r>
              <a:rPr lang="en-US">
                <a:latin typeface="Arial" charset="0"/>
                <a:ea typeface="ヒラギノ角ゴ Pro W3" charset="0"/>
                <a:cs typeface="ヒラギノ角ゴ Pro W3" charset="0"/>
              </a:rPr>
              <a:t>    2. Educationaldemand foremploymenthas grown;we expectthat trend tocontinue.</a:t>
            </a:r>
          </a:p>
          <a:p>
            <a:r>
              <a:rPr lang="en-US">
                <a:latin typeface="Arial" charset="0"/>
                <a:ea typeface="ヒラギノ角ゴ Pro W3" charset="0"/>
                <a:cs typeface="ヒラギノ角ゴ Pro W3" charset="0"/>
              </a:rPr>
              <a:t>    3. • 24 million of these jobs(43%) will be entirely newpositions.• 31 million (56%) will bedue to baby boomretirement.The US Economy Is ExpectedTo Create 55 Million Job OpeningsBy 2020</a:t>
            </a:r>
          </a:p>
          <a:p>
            <a:r>
              <a:rPr lang="en-US">
                <a:latin typeface="Arial" charset="0"/>
                <a:ea typeface="ヒラギノ角ゴ Pro W3" charset="0"/>
                <a:cs typeface="ヒラギノ角ゴ Pro W3" charset="0"/>
              </a:rPr>
              <a:t>    4. Who Will Be Hiring?? STEM (Science, Technology,Engineering and Math)? Healthcare Professions? Healthcare Support? Community Services</a:t>
            </a:r>
          </a:p>
          <a:p>
            <a:r>
              <a:rPr lang="en-US">
                <a:latin typeface="Arial" charset="0"/>
                <a:ea typeface="ヒラギノ角ゴ Pro W3" charset="0"/>
                <a:cs typeface="ヒラギノ角ゴ Pro W3" charset="0"/>
              </a:rPr>
              <a:t>    5. Healthcare, Community Services &amp; STEMAre The Three Fastest GrowingOccupational Clusters</a:t>
            </a:r>
          </a:p>
          <a:p>
            <a:r>
              <a:rPr lang="en-US">
                <a:latin typeface="Arial" charset="0"/>
                <a:ea typeface="ヒラギノ角ゴ Pro W3" charset="0"/>
                <a:cs typeface="ヒラギノ角ゴ Pro W3" charset="0"/>
              </a:rPr>
              <a:t>    6. ? Healthcare? STEM? Blue collar? Education? Managerial &amp;professional office? Sales &amp; office support? Food &amp; personalservices? Social Sciences? Community services &amp;artsRecovery 2020: Occupational Clusters</a:t>
            </a:r>
          </a:p>
          <a:p>
            <a:r>
              <a:rPr lang="en-US">
                <a:latin typeface="Arial" charset="0"/>
                <a:ea typeface="ヒラギノ角ゴ Pro W3" charset="0"/>
                <a:cs typeface="ヒラギノ角ゴ Pro W3" charset="0"/>
              </a:rPr>
              <a:t>    7. By 2020, 65 Percent ofAll Jobs Will RequirePostsecondary Education? Applicants will need to have some form of post-secondary education:? Bachelor</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or beyond? Some college/AA degree? Certificate or certification in a field? For most jobs, securing a high school education will notbe enough to qualify for employment</a:t>
            </a:r>
          </a:p>
          <a:p>
            <a:r>
              <a:rPr lang="en-US">
                <a:latin typeface="Arial" charset="0"/>
                <a:ea typeface="ヒラギノ角ゴ Pro W3" charset="0"/>
                <a:cs typeface="ヒラギノ角ゴ Pro W3" charset="0"/>
              </a:rPr>
              <a:t>    8. There Will BeFewer JobsAvailable ForIndividualsThat OnlyPossess aHigh SchoolDiploma</a:t>
            </a:r>
          </a:p>
          <a:p>
            <a:r>
              <a:rPr lang="en-US">
                <a:latin typeface="Arial" charset="0"/>
                <a:ea typeface="ヒラギノ角ゴ Pro W3" charset="0"/>
                <a:cs typeface="ヒラギノ角ゴ Pro W3" charset="0"/>
              </a:rPr>
              <a:t>    9. Even The Fastest Growing Fields WillRequire High Postsecondary Education? STEM, healthcare professions, healthcare support,and community services will all require high levels ofeducation in order to compete for a position.? Healthcare support will not have the same highdemand for postsecondary education.? Healthcare support careers, however, will have lower wagegrowth.</a:t>
            </a:r>
          </a:p>
          <a:p>
            <a:r>
              <a:rPr lang="en-US">
                <a:latin typeface="Arial" charset="0"/>
                <a:ea typeface="ヒラギノ角ゴ Pro W3" charset="0"/>
                <a:cs typeface="ヒラギノ角ゴ Pro W3" charset="0"/>
              </a:rPr>
              <a:t>    10. The FastestGrowingOccupationsRequire HighLevels ofPostsecondaryEducation</a:t>
            </a:r>
          </a:p>
          <a:p>
            <a:r>
              <a:rPr lang="en-US">
                <a:latin typeface="Arial" charset="0"/>
                <a:ea typeface="ヒラギノ角ゴ Pro W3" charset="0"/>
                <a:cs typeface="ヒラギノ角ゴ Pro W3" charset="0"/>
              </a:rPr>
              <a:t>    11. ? Recovery 2020 confirms cognitive skills arehighly sought after by employers.? Physically intensive skills are less important.? Forty-eight percent of jobs require high levels ofactive listening.? Other skills most coveted by employers:? Leadership? Communication? Analytics? AdministrationWhat Skills Will Get You Hired?</a:t>
            </a:r>
          </a:p>
          <a:p>
            <a:r>
              <a:rPr lang="en-US">
                <a:latin typeface="Arial" charset="0"/>
                <a:ea typeface="ヒラギノ角ゴ Pro W3" charset="0"/>
                <a:cs typeface="ヒラギノ角ゴ Pro W3" charset="0"/>
              </a:rPr>
              <a:t>    12. Intensity ofSkills UseAcrossCareers</a:t>
            </a:r>
          </a:p>
          <a:p>
            <a:r>
              <a:rPr lang="en-US">
                <a:latin typeface="Arial" charset="0"/>
                <a:ea typeface="ヒラギノ角ゴ Pro W3" charset="0"/>
                <a:cs typeface="ヒラギノ角ゴ Pro W3" charset="0"/>
              </a:rPr>
              <a:t>    13. Recovery 2020 By State? The report also gauges each state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position compared to thenational average;? Compares the educational composition of jobs in the base year(2010) to the forecast year (2020);? Shows where the jobs will be by state, education level andoccupations for 25 detailed occupational categories in 2020;? Twenty-seven states will be at or above the 65 percent proportion ofjobs that will require postsecondary education beyond HS in 2020.? The highest proportion of BA jobs and graduate jobs will beconcentrated in northeastern states.? Jobs for HS graduates or dropouts will be concentrated in thesouthern states.</a:t>
            </a:r>
          </a:p>
          <a:p>
            <a:r>
              <a:rPr lang="en-US">
                <a:latin typeface="Arial" charset="0"/>
                <a:ea typeface="ヒラギノ角ゴ Pro W3" charset="0"/>
                <a:cs typeface="ヒラギノ角ゴ Pro W3" charset="0"/>
              </a:rPr>
              <a:t>    14. Almost all states currently have average attainmentlevels below those required for the jobs of the future</a:t>
            </a:r>
          </a:p>
          <a:p>
            <a:r>
              <a:rPr lang="en-US">
                <a:latin typeface="Arial" charset="0"/>
                <a:ea typeface="ヒラギノ角ゴ Pro W3" charset="0"/>
                <a:cs typeface="ヒラギノ角ゴ Pro W3" charset="0"/>
              </a:rPr>
              <a:t>    15. RECOVERY 2020 in Summary? Most jobs will require applicants to have postsecondaryeducation and training beyond high school.? More jobs will be available as baby boomers begin to retire.? The fastest growing fields will be in STEM, healthcareprofessions, healthcare support, and community services.? Employers will be looking for cognitive skills such as activelistening, ability to communicate well, and critical thinking.? Despite the existing variation between states</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educationalattainment, nearly all states will need to boost their rates ofpostsecondary education</a:t>
            </a:r>
          </a:p>
          <a:p>
            <a:r>
              <a:rPr lang="en-US">
                <a:latin typeface="Arial" charset="0"/>
                <a:ea typeface="ヒラギノ角ゴ Pro W3" charset="0"/>
                <a:cs typeface="ヒラギノ角ゴ Pro W3" charset="0"/>
              </a:rPr>
              <a:t>    16. Georgetown UniversityCenter on Education and the WorkforceFull Report, Executive Summary and State Analysis Available:http://cew.georgetown.edu/recovery2020/Questions?cewgeorgetown@georgetown.eduFor Media Inquiries:ap672@georgetown.eduFollow us on Twitter and Facebook </a:t>
            </a:r>
          </a:p>
        </p:txBody>
      </p:sp>
      <p:sp>
        <p:nvSpPr>
          <p:cNvPr id="72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5D5E233-33DE-B34D-BB45-1F830244C3B9}" type="slidenum">
              <a:rPr lang="en-US" sz="1200"/>
              <a:pPr/>
              <a:t>360</a:t>
            </a:fld>
            <a:endParaRPr lang="en-US" sz="1200"/>
          </a:p>
        </p:txBody>
      </p:sp>
    </p:spTree>
  </p:cSld>
  <p:clrMapOvr>
    <a:masterClrMapping/>
  </p:clrMapOvr>
</p:notes>
</file>

<file path=ppt/notesSlides/notesSlide3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6" name="Slide Image Placeholder 1"/>
          <p:cNvSpPr>
            <a:spLocks noGrp="1" noRot="1" noChangeAspect="1" noTextEdit="1"/>
          </p:cNvSpPr>
          <p:nvPr>
            <p:ph type="sldImg"/>
          </p:nvPr>
        </p:nvSpPr>
        <p:spPr>
          <a:ln/>
        </p:spPr>
      </p:sp>
      <p:sp>
        <p:nvSpPr>
          <p:cNvPr id="72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http://cew.georgetown.edu/recovery2020/</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Recovery 2020:  Job Growth and Education Requirements Through 2020</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June 26, 2013</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Recovery 2020 finds that: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    There will be 55 million job openings in the economy through 2020: 24 million openings from newly created jobs and 31 million openings due to baby boom retirements.</a:t>
            </a:r>
          </a:p>
          <a:p>
            <a:r>
              <a:rPr lang="en-US">
                <a:latin typeface="Arial" charset="0"/>
                <a:ea typeface="ヒラギノ角ゴ Pro W3" charset="0"/>
                <a:cs typeface="ヒラギノ角ゴ Pro W3" charset="0"/>
              </a:rPr>
              <a:t>    By educational attainment: 35 percent of the job openings will require at least a bachelor</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30 percent of the job openings will require some college or an associate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and 36 percent of the job openings will not require education beyond high school.</a:t>
            </a:r>
          </a:p>
          <a:p>
            <a:r>
              <a:rPr lang="en-US">
                <a:latin typeface="Arial" charset="0"/>
                <a:ea typeface="ヒラギノ角ゴ Pro W3" charset="0"/>
                <a:cs typeface="ヒラギノ角ゴ Pro W3" charset="0"/>
              </a:rPr>
              <a:t>    STEM, Healthcare Professions, Healthcare Support, and Community Services will be the fastest growing occupations, but also will require high levels of post-secondary education.</a:t>
            </a:r>
          </a:p>
          <a:p>
            <a:r>
              <a:rPr lang="en-US">
                <a:latin typeface="Arial" charset="0"/>
                <a:ea typeface="ヒラギノ角ゴ Pro W3" charset="0"/>
                <a:cs typeface="ヒラギノ角ゴ Pro W3" charset="0"/>
              </a:rPr>
              <a:t>    Most jobs will require some type of post-secondary education, and individuals that only posses a high school diploma will have fewer employment options.</a:t>
            </a:r>
          </a:p>
          <a:p>
            <a:r>
              <a:rPr lang="en-US">
                <a:latin typeface="Arial" charset="0"/>
                <a:ea typeface="ヒラギノ角ゴ Pro W3" charset="0"/>
                <a:cs typeface="ヒラギノ角ゴ Pro W3" charset="0"/>
              </a:rPr>
              <a:t>    Employers will seek cognitive skills such as communication and analytics from job applicants rather than physical skills traditionally associated with manufacturing.</a:t>
            </a:r>
          </a:p>
          <a:p>
            <a:r>
              <a:rPr lang="en-US">
                <a:latin typeface="Arial" charset="0"/>
                <a:ea typeface="ヒラギノ角ゴ Pro W3" charset="0"/>
                <a:cs typeface="ヒラギノ角ゴ Pro W3" charset="0"/>
              </a:rPr>
              <a:t>    The United States will fall short by 5 million workers with postsecondary education – at the current production rate – by 2020.</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slide naration</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    1. Recovery:Job Growthand EducationRequirementsThrough 2020</a:t>
            </a:r>
          </a:p>
          <a:p>
            <a:r>
              <a:rPr lang="en-US">
                <a:latin typeface="Arial" charset="0"/>
                <a:ea typeface="ヒラギノ角ゴ Pro W3" charset="0"/>
                <a:cs typeface="ヒラギノ角ゴ Pro W3" charset="0"/>
              </a:rPr>
              <a:t>    2. Educationaldemand foremploymenthas grown;we expectthat trend tocontinue.</a:t>
            </a:r>
          </a:p>
          <a:p>
            <a:r>
              <a:rPr lang="en-US">
                <a:latin typeface="Arial" charset="0"/>
                <a:ea typeface="ヒラギノ角ゴ Pro W3" charset="0"/>
                <a:cs typeface="ヒラギノ角ゴ Pro W3" charset="0"/>
              </a:rPr>
              <a:t>    3. • 24 million of these jobs(43%) will be entirely newpositions.• 31 million (56%) will bedue to baby boomretirement.The US Economy Is ExpectedTo Create 55 Million Job OpeningsBy 2020</a:t>
            </a:r>
          </a:p>
          <a:p>
            <a:r>
              <a:rPr lang="en-US">
                <a:latin typeface="Arial" charset="0"/>
                <a:ea typeface="ヒラギノ角ゴ Pro W3" charset="0"/>
                <a:cs typeface="ヒラギノ角ゴ Pro W3" charset="0"/>
              </a:rPr>
              <a:t>    4. Who Will Be Hiring?? STEM (Science, Technology,Engineering and Math)? Healthcare Professions? Healthcare Support? Community Services</a:t>
            </a:r>
          </a:p>
          <a:p>
            <a:r>
              <a:rPr lang="en-US">
                <a:latin typeface="Arial" charset="0"/>
                <a:ea typeface="ヒラギノ角ゴ Pro W3" charset="0"/>
                <a:cs typeface="ヒラギノ角ゴ Pro W3" charset="0"/>
              </a:rPr>
              <a:t>    5. Healthcare, Community Services &amp; STEMAre The Three Fastest GrowingOccupational Clusters</a:t>
            </a:r>
          </a:p>
          <a:p>
            <a:r>
              <a:rPr lang="en-US">
                <a:latin typeface="Arial" charset="0"/>
                <a:ea typeface="ヒラギノ角ゴ Pro W3" charset="0"/>
                <a:cs typeface="ヒラギノ角ゴ Pro W3" charset="0"/>
              </a:rPr>
              <a:t>    6. ? Healthcare? STEM? Blue collar? Education? Managerial &amp;professional office? Sales &amp; office support? Food &amp; personalservices? Social Sciences? Community services &amp;artsRecovery 2020: Occupational Clusters</a:t>
            </a:r>
          </a:p>
          <a:p>
            <a:r>
              <a:rPr lang="en-US">
                <a:latin typeface="Arial" charset="0"/>
                <a:ea typeface="ヒラギノ角ゴ Pro W3" charset="0"/>
                <a:cs typeface="ヒラギノ角ゴ Pro W3" charset="0"/>
              </a:rPr>
              <a:t>    7. By 2020, 65 Percent ofAll Jobs Will RequirePostsecondary Education? Applicants will need to have some form of post-secondary education:? Bachelor</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or beyond? Some college/AA degree? Certificate or certification in a field? For most jobs, securing a high school education will notbe enough to qualify for employment</a:t>
            </a:r>
          </a:p>
          <a:p>
            <a:r>
              <a:rPr lang="en-US">
                <a:latin typeface="Arial" charset="0"/>
                <a:ea typeface="ヒラギノ角ゴ Pro W3" charset="0"/>
                <a:cs typeface="ヒラギノ角ゴ Pro W3" charset="0"/>
              </a:rPr>
              <a:t>    8. There Will BeFewer JobsAvailable ForIndividualsThat OnlyPossess aHigh SchoolDiploma</a:t>
            </a:r>
          </a:p>
          <a:p>
            <a:r>
              <a:rPr lang="en-US">
                <a:latin typeface="Arial" charset="0"/>
                <a:ea typeface="ヒラギノ角ゴ Pro W3" charset="0"/>
                <a:cs typeface="ヒラギノ角ゴ Pro W3" charset="0"/>
              </a:rPr>
              <a:t>    9. Even The Fastest Growing Fields WillRequire High Postsecondary Education? STEM, healthcare professions, healthcare support,and community services will all require high levels ofeducation in order to compete for a position.? Healthcare support will not have the same highdemand for postsecondary education.? Healthcare support careers, however, will have lower wagegrowth.</a:t>
            </a:r>
          </a:p>
          <a:p>
            <a:r>
              <a:rPr lang="en-US">
                <a:latin typeface="Arial" charset="0"/>
                <a:ea typeface="ヒラギノ角ゴ Pro W3" charset="0"/>
                <a:cs typeface="ヒラギノ角ゴ Pro W3" charset="0"/>
              </a:rPr>
              <a:t>    10. The FastestGrowingOccupationsRequire HighLevels ofPostsecondaryEducation</a:t>
            </a:r>
          </a:p>
          <a:p>
            <a:r>
              <a:rPr lang="en-US">
                <a:latin typeface="Arial" charset="0"/>
                <a:ea typeface="ヒラギノ角ゴ Pro W3" charset="0"/>
                <a:cs typeface="ヒラギノ角ゴ Pro W3" charset="0"/>
              </a:rPr>
              <a:t>    11. ? Recovery 2020 confirms cognitive skills arehighly sought after by employers.? Physically intensive skills are less important.? Forty-eight percent of jobs require high levels ofactive listening.? Other skills most coveted by employers:? Leadership? Communication? Analytics? AdministrationWhat Skills Will Get You Hired?</a:t>
            </a:r>
          </a:p>
          <a:p>
            <a:r>
              <a:rPr lang="en-US">
                <a:latin typeface="Arial" charset="0"/>
                <a:ea typeface="ヒラギノ角ゴ Pro W3" charset="0"/>
                <a:cs typeface="ヒラギノ角ゴ Pro W3" charset="0"/>
              </a:rPr>
              <a:t>    12. Intensity ofSkills UseAcrossCareers</a:t>
            </a:r>
          </a:p>
          <a:p>
            <a:r>
              <a:rPr lang="en-US">
                <a:latin typeface="Arial" charset="0"/>
                <a:ea typeface="ヒラギノ角ゴ Pro W3" charset="0"/>
                <a:cs typeface="ヒラギノ角ゴ Pro W3" charset="0"/>
              </a:rPr>
              <a:t>    13. Recovery 2020 By State? The report also gauges each state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position compared to thenational average;? Compares the educational composition of jobs in the base year(2010) to the forecast year (2020);? Shows where the jobs will be by state, education level andoccupations for 25 detailed occupational categories in 2020;? Twenty-seven states will be at or above the 65 percent proportion ofjobs that will require postsecondary education beyond HS in 2020.? The highest proportion of BA jobs and graduate jobs will beconcentrated in northeastern states.? Jobs for HS graduates or dropouts will be concentrated in thesouthern states.</a:t>
            </a:r>
          </a:p>
          <a:p>
            <a:r>
              <a:rPr lang="en-US">
                <a:latin typeface="Arial" charset="0"/>
                <a:ea typeface="ヒラギノ角ゴ Pro W3" charset="0"/>
                <a:cs typeface="ヒラギノ角ゴ Pro W3" charset="0"/>
              </a:rPr>
              <a:t>    14. Almost all states currently have average attainmentlevels below those required for the jobs of the future</a:t>
            </a:r>
          </a:p>
          <a:p>
            <a:r>
              <a:rPr lang="en-US">
                <a:latin typeface="Arial" charset="0"/>
                <a:ea typeface="ヒラギノ角ゴ Pro W3" charset="0"/>
                <a:cs typeface="ヒラギノ角ゴ Pro W3" charset="0"/>
              </a:rPr>
              <a:t>    15. RECOVERY 2020 in Summary? Most jobs will require applicants to have postsecondaryeducation and training beyond high school.? More jobs will be available as baby boomers begin to retire.? The fastest growing fields will be in STEM, healthcareprofessions, healthcare support, and community services.? Employers will be looking for cognitive skills such as activelistening, ability to communicate well, and critical thinking.? Despite the existing variation between states</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educationalattainment, nearly all states will need to boost their rates ofpostsecondary education</a:t>
            </a:r>
          </a:p>
          <a:p>
            <a:r>
              <a:rPr lang="en-US">
                <a:latin typeface="Arial" charset="0"/>
                <a:ea typeface="ヒラギノ角ゴ Pro W3" charset="0"/>
                <a:cs typeface="ヒラギノ角ゴ Pro W3" charset="0"/>
              </a:rPr>
              <a:t>    16. Georgetown UniversityCenter on Education and the WorkforceFull Report, Executive Summary and State Analysis Available:http://cew.georgetown.edu/recovery2020/Questions?cewgeorgetown@georgetown.eduFor Media Inquiries:ap672@georgetown.eduFollow us on Twitter and Facebook </a:t>
            </a:r>
          </a:p>
        </p:txBody>
      </p:sp>
      <p:sp>
        <p:nvSpPr>
          <p:cNvPr id="728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8E98179-FBFD-1741-AD7B-44D10F3C4B8B}" type="slidenum">
              <a:rPr lang="en-US" sz="1200"/>
              <a:pPr/>
              <a:t>361</a:t>
            </a:fld>
            <a:endParaRPr lang="en-US" sz="1200"/>
          </a:p>
        </p:txBody>
      </p:sp>
    </p:spTree>
  </p:cSld>
  <p:clrMapOvr>
    <a:masterClrMapping/>
  </p:clrMapOvr>
</p:notes>
</file>

<file path=ppt/notesSlides/notesSlide3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114" name="Slide Image Placeholder 1"/>
          <p:cNvSpPr>
            <a:spLocks noGrp="1" noRot="1" noChangeAspect="1" noTextEdit="1"/>
          </p:cNvSpPr>
          <p:nvPr>
            <p:ph type="sldImg"/>
          </p:nvPr>
        </p:nvSpPr>
        <p:spPr>
          <a:ln/>
        </p:spPr>
      </p:sp>
      <p:sp>
        <p:nvSpPr>
          <p:cNvPr id="73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http://cew.georgetown.edu/recovery2020/</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Recovery 2020:  Job Growth and Education Requirements Through 2020</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June 26, 2013</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Recovery 2020 finds that: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    There will be 55 million job openings in the economy through 2020: 24 million openings from newly created jobs and 31 million openings due to baby boom retirements.</a:t>
            </a:r>
          </a:p>
          <a:p>
            <a:r>
              <a:rPr lang="en-US">
                <a:latin typeface="Arial" charset="0"/>
                <a:ea typeface="ヒラギノ角ゴ Pro W3" charset="0"/>
                <a:cs typeface="ヒラギノ角ゴ Pro W3" charset="0"/>
              </a:rPr>
              <a:t>    By educational attainment: 35 percent of the job openings will require at least a bachelor</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30 percent of the job openings will require some college or an associate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and 36 percent of the job openings will not require education beyond high school.</a:t>
            </a:r>
          </a:p>
          <a:p>
            <a:r>
              <a:rPr lang="en-US">
                <a:latin typeface="Arial" charset="0"/>
                <a:ea typeface="ヒラギノ角ゴ Pro W3" charset="0"/>
                <a:cs typeface="ヒラギノ角ゴ Pro W3" charset="0"/>
              </a:rPr>
              <a:t>    STEM, Healthcare Professions, Healthcare Support, and Community Services will be the fastest growing occupations, but also will require high levels of post-secondary education.</a:t>
            </a:r>
          </a:p>
          <a:p>
            <a:r>
              <a:rPr lang="en-US">
                <a:latin typeface="Arial" charset="0"/>
                <a:ea typeface="ヒラギノ角ゴ Pro W3" charset="0"/>
                <a:cs typeface="ヒラギノ角ゴ Pro W3" charset="0"/>
              </a:rPr>
              <a:t>    Most jobs will require some type of post-secondary education, and individuals that only posses a high school diploma will have fewer employment options.</a:t>
            </a:r>
          </a:p>
          <a:p>
            <a:r>
              <a:rPr lang="en-US">
                <a:latin typeface="Arial" charset="0"/>
                <a:ea typeface="ヒラギノ角ゴ Pro W3" charset="0"/>
                <a:cs typeface="ヒラギノ角ゴ Pro W3" charset="0"/>
              </a:rPr>
              <a:t>    Employers will seek cognitive skills such as communication and analytics from job applicants rather than physical skills traditionally associated with manufacturing.</a:t>
            </a:r>
          </a:p>
          <a:p>
            <a:r>
              <a:rPr lang="en-US">
                <a:latin typeface="Arial" charset="0"/>
                <a:ea typeface="ヒラギノ角ゴ Pro W3" charset="0"/>
                <a:cs typeface="ヒラギノ角ゴ Pro W3" charset="0"/>
              </a:rPr>
              <a:t>    The United States will fall short by 5 million workers with postsecondary education – at the current production rate – by 2020.</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slide naration</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    1. Recovery:Job Growthand EducationRequirementsThrough 2020</a:t>
            </a:r>
          </a:p>
          <a:p>
            <a:r>
              <a:rPr lang="en-US">
                <a:latin typeface="Arial" charset="0"/>
                <a:ea typeface="ヒラギノ角ゴ Pro W3" charset="0"/>
                <a:cs typeface="ヒラギノ角ゴ Pro W3" charset="0"/>
              </a:rPr>
              <a:t>    2. Educationaldemand foremploymenthas grown;we expectthat trend tocontinue.</a:t>
            </a:r>
          </a:p>
          <a:p>
            <a:r>
              <a:rPr lang="en-US">
                <a:latin typeface="Arial" charset="0"/>
                <a:ea typeface="ヒラギノ角ゴ Pro W3" charset="0"/>
                <a:cs typeface="ヒラギノ角ゴ Pro W3" charset="0"/>
              </a:rPr>
              <a:t>    3. • 24 million of these jobs(43%) will be entirely newpositions.• 31 million (56%) will bedue to baby boomretirement.The US Economy Is ExpectedTo Create 55 Million Job OpeningsBy 2020</a:t>
            </a:r>
          </a:p>
          <a:p>
            <a:r>
              <a:rPr lang="en-US">
                <a:latin typeface="Arial" charset="0"/>
                <a:ea typeface="ヒラギノ角ゴ Pro W3" charset="0"/>
                <a:cs typeface="ヒラギノ角ゴ Pro W3" charset="0"/>
              </a:rPr>
              <a:t>    4. Who Will Be Hiring?? STEM (Science, Technology,Engineering and Math)? Healthcare Professions? Healthcare Support? Community Services</a:t>
            </a:r>
          </a:p>
          <a:p>
            <a:r>
              <a:rPr lang="en-US">
                <a:latin typeface="Arial" charset="0"/>
                <a:ea typeface="ヒラギノ角ゴ Pro W3" charset="0"/>
                <a:cs typeface="ヒラギノ角ゴ Pro W3" charset="0"/>
              </a:rPr>
              <a:t>    5. Healthcare, Community Services &amp; STEMAre The Three Fastest GrowingOccupational Clusters</a:t>
            </a:r>
          </a:p>
          <a:p>
            <a:r>
              <a:rPr lang="en-US">
                <a:latin typeface="Arial" charset="0"/>
                <a:ea typeface="ヒラギノ角ゴ Pro W3" charset="0"/>
                <a:cs typeface="ヒラギノ角ゴ Pro W3" charset="0"/>
              </a:rPr>
              <a:t>    6. ? Healthcare? STEM? Blue collar? Education? Managerial &amp;professional office? Sales &amp; office support? Food &amp; personalservices? Social Sciences? Community services &amp;artsRecovery 2020: Occupational Clusters</a:t>
            </a:r>
          </a:p>
          <a:p>
            <a:r>
              <a:rPr lang="en-US">
                <a:latin typeface="Arial" charset="0"/>
                <a:ea typeface="ヒラギノ角ゴ Pro W3" charset="0"/>
                <a:cs typeface="ヒラギノ角ゴ Pro W3" charset="0"/>
              </a:rPr>
              <a:t>    7. By 2020, 65 Percent ofAll Jobs Will RequirePostsecondary Education? Applicants will need to have some form of post-secondary education:? Bachelor</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or beyond? Some college/AA degree? Certificate or certification in a field? For most jobs, securing a high school education will notbe enough to qualify for employment</a:t>
            </a:r>
          </a:p>
          <a:p>
            <a:r>
              <a:rPr lang="en-US">
                <a:latin typeface="Arial" charset="0"/>
                <a:ea typeface="ヒラギノ角ゴ Pro W3" charset="0"/>
                <a:cs typeface="ヒラギノ角ゴ Pro W3" charset="0"/>
              </a:rPr>
              <a:t>    8. There Will BeFewer JobsAvailable ForIndividualsThat OnlyPossess aHigh SchoolDiploma</a:t>
            </a:r>
          </a:p>
          <a:p>
            <a:r>
              <a:rPr lang="en-US">
                <a:latin typeface="Arial" charset="0"/>
                <a:ea typeface="ヒラギノ角ゴ Pro W3" charset="0"/>
                <a:cs typeface="ヒラギノ角ゴ Pro W3" charset="0"/>
              </a:rPr>
              <a:t>    9. Even The Fastest Growing Fields WillRequire High Postsecondary Education? STEM, healthcare professions, healthcare support,and community services will all require high levels ofeducation in order to compete for a position.? Healthcare support will not have the same highdemand for postsecondary education.? Healthcare support careers, however, will have lower wagegrowth.</a:t>
            </a:r>
          </a:p>
          <a:p>
            <a:r>
              <a:rPr lang="en-US">
                <a:latin typeface="Arial" charset="0"/>
                <a:ea typeface="ヒラギノ角ゴ Pro W3" charset="0"/>
                <a:cs typeface="ヒラギノ角ゴ Pro W3" charset="0"/>
              </a:rPr>
              <a:t>    10. The FastestGrowingOccupationsRequire HighLevels ofPostsecondaryEducation</a:t>
            </a:r>
          </a:p>
          <a:p>
            <a:r>
              <a:rPr lang="en-US">
                <a:latin typeface="Arial" charset="0"/>
                <a:ea typeface="ヒラギノ角ゴ Pro W3" charset="0"/>
                <a:cs typeface="ヒラギノ角ゴ Pro W3" charset="0"/>
              </a:rPr>
              <a:t>    11. ? Recovery 2020 confirms cognitive skills arehighly sought after by employers.? Physically intensive skills are less important.? Forty-eight percent of jobs require high levels ofactive listening.? Other skills most coveted by employers:? Leadership? Communication? Analytics? AdministrationWhat Skills Will Get You Hired?</a:t>
            </a:r>
          </a:p>
          <a:p>
            <a:r>
              <a:rPr lang="en-US">
                <a:latin typeface="Arial" charset="0"/>
                <a:ea typeface="ヒラギノ角ゴ Pro W3" charset="0"/>
                <a:cs typeface="ヒラギノ角ゴ Pro W3" charset="0"/>
              </a:rPr>
              <a:t>    12. Intensity ofSkills UseAcrossCareers</a:t>
            </a:r>
          </a:p>
          <a:p>
            <a:r>
              <a:rPr lang="en-US">
                <a:latin typeface="Arial" charset="0"/>
                <a:ea typeface="ヒラギノ角ゴ Pro W3" charset="0"/>
                <a:cs typeface="ヒラギノ角ゴ Pro W3" charset="0"/>
              </a:rPr>
              <a:t>    13. Recovery 2020 By State? The report also gauges each state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position compared to thenational average;? Compares the educational composition of jobs in the base year(2010) to the forecast year (2020);? Shows where the jobs will be by state, education level andoccupations for 25 detailed occupational categories in 2020;? Twenty-seven states will be at or above the 65 percent proportion ofjobs that will require postsecondary education beyond HS in 2020.? The highest proportion of BA jobs and graduate jobs will beconcentrated in northeastern states.? Jobs for HS graduates or dropouts will be concentrated in thesouthern states.</a:t>
            </a:r>
          </a:p>
          <a:p>
            <a:r>
              <a:rPr lang="en-US">
                <a:latin typeface="Arial" charset="0"/>
                <a:ea typeface="ヒラギノ角ゴ Pro W3" charset="0"/>
                <a:cs typeface="ヒラギノ角ゴ Pro W3" charset="0"/>
              </a:rPr>
              <a:t>    14. Almost all states currently have average attainmentlevels below those required for the jobs of the future</a:t>
            </a:r>
          </a:p>
          <a:p>
            <a:r>
              <a:rPr lang="en-US">
                <a:latin typeface="Arial" charset="0"/>
                <a:ea typeface="ヒラギノ角ゴ Pro W3" charset="0"/>
                <a:cs typeface="ヒラギノ角ゴ Pro W3" charset="0"/>
              </a:rPr>
              <a:t>    15. RECOVERY 2020 in Summary? Most jobs will require applicants to have postsecondaryeducation and training beyond high school.? More jobs will be available as baby boomers begin to retire.? The fastest growing fields will be in STEM, healthcareprofessions, healthcare support, and community services.? Employers will be looking for cognitive skills such as activelistening, ability to communicate well, and critical thinking.? Despite the existing variation between states</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educationalattainment, nearly all states will need to boost their rates ofpostsecondary education</a:t>
            </a:r>
          </a:p>
          <a:p>
            <a:r>
              <a:rPr lang="en-US">
                <a:latin typeface="Arial" charset="0"/>
                <a:ea typeface="ヒラギノ角ゴ Pro W3" charset="0"/>
                <a:cs typeface="ヒラギノ角ゴ Pro W3" charset="0"/>
              </a:rPr>
              <a:t>    16. Georgetown UniversityCenter on Education and the WorkforceFull Report, Executive Summary and State Analysis Available:http://cew.georgetown.edu/recovery2020/Questions?cewgeorgetown@georgetown.eduFor Media Inquiries:ap672@georgetown.eduFollow us on Twitter and Facebook </a:t>
            </a:r>
          </a:p>
        </p:txBody>
      </p:sp>
      <p:sp>
        <p:nvSpPr>
          <p:cNvPr id="730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588A32C-13E6-1F43-9A44-27EAFDAA44A5}" type="slidenum">
              <a:rPr lang="en-US" sz="1200"/>
              <a:pPr/>
              <a:t>362</a:t>
            </a:fld>
            <a:endParaRPr lang="en-US" sz="1200"/>
          </a:p>
        </p:txBody>
      </p:sp>
    </p:spTree>
  </p:cSld>
  <p:clrMapOvr>
    <a:masterClrMapping/>
  </p:clrMapOvr>
</p:notes>
</file>

<file path=ppt/notesSlides/notesSlide3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162" name="Slide Image Placeholder 1"/>
          <p:cNvSpPr>
            <a:spLocks noGrp="1" noRot="1" noChangeAspect="1" noTextEdit="1"/>
          </p:cNvSpPr>
          <p:nvPr>
            <p:ph type="sldImg"/>
          </p:nvPr>
        </p:nvSpPr>
        <p:spPr>
          <a:ln/>
        </p:spPr>
      </p:sp>
      <p:sp>
        <p:nvSpPr>
          <p:cNvPr id="73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http://cew.georgetown.edu/recovery2020/</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Recovery 2020:  Job Growth and Education Requirements Through 2020</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June 26, 2013</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Recovery 2020 finds that: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    There will be 55 million job openings in the economy through 2020: 24 million openings from newly created jobs and 31 million openings due to baby boom retirements.</a:t>
            </a:r>
          </a:p>
          <a:p>
            <a:r>
              <a:rPr lang="en-US">
                <a:latin typeface="Arial" charset="0"/>
                <a:ea typeface="ヒラギノ角ゴ Pro W3" charset="0"/>
                <a:cs typeface="ヒラギノ角ゴ Pro W3" charset="0"/>
              </a:rPr>
              <a:t>    By educational attainment: 35 percent of the job openings will require at least a bachelor</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30 percent of the job openings will require some college or an associate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and 36 percent of the job openings will not require education beyond high school.</a:t>
            </a:r>
          </a:p>
          <a:p>
            <a:r>
              <a:rPr lang="en-US">
                <a:latin typeface="Arial" charset="0"/>
                <a:ea typeface="ヒラギノ角ゴ Pro W3" charset="0"/>
                <a:cs typeface="ヒラギノ角ゴ Pro W3" charset="0"/>
              </a:rPr>
              <a:t>    STEM, Healthcare Professions, Healthcare Support, and Community Services will be the fastest growing occupations, but also will require high levels of post-secondary education.</a:t>
            </a:r>
          </a:p>
          <a:p>
            <a:r>
              <a:rPr lang="en-US">
                <a:latin typeface="Arial" charset="0"/>
                <a:ea typeface="ヒラギノ角ゴ Pro W3" charset="0"/>
                <a:cs typeface="ヒラギノ角ゴ Pro W3" charset="0"/>
              </a:rPr>
              <a:t>    Most jobs will require some type of post-secondary education, and individuals that only posses a high school diploma will have fewer employment options.</a:t>
            </a:r>
          </a:p>
          <a:p>
            <a:r>
              <a:rPr lang="en-US">
                <a:latin typeface="Arial" charset="0"/>
                <a:ea typeface="ヒラギノ角ゴ Pro W3" charset="0"/>
                <a:cs typeface="ヒラギノ角ゴ Pro W3" charset="0"/>
              </a:rPr>
              <a:t>    Employers will seek cognitive skills such as communication and analytics from job applicants rather than physical skills traditionally associated with manufacturing.</a:t>
            </a:r>
          </a:p>
          <a:p>
            <a:r>
              <a:rPr lang="en-US">
                <a:latin typeface="Arial" charset="0"/>
                <a:ea typeface="ヒラギノ角ゴ Pro W3" charset="0"/>
                <a:cs typeface="ヒラギノ角ゴ Pro W3" charset="0"/>
              </a:rPr>
              <a:t>    The United States will fall short by 5 million workers with postsecondary education – at the current production rate – by 2020.</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slide naration</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    1. Recovery:Job Growthand EducationRequirementsThrough 2020</a:t>
            </a:r>
          </a:p>
          <a:p>
            <a:r>
              <a:rPr lang="en-US">
                <a:latin typeface="Arial" charset="0"/>
                <a:ea typeface="ヒラギノ角ゴ Pro W3" charset="0"/>
                <a:cs typeface="ヒラギノ角ゴ Pro W3" charset="0"/>
              </a:rPr>
              <a:t>    2. Educationaldemand foremploymenthas grown;we expectthat trend tocontinue.</a:t>
            </a:r>
          </a:p>
          <a:p>
            <a:r>
              <a:rPr lang="en-US">
                <a:latin typeface="Arial" charset="0"/>
                <a:ea typeface="ヒラギノ角ゴ Pro W3" charset="0"/>
                <a:cs typeface="ヒラギノ角ゴ Pro W3" charset="0"/>
              </a:rPr>
              <a:t>    3. • 24 million of these jobs(43%) will be entirely newpositions.• 31 million (56%) will bedue to baby boomretirement.The US Economy Is ExpectedTo Create 55 Million Job OpeningsBy 2020</a:t>
            </a:r>
          </a:p>
          <a:p>
            <a:r>
              <a:rPr lang="en-US">
                <a:latin typeface="Arial" charset="0"/>
                <a:ea typeface="ヒラギノ角ゴ Pro W3" charset="0"/>
                <a:cs typeface="ヒラギノ角ゴ Pro W3" charset="0"/>
              </a:rPr>
              <a:t>    4. Who Will Be Hiring?? STEM (Science, Technology,Engineering and Math)? Healthcare Professions? Healthcare Support? Community Services</a:t>
            </a:r>
          </a:p>
          <a:p>
            <a:r>
              <a:rPr lang="en-US">
                <a:latin typeface="Arial" charset="0"/>
                <a:ea typeface="ヒラギノ角ゴ Pro W3" charset="0"/>
                <a:cs typeface="ヒラギノ角ゴ Pro W3" charset="0"/>
              </a:rPr>
              <a:t>    5. Healthcare, Community Services &amp; STEMAre The Three Fastest GrowingOccupational Clusters</a:t>
            </a:r>
          </a:p>
          <a:p>
            <a:r>
              <a:rPr lang="en-US">
                <a:latin typeface="Arial" charset="0"/>
                <a:ea typeface="ヒラギノ角ゴ Pro W3" charset="0"/>
                <a:cs typeface="ヒラギノ角ゴ Pro W3" charset="0"/>
              </a:rPr>
              <a:t>    6. ? Healthcare? STEM? Blue collar? Education? Managerial &amp;professional office? Sales &amp; office support? Food &amp; personalservices? Social Sciences? Community services &amp;artsRecovery 2020: Occupational Clusters</a:t>
            </a:r>
          </a:p>
          <a:p>
            <a:r>
              <a:rPr lang="en-US">
                <a:latin typeface="Arial" charset="0"/>
                <a:ea typeface="ヒラギノ角ゴ Pro W3" charset="0"/>
                <a:cs typeface="ヒラギノ角ゴ Pro W3" charset="0"/>
              </a:rPr>
              <a:t>    7. By 2020, 65 Percent ofAll Jobs Will RequirePostsecondary Education? Applicants will need to have some form of post-secondary education:? Bachelor</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or beyond? Some college/AA degree? Certificate or certification in a field? For most jobs, securing a high school education will notbe enough to qualify for employment</a:t>
            </a:r>
          </a:p>
          <a:p>
            <a:r>
              <a:rPr lang="en-US">
                <a:latin typeface="Arial" charset="0"/>
                <a:ea typeface="ヒラギノ角ゴ Pro W3" charset="0"/>
                <a:cs typeface="ヒラギノ角ゴ Pro W3" charset="0"/>
              </a:rPr>
              <a:t>    8. There Will BeFewer JobsAvailable ForIndividualsThat OnlyPossess aHigh SchoolDiploma</a:t>
            </a:r>
          </a:p>
          <a:p>
            <a:r>
              <a:rPr lang="en-US">
                <a:latin typeface="Arial" charset="0"/>
                <a:ea typeface="ヒラギノ角ゴ Pro W3" charset="0"/>
                <a:cs typeface="ヒラギノ角ゴ Pro W3" charset="0"/>
              </a:rPr>
              <a:t>    9. Even The Fastest Growing Fields WillRequire High Postsecondary Education? STEM, healthcare professions, healthcare support,and community services will all require high levels ofeducation in order to compete for a position.? Healthcare support will not have the same highdemand for postsecondary education.? Healthcare support careers, however, will have lower wagegrowth.</a:t>
            </a:r>
          </a:p>
          <a:p>
            <a:r>
              <a:rPr lang="en-US">
                <a:latin typeface="Arial" charset="0"/>
                <a:ea typeface="ヒラギノ角ゴ Pro W3" charset="0"/>
                <a:cs typeface="ヒラギノ角ゴ Pro W3" charset="0"/>
              </a:rPr>
              <a:t>    10. The FastestGrowingOccupationsRequire HighLevels ofPostsecondaryEducation</a:t>
            </a:r>
          </a:p>
          <a:p>
            <a:r>
              <a:rPr lang="en-US">
                <a:latin typeface="Arial" charset="0"/>
                <a:ea typeface="ヒラギノ角ゴ Pro W3" charset="0"/>
                <a:cs typeface="ヒラギノ角ゴ Pro W3" charset="0"/>
              </a:rPr>
              <a:t>    11. ? Recovery 2020 confirms cognitive skills arehighly sought after by employers.? Physically intensive skills are less important.? Forty-eight percent of jobs require high levels ofactive listening.? Other skills most coveted by employers:? Leadership? Communication? Analytics? AdministrationWhat Skills Will Get You Hired?</a:t>
            </a:r>
          </a:p>
          <a:p>
            <a:r>
              <a:rPr lang="en-US">
                <a:latin typeface="Arial" charset="0"/>
                <a:ea typeface="ヒラギノ角ゴ Pro W3" charset="0"/>
                <a:cs typeface="ヒラギノ角ゴ Pro W3" charset="0"/>
              </a:rPr>
              <a:t>    12. Intensity ofSkills UseAcrossCareers</a:t>
            </a:r>
          </a:p>
          <a:p>
            <a:r>
              <a:rPr lang="en-US">
                <a:latin typeface="Arial" charset="0"/>
                <a:ea typeface="ヒラギノ角ゴ Pro W3" charset="0"/>
                <a:cs typeface="ヒラギノ角ゴ Pro W3" charset="0"/>
              </a:rPr>
              <a:t>    13. Recovery 2020 By State? The report also gauges each state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position compared to thenational average;? Compares the educational composition of jobs in the base year(2010) to the forecast year (2020);? Shows where the jobs will be by state, education level andoccupations for 25 detailed occupational categories in 2020;? Twenty-seven states will be at or above the 65 percent proportion ofjobs that will require postsecondary education beyond HS in 2020.? The highest proportion of BA jobs and graduate jobs will beconcentrated in northeastern states.? Jobs for HS graduates or dropouts will be concentrated in thesouthern states.</a:t>
            </a:r>
          </a:p>
          <a:p>
            <a:r>
              <a:rPr lang="en-US">
                <a:latin typeface="Arial" charset="0"/>
                <a:ea typeface="ヒラギノ角ゴ Pro W3" charset="0"/>
                <a:cs typeface="ヒラギノ角ゴ Pro W3" charset="0"/>
              </a:rPr>
              <a:t>    14. Almost all states currently have average attainmentlevels below those required for the jobs of the future</a:t>
            </a:r>
          </a:p>
          <a:p>
            <a:r>
              <a:rPr lang="en-US">
                <a:latin typeface="Arial" charset="0"/>
                <a:ea typeface="ヒラギノ角ゴ Pro W3" charset="0"/>
                <a:cs typeface="ヒラギノ角ゴ Pro W3" charset="0"/>
              </a:rPr>
              <a:t>    15. RECOVERY 2020 in Summary? Most jobs will require applicants to have postsecondaryeducation and training beyond high school.? More jobs will be available as baby boomers begin to retire.? The fastest growing fields will be in STEM, healthcareprofessions, healthcare support, and community services.? Employers will be looking for cognitive skills such as activelistening, ability to communicate well, and critical thinking.? Despite the existing variation between states</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educationalattainment, nearly all states will need to boost their rates ofpostsecondary education</a:t>
            </a:r>
          </a:p>
          <a:p>
            <a:r>
              <a:rPr lang="en-US">
                <a:latin typeface="Arial" charset="0"/>
                <a:ea typeface="ヒラギノ角ゴ Pro W3" charset="0"/>
                <a:cs typeface="ヒラギノ角ゴ Pro W3" charset="0"/>
              </a:rPr>
              <a:t>    16. Georgetown UniversityCenter on Education and the WorkforceFull Report, Executive Summary and State Analysis Available:http://cew.georgetown.edu/recovery2020/Questions?cewgeorgetown@georgetown.eduFor Media Inquiries:ap672@georgetown.eduFollow us on Twitter and Facebook </a:t>
            </a:r>
          </a:p>
        </p:txBody>
      </p:sp>
      <p:sp>
        <p:nvSpPr>
          <p:cNvPr id="732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739C2ED-9B3E-5A4C-8C1B-905D80D7FDF2}" type="slidenum">
              <a:rPr lang="en-US" sz="1200"/>
              <a:pPr/>
              <a:t>363</a:t>
            </a:fld>
            <a:endParaRPr lang="en-US" sz="1200"/>
          </a:p>
        </p:txBody>
      </p:sp>
    </p:spTree>
  </p:cSld>
  <p:clrMapOvr>
    <a:masterClrMapping/>
  </p:clrMapOvr>
</p:notes>
</file>

<file path=ppt/notesSlides/notesSlide3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10" name="Slide Image Placeholder 1"/>
          <p:cNvSpPr>
            <a:spLocks noGrp="1" noRot="1" noChangeAspect="1" noTextEdit="1"/>
          </p:cNvSpPr>
          <p:nvPr>
            <p:ph type="sldImg"/>
          </p:nvPr>
        </p:nvSpPr>
        <p:spPr>
          <a:ln/>
        </p:spPr>
      </p:sp>
      <p:sp>
        <p:nvSpPr>
          <p:cNvPr id="734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http://cew.georgetown.edu/recovery2020/</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Recovery 2020:  Job Growth and Education Requirements Through 2020</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June 26, 2013</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Recovery 2020 finds that: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    There will be 55 million job openings in the economy through 2020: 24 million openings from newly created jobs and 31 million openings due to baby boom retirements.</a:t>
            </a:r>
          </a:p>
          <a:p>
            <a:r>
              <a:rPr lang="en-US">
                <a:latin typeface="Arial" charset="0"/>
                <a:ea typeface="ヒラギノ角ゴ Pro W3" charset="0"/>
                <a:cs typeface="ヒラギノ角ゴ Pro W3" charset="0"/>
              </a:rPr>
              <a:t>    By educational attainment: 35 percent of the job openings will require at least a bachelor</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30 percent of the job openings will require some college or an associate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and 36 percent of the job openings will not require education beyond high school.</a:t>
            </a:r>
          </a:p>
          <a:p>
            <a:r>
              <a:rPr lang="en-US">
                <a:latin typeface="Arial" charset="0"/>
                <a:ea typeface="ヒラギノ角ゴ Pro W3" charset="0"/>
                <a:cs typeface="ヒラギノ角ゴ Pro W3" charset="0"/>
              </a:rPr>
              <a:t>    STEM, Healthcare Professions, Healthcare Support, and Community Services will be the fastest growing occupations, but also will require high levels of post-secondary education.</a:t>
            </a:r>
          </a:p>
          <a:p>
            <a:r>
              <a:rPr lang="en-US">
                <a:latin typeface="Arial" charset="0"/>
                <a:ea typeface="ヒラギノ角ゴ Pro W3" charset="0"/>
                <a:cs typeface="ヒラギノ角ゴ Pro W3" charset="0"/>
              </a:rPr>
              <a:t>    Most jobs will require some type of post-secondary education, and individuals that only posses a high school diploma will have fewer employment options.</a:t>
            </a:r>
          </a:p>
          <a:p>
            <a:r>
              <a:rPr lang="en-US">
                <a:latin typeface="Arial" charset="0"/>
                <a:ea typeface="ヒラギノ角ゴ Pro W3" charset="0"/>
                <a:cs typeface="ヒラギノ角ゴ Pro W3" charset="0"/>
              </a:rPr>
              <a:t>    Employers will seek cognitive skills such as communication and analytics from job applicants rather than physical skills traditionally associated with manufacturing.</a:t>
            </a:r>
          </a:p>
          <a:p>
            <a:r>
              <a:rPr lang="en-US">
                <a:latin typeface="Arial" charset="0"/>
                <a:ea typeface="ヒラギノ角ゴ Pro W3" charset="0"/>
                <a:cs typeface="ヒラギノ角ゴ Pro W3" charset="0"/>
              </a:rPr>
              <a:t>    The United States will fall short by 5 million workers with postsecondary education – at the current production rate – by 2020.</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slide naration</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    1. Recovery:Job Growthand EducationRequirementsThrough 2020</a:t>
            </a:r>
          </a:p>
          <a:p>
            <a:r>
              <a:rPr lang="en-US">
                <a:latin typeface="Arial" charset="0"/>
                <a:ea typeface="ヒラギノ角ゴ Pro W3" charset="0"/>
                <a:cs typeface="ヒラギノ角ゴ Pro W3" charset="0"/>
              </a:rPr>
              <a:t>    2. Educationaldemand foremploymenthas grown;we expectthat trend tocontinue.</a:t>
            </a:r>
          </a:p>
          <a:p>
            <a:r>
              <a:rPr lang="en-US">
                <a:latin typeface="Arial" charset="0"/>
                <a:ea typeface="ヒラギノ角ゴ Pro W3" charset="0"/>
                <a:cs typeface="ヒラギノ角ゴ Pro W3" charset="0"/>
              </a:rPr>
              <a:t>    3. • 24 million of these jobs(43%) will be entirely newpositions.• 31 million (56%) will bedue to baby boomretirement.The US Economy Is ExpectedTo Create 55 Million Job OpeningsBy 2020</a:t>
            </a:r>
          </a:p>
          <a:p>
            <a:r>
              <a:rPr lang="en-US">
                <a:latin typeface="Arial" charset="0"/>
                <a:ea typeface="ヒラギノ角ゴ Pro W3" charset="0"/>
                <a:cs typeface="ヒラギノ角ゴ Pro W3" charset="0"/>
              </a:rPr>
              <a:t>    4. Who Will Be Hiring?? STEM (Science, Technology,Engineering and Math)? Healthcare Professions? Healthcare Support? Community Services</a:t>
            </a:r>
          </a:p>
          <a:p>
            <a:r>
              <a:rPr lang="en-US">
                <a:latin typeface="Arial" charset="0"/>
                <a:ea typeface="ヒラギノ角ゴ Pro W3" charset="0"/>
                <a:cs typeface="ヒラギノ角ゴ Pro W3" charset="0"/>
              </a:rPr>
              <a:t>    5. Healthcare, Community Services &amp; STEMAre The Three Fastest GrowingOccupational Clusters</a:t>
            </a:r>
          </a:p>
          <a:p>
            <a:r>
              <a:rPr lang="en-US">
                <a:latin typeface="Arial" charset="0"/>
                <a:ea typeface="ヒラギノ角ゴ Pro W3" charset="0"/>
                <a:cs typeface="ヒラギノ角ゴ Pro W3" charset="0"/>
              </a:rPr>
              <a:t>    6. ? Healthcare? STEM? Blue collar? Education? Managerial &amp;professional office? Sales &amp; office support? Food &amp; personalservices? Social Sciences? Community services &amp;artsRecovery 2020: Occupational Clusters</a:t>
            </a:r>
          </a:p>
          <a:p>
            <a:r>
              <a:rPr lang="en-US">
                <a:latin typeface="Arial" charset="0"/>
                <a:ea typeface="ヒラギノ角ゴ Pro W3" charset="0"/>
                <a:cs typeface="ヒラギノ角ゴ Pro W3" charset="0"/>
              </a:rPr>
              <a:t>    7. By 2020, 65 Percent ofAll Jobs Will RequirePostsecondary Education? Applicants will need to have some form of post-secondary education:? Bachelor</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or beyond? Some college/AA degree? Certificate or certification in a field? For most jobs, securing a high school education will notbe enough to qualify for employment</a:t>
            </a:r>
          </a:p>
          <a:p>
            <a:r>
              <a:rPr lang="en-US">
                <a:latin typeface="Arial" charset="0"/>
                <a:ea typeface="ヒラギノ角ゴ Pro W3" charset="0"/>
                <a:cs typeface="ヒラギノ角ゴ Pro W3" charset="0"/>
              </a:rPr>
              <a:t>    8. There Will BeFewer JobsAvailable ForIndividualsThat OnlyPossess aHigh SchoolDiploma</a:t>
            </a:r>
          </a:p>
          <a:p>
            <a:r>
              <a:rPr lang="en-US">
                <a:latin typeface="Arial" charset="0"/>
                <a:ea typeface="ヒラギノ角ゴ Pro W3" charset="0"/>
                <a:cs typeface="ヒラギノ角ゴ Pro W3" charset="0"/>
              </a:rPr>
              <a:t>    9. Even The Fastest Growing Fields WillRequire High Postsecondary Education? STEM, healthcare professions, healthcare support,and community services will all require high levels ofeducation in order to compete for a position.? Healthcare support will not have the same highdemand for postsecondary education.? Healthcare support careers, however, will have lower wagegrowth.</a:t>
            </a:r>
          </a:p>
          <a:p>
            <a:r>
              <a:rPr lang="en-US">
                <a:latin typeface="Arial" charset="0"/>
                <a:ea typeface="ヒラギノ角ゴ Pro W3" charset="0"/>
                <a:cs typeface="ヒラギノ角ゴ Pro W3" charset="0"/>
              </a:rPr>
              <a:t>    10. The FastestGrowingOccupationsRequire HighLevels ofPostsecondaryEducation</a:t>
            </a:r>
          </a:p>
          <a:p>
            <a:r>
              <a:rPr lang="en-US">
                <a:latin typeface="Arial" charset="0"/>
                <a:ea typeface="ヒラギノ角ゴ Pro W3" charset="0"/>
                <a:cs typeface="ヒラギノ角ゴ Pro W3" charset="0"/>
              </a:rPr>
              <a:t>    11. ? Recovery 2020 confirms cognitive skills arehighly sought after by employers.? Physically intensive skills are less important.? Forty-eight percent of jobs require high levels ofactive listening.? Other skills most coveted by employers:? Leadership? Communication? Analytics? AdministrationWhat Skills Will Get You Hired?</a:t>
            </a:r>
          </a:p>
          <a:p>
            <a:r>
              <a:rPr lang="en-US">
                <a:latin typeface="Arial" charset="0"/>
                <a:ea typeface="ヒラギノ角ゴ Pro W3" charset="0"/>
                <a:cs typeface="ヒラギノ角ゴ Pro W3" charset="0"/>
              </a:rPr>
              <a:t>    12. Intensity ofSkills UseAcrossCareers</a:t>
            </a:r>
          </a:p>
          <a:p>
            <a:r>
              <a:rPr lang="en-US">
                <a:latin typeface="Arial" charset="0"/>
                <a:ea typeface="ヒラギノ角ゴ Pro W3" charset="0"/>
                <a:cs typeface="ヒラギノ角ゴ Pro W3" charset="0"/>
              </a:rPr>
              <a:t>    13. Recovery 2020 By State? The report also gauges each state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position compared to thenational average;? Compares the educational composition of jobs in the base year(2010) to the forecast year (2020);? Shows where the jobs will be by state, education level andoccupations for 25 detailed occupational categories in 2020;? Twenty-seven states will be at or above the 65 percent proportion ofjobs that will require postsecondary education beyond HS in 2020.? The highest proportion of BA jobs and graduate jobs will beconcentrated in northeastern states.? Jobs for HS graduates or dropouts will be concentrated in thesouthern states.</a:t>
            </a:r>
          </a:p>
          <a:p>
            <a:r>
              <a:rPr lang="en-US">
                <a:latin typeface="Arial" charset="0"/>
                <a:ea typeface="ヒラギノ角ゴ Pro W3" charset="0"/>
                <a:cs typeface="ヒラギノ角ゴ Pro W3" charset="0"/>
              </a:rPr>
              <a:t>    14. Almost all states currently have average attainmentlevels below those required for the jobs of the future</a:t>
            </a:r>
          </a:p>
          <a:p>
            <a:r>
              <a:rPr lang="en-US">
                <a:latin typeface="Arial" charset="0"/>
                <a:ea typeface="ヒラギノ角ゴ Pro W3" charset="0"/>
                <a:cs typeface="ヒラギノ角ゴ Pro W3" charset="0"/>
              </a:rPr>
              <a:t>    15. RECOVERY 2020 in Summary? Most jobs will require applicants to have postsecondaryeducation and training beyond high school.? More jobs will be available as baby boomers begin to retire.? The fastest growing fields will be in STEM, healthcareprofessions, healthcare support, and community services.? Employers will be looking for cognitive skills such as activelistening, ability to communicate well, and critical thinking.? Despite the existing variation between states</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educationalattainment, nearly all states will need to boost their rates ofpostsecondary education</a:t>
            </a:r>
          </a:p>
          <a:p>
            <a:r>
              <a:rPr lang="en-US">
                <a:latin typeface="Arial" charset="0"/>
                <a:ea typeface="ヒラギノ角ゴ Pro W3" charset="0"/>
                <a:cs typeface="ヒラギノ角ゴ Pro W3" charset="0"/>
              </a:rPr>
              <a:t>    16. Georgetown UniversityCenter on Education and the WorkforceFull Report, Executive Summary and State Analysis Available:http://cew.georgetown.edu/recovery2020/Questions?cewgeorgetown@georgetown.eduFor Media Inquiries:ap672@georgetown.eduFollow us on Twitter and Facebook </a:t>
            </a:r>
          </a:p>
        </p:txBody>
      </p:sp>
      <p:sp>
        <p:nvSpPr>
          <p:cNvPr id="734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E000282-F76E-1E4D-B1D1-60D38B189319}" type="slidenum">
              <a:rPr lang="en-US" sz="1200"/>
              <a:pPr/>
              <a:t>364</a:t>
            </a:fld>
            <a:endParaRPr lang="en-US" sz="1200"/>
          </a:p>
        </p:txBody>
      </p:sp>
    </p:spTree>
  </p:cSld>
  <p:clrMapOvr>
    <a:masterClrMapping/>
  </p:clrMapOvr>
</p:notes>
</file>

<file path=ppt/notesSlides/notesSlide3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8" name="Slide Image Placeholder 1"/>
          <p:cNvSpPr>
            <a:spLocks noGrp="1" noRot="1" noChangeAspect="1" noTextEdit="1"/>
          </p:cNvSpPr>
          <p:nvPr>
            <p:ph type="sldImg"/>
          </p:nvPr>
        </p:nvSpPr>
        <p:spPr>
          <a:ln/>
        </p:spPr>
      </p:sp>
      <p:sp>
        <p:nvSpPr>
          <p:cNvPr id="73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http://cew.georgetown.edu/recovery2020/</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Recovery 2020:  Job Growth and Education Requirements Through 2020</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June 26, 2013</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Recovery 2020 finds that: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    There will be 55 million job openings in the economy through 2020: 24 million openings from newly created jobs and 31 million openings due to baby boom retirements.</a:t>
            </a:r>
          </a:p>
          <a:p>
            <a:r>
              <a:rPr lang="en-US">
                <a:latin typeface="Arial" charset="0"/>
                <a:ea typeface="ヒラギノ角ゴ Pro W3" charset="0"/>
                <a:cs typeface="ヒラギノ角ゴ Pro W3" charset="0"/>
              </a:rPr>
              <a:t>    By educational attainment: 35 percent of the job openings will require at least a bachelor</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30 percent of the job openings will require some college or an associate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and 36 percent of the job openings will not require education beyond high school.</a:t>
            </a:r>
          </a:p>
          <a:p>
            <a:r>
              <a:rPr lang="en-US">
                <a:latin typeface="Arial" charset="0"/>
                <a:ea typeface="ヒラギノ角ゴ Pro W3" charset="0"/>
                <a:cs typeface="ヒラギノ角ゴ Pro W3" charset="0"/>
              </a:rPr>
              <a:t>    STEM, Healthcare Professions, Healthcare Support, and Community Services will be the fastest growing occupations, but also will require high levels of post-secondary education.</a:t>
            </a:r>
          </a:p>
          <a:p>
            <a:r>
              <a:rPr lang="en-US">
                <a:latin typeface="Arial" charset="0"/>
                <a:ea typeface="ヒラギノ角ゴ Pro W3" charset="0"/>
                <a:cs typeface="ヒラギノ角ゴ Pro W3" charset="0"/>
              </a:rPr>
              <a:t>    Most jobs will require some type of post-secondary education, and individuals that only posses a high school diploma will have fewer employment options.</a:t>
            </a:r>
          </a:p>
          <a:p>
            <a:r>
              <a:rPr lang="en-US">
                <a:latin typeface="Arial" charset="0"/>
                <a:ea typeface="ヒラギノ角ゴ Pro W3" charset="0"/>
                <a:cs typeface="ヒラギノ角ゴ Pro W3" charset="0"/>
              </a:rPr>
              <a:t>    Employers will seek cognitive skills such as communication and analytics from job applicants rather than physical skills traditionally associated with manufacturing.</a:t>
            </a:r>
          </a:p>
          <a:p>
            <a:r>
              <a:rPr lang="en-US">
                <a:latin typeface="Arial" charset="0"/>
                <a:ea typeface="ヒラギノ角ゴ Pro W3" charset="0"/>
                <a:cs typeface="ヒラギノ角ゴ Pro W3" charset="0"/>
              </a:rPr>
              <a:t>    The United States will fall short by 5 million workers with postsecondary education – at the current production rate – by 2020.</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slide naration</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    1. Recovery:Job Growthand EducationRequirementsThrough 2020</a:t>
            </a:r>
          </a:p>
          <a:p>
            <a:r>
              <a:rPr lang="en-US">
                <a:latin typeface="Arial" charset="0"/>
                <a:ea typeface="ヒラギノ角ゴ Pro W3" charset="0"/>
                <a:cs typeface="ヒラギノ角ゴ Pro W3" charset="0"/>
              </a:rPr>
              <a:t>    2. Educationaldemand foremploymenthas grown;we expectthat trend tocontinue.</a:t>
            </a:r>
          </a:p>
          <a:p>
            <a:r>
              <a:rPr lang="en-US">
                <a:latin typeface="Arial" charset="0"/>
                <a:ea typeface="ヒラギノ角ゴ Pro W3" charset="0"/>
                <a:cs typeface="ヒラギノ角ゴ Pro W3" charset="0"/>
              </a:rPr>
              <a:t>    3. • 24 million of these jobs(43%) will be entirely newpositions.• 31 million (56%) will bedue to baby boomretirement.The US Economy Is ExpectedTo Create 55 Million Job OpeningsBy 2020</a:t>
            </a:r>
          </a:p>
          <a:p>
            <a:r>
              <a:rPr lang="en-US">
                <a:latin typeface="Arial" charset="0"/>
                <a:ea typeface="ヒラギノ角ゴ Pro W3" charset="0"/>
                <a:cs typeface="ヒラギノ角ゴ Pro W3" charset="0"/>
              </a:rPr>
              <a:t>    4. Who Will Be Hiring?? STEM (Science, Technology,Engineering and Math)? Healthcare Professions? Healthcare Support? Community Services</a:t>
            </a:r>
          </a:p>
          <a:p>
            <a:r>
              <a:rPr lang="en-US">
                <a:latin typeface="Arial" charset="0"/>
                <a:ea typeface="ヒラギノ角ゴ Pro W3" charset="0"/>
                <a:cs typeface="ヒラギノ角ゴ Pro W3" charset="0"/>
              </a:rPr>
              <a:t>    5. Healthcare, Community Services &amp; STEMAre The Three Fastest GrowingOccupational Clusters</a:t>
            </a:r>
          </a:p>
          <a:p>
            <a:r>
              <a:rPr lang="en-US">
                <a:latin typeface="Arial" charset="0"/>
                <a:ea typeface="ヒラギノ角ゴ Pro W3" charset="0"/>
                <a:cs typeface="ヒラギノ角ゴ Pro W3" charset="0"/>
              </a:rPr>
              <a:t>    6. ? Healthcare? STEM? Blue collar? Education? Managerial &amp;professional office? Sales &amp; office support? Food &amp; personalservices? Social Sciences? Community services &amp;artsRecovery 2020: Occupational Clusters</a:t>
            </a:r>
          </a:p>
          <a:p>
            <a:r>
              <a:rPr lang="en-US">
                <a:latin typeface="Arial" charset="0"/>
                <a:ea typeface="ヒラギノ角ゴ Pro W3" charset="0"/>
                <a:cs typeface="ヒラギノ角ゴ Pro W3" charset="0"/>
              </a:rPr>
              <a:t>    7. By 2020, 65 Percent ofAll Jobs Will RequirePostsecondary Education? Applicants will need to have some form of post-secondary education:? Bachelor</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or beyond? Some college/AA degree? Certificate or certification in a field? For most jobs, securing a high school education will notbe enough to qualify for employment</a:t>
            </a:r>
          </a:p>
          <a:p>
            <a:r>
              <a:rPr lang="en-US">
                <a:latin typeface="Arial" charset="0"/>
                <a:ea typeface="ヒラギノ角ゴ Pro W3" charset="0"/>
                <a:cs typeface="ヒラギノ角ゴ Pro W3" charset="0"/>
              </a:rPr>
              <a:t>    8. There Will BeFewer JobsAvailable ForIndividualsThat OnlyPossess aHigh SchoolDiploma</a:t>
            </a:r>
          </a:p>
          <a:p>
            <a:r>
              <a:rPr lang="en-US">
                <a:latin typeface="Arial" charset="0"/>
                <a:ea typeface="ヒラギノ角ゴ Pro W3" charset="0"/>
                <a:cs typeface="ヒラギノ角ゴ Pro W3" charset="0"/>
              </a:rPr>
              <a:t>    9. Even The Fastest Growing Fields WillRequire High Postsecondary Education? STEM, healthcare professions, healthcare support,and community services will all require high levels ofeducation in order to compete for a position.? Healthcare support will not have the same highdemand for postsecondary education.? Healthcare support careers, however, will have lower wagegrowth.</a:t>
            </a:r>
          </a:p>
          <a:p>
            <a:r>
              <a:rPr lang="en-US">
                <a:latin typeface="Arial" charset="0"/>
                <a:ea typeface="ヒラギノ角ゴ Pro W3" charset="0"/>
                <a:cs typeface="ヒラギノ角ゴ Pro W3" charset="0"/>
              </a:rPr>
              <a:t>    10. The FastestGrowingOccupationsRequire HighLevels ofPostsecondaryEducation</a:t>
            </a:r>
          </a:p>
          <a:p>
            <a:r>
              <a:rPr lang="en-US">
                <a:latin typeface="Arial" charset="0"/>
                <a:ea typeface="ヒラギノ角ゴ Pro W3" charset="0"/>
                <a:cs typeface="ヒラギノ角ゴ Pro W3" charset="0"/>
              </a:rPr>
              <a:t>    11. ? Recovery 2020 confirms cognitive skills arehighly sought after by employers.? Physically intensive skills are less important.? Forty-eight percent of jobs require high levels ofactive listening.? Other skills most coveted by employers:? Leadership? Communication? Analytics? AdministrationWhat Skills Will Get You Hired?</a:t>
            </a:r>
          </a:p>
          <a:p>
            <a:r>
              <a:rPr lang="en-US">
                <a:latin typeface="Arial" charset="0"/>
                <a:ea typeface="ヒラギノ角ゴ Pro W3" charset="0"/>
                <a:cs typeface="ヒラギノ角ゴ Pro W3" charset="0"/>
              </a:rPr>
              <a:t>    12. Intensity ofSkills UseAcrossCareers</a:t>
            </a:r>
          </a:p>
          <a:p>
            <a:r>
              <a:rPr lang="en-US">
                <a:latin typeface="Arial" charset="0"/>
                <a:ea typeface="ヒラギノ角ゴ Pro W3" charset="0"/>
                <a:cs typeface="ヒラギノ角ゴ Pro W3" charset="0"/>
              </a:rPr>
              <a:t>    13. Recovery 2020 By State? The report also gauges each state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position compared to thenational average;? Compares the educational composition of jobs in the base year(2010) to the forecast year (2020);? Shows where the jobs will be by state, education level andoccupations for 25 detailed occupational categories in 2020;? Twenty-seven states will be at or above the 65 percent proportion ofjobs that will require postsecondary education beyond HS in 2020.? The highest proportion of BA jobs and graduate jobs will beconcentrated in northeastern states.? Jobs for HS graduates or dropouts will be concentrated in thesouthern states.</a:t>
            </a:r>
          </a:p>
          <a:p>
            <a:r>
              <a:rPr lang="en-US">
                <a:latin typeface="Arial" charset="0"/>
                <a:ea typeface="ヒラギノ角ゴ Pro W3" charset="0"/>
                <a:cs typeface="ヒラギノ角ゴ Pro W3" charset="0"/>
              </a:rPr>
              <a:t>    14. Almost all states currently have average attainmentlevels below those required for the jobs of the future</a:t>
            </a:r>
          </a:p>
          <a:p>
            <a:r>
              <a:rPr lang="en-US">
                <a:latin typeface="Arial" charset="0"/>
                <a:ea typeface="ヒラギノ角ゴ Pro W3" charset="0"/>
                <a:cs typeface="ヒラギノ角ゴ Pro W3" charset="0"/>
              </a:rPr>
              <a:t>    15. RECOVERY 2020 in Summary? Most jobs will require applicants to have postsecondaryeducation and training beyond high school.? More jobs will be available as baby boomers begin to retire.? The fastest growing fields will be in STEM, healthcareprofessions, healthcare support, and community services.? Employers will be looking for cognitive skills such as activelistening, ability to communicate well, and critical thinking.? Despite the existing variation between states</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educationalattainment, nearly all states will need to boost their rates ofpostsecondary education</a:t>
            </a:r>
          </a:p>
          <a:p>
            <a:r>
              <a:rPr lang="en-US">
                <a:latin typeface="Arial" charset="0"/>
                <a:ea typeface="ヒラギノ角ゴ Pro W3" charset="0"/>
                <a:cs typeface="ヒラギノ角ゴ Pro W3" charset="0"/>
              </a:rPr>
              <a:t>    16. Georgetown UniversityCenter on Education and the WorkforceFull Report, Executive Summary and State Analysis Available:http://cew.georgetown.edu/recovery2020/Questions?cewgeorgetown@georgetown.eduFor Media Inquiries:ap672@georgetown.eduFollow us on Twitter and Facebook </a:t>
            </a:r>
          </a:p>
        </p:txBody>
      </p:sp>
      <p:sp>
        <p:nvSpPr>
          <p:cNvPr id="73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59656995-2433-7C48-A9B1-CB26E5077786}" type="slidenum">
              <a:rPr lang="en-US" sz="1200"/>
              <a:pPr/>
              <a:t>365</a:t>
            </a:fld>
            <a:endParaRPr lang="en-US" sz="1200"/>
          </a:p>
        </p:txBody>
      </p:sp>
    </p:spTree>
  </p:cSld>
  <p:clrMapOvr>
    <a:masterClrMapping/>
  </p:clrMapOvr>
</p:notes>
</file>

<file path=ppt/notesSlides/notesSlide3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6" name="Slide Image Placeholder 1"/>
          <p:cNvSpPr>
            <a:spLocks noGrp="1" noRot="1" noChangeAspect="1" noTextEdit="1"/>
          </p:cNvSpPr>
          <p:nvPr>
            <p:ph type="sldImg"/>
          </p:nvPr>
        </p:nvSpPr>
        <p:spPr>
          <a:ln/>
        </p:spPr>
      </p:sp>
      <p:sp>
        <p:nvSpPr>
          <p:cNvPr id="73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http://cew.georgetown.edu/recovery2020/</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Recovery 2020:  Job Growth and Education Requirements Through 2020</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June 26, 2013</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Recovery 2020 finds that: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    There will be 55 million job openings in the economy through 2020: 24 million openings from newly created jobs and 31 million openings due to baby boom retirements.</a:t>
            </a:r>
          </a:p>
          <a:p>
            <a:r>
              <a:rPr lang="en-US">
                <a:latin typeface="Arial" charset="0"/>
                <a:ea typeface="ヒラギノ角ゴ Pro W3" charset="0"/>
                <a:cs typeface="ヒラギノ角ゴ Pro W3" charset="0"/>
              </a:rPr>
              <a:t>    By educational attainment: 35 percent of the job openings will require at least a bachelor</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30 percent of the job openings will require some college or an associate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and 36 percent of the job openings will not require education beyond high school.</a:t>
            </a:r>
          </a:p>
          <a:p>
            <a:r>
              <a:rPr lang="en-US">
                <a:latin typeface="Arial" charset="0"/>
                <a:ea typeface="ヒラギノ角ゴ Pro W3" charset="0"/>
                <a:cs typeface="ヒラギノ角ゴ Pro W3" charset="0"/>
              </a:rPr>
              <a:t>    STEM, Healthcare Professions, Healthcare Support, and Community Services will be the fastest growing occupations, but also will require high levels of post-secondary education.</a:t>
            </a:r>
          </a:p>
          <a:p>
            <a:r>
              <a:rPr lang="en-US">
                <a:latin typeface="Arial" charset="0"/>
                <a:ea typeface="ヒラギノ角ゴ Pro W3" charset="0"/>
                <a:cs typeface="ヒラギノ角ゴ Pro W3" charset="0"/>
              </a:rPr>
              <a:t>    Most jobs will require some type of post-secondary education, and individuals that only posses a high school diploma will have fewer employment options.</a:t>
            </a:r>
          </a:p>
          <a:p>
            <a:r>
              <a:rPr lang="en-US">
                <a:latin typeface="Arial" charset="0"/>
                <a:ea typeface="ヒラギノ角ゴ Pro W3" charset="0"/>
                <a:cs typeface="ヒラギノ角ゴ Pro W3" charset="0"/>
              </a:rPr>
              <a:t>    Employers will seek cognitive skills such as communication and analytics from job applicants rather than physical skills traditionally associated with manufacturing.</a:t>
            </a:r>
          </a:p>
          <a:p>
            <a:r>
              <a:rPr lang="en-US">
                <a:latin typeface="Arial" charset="0"/>
                <a:ea typeface="ヒラギノ角ゴ Pro W3" charset="0"/>
                <a:cs typeface="ヒラギノ角ゴ Pro W3" charset="0"/>
              </a:rPr>
              <a:t>    The United States will fall short by 5 million workers with postsecondary education – at the current production rate – by 2020.</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slide naration</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    1. Recovery:Job Growthand EducationRequirementsThrough 2020</a:t>
            </a:r>
          </a:p>
          <a:p>
            <a:r>
              <a:rPr lang="en-US">
                <a:latin typeface="Arial" charset="0"/>
                <a:ea typeface="ヒラギノ角ゴ Pro W3" charset="0"/>
                <a:cs typeface="ヒラギノ角ゴ Pro W3" charset="0"/>
              </a:rPr>
              <a:t>    2. Educationaldemand foremploymenthas grown;we expectthat trend tocontinue.</a:t>
            </a:r>
          </a:p>
          <a:p>
            <a:r>
              <a:rPr lang="en-US">
                <a:latin typeface="Arial" charset="0"/>
                <a:ea typeface="ヒラギノ角ゴ Pro W3" charset="0"/>
                <a:cs typeface="ヒラギノ角ゴ Pro W3" charset="0"/>
              </a:rPr>
              <a:t>    3. • 24 million of these jobs(43%) will be entirely newpositions.• 31 million (56%) will bedue to baby boomretirement.The US Economy Is ExpectedTo Create 55 Million Job OpeningsBy 2020</a:t>
            </a:r>
          </a:p>
          <a:p>
            <a:r>
              <a:rPr lang="en-US">
                <a:latin typeface="Arial" charset="0"/>
                <a:ea typeface="ヒラギノ角ゴ Pro W3" charset="0"/>
                <a:cs typeface="ヒラギノ角ゴ Pro W3" charset="0"/>
              </a:rPr>
              <a:t>    4. Who Will Be Hiring?? STEM (Science, Technology,Engineering and Math)? Healthcare Professions? Healthcare Support? Community Services</a:t>
            </a:r>
          </a:p>
          <a:p>
            <a:r>
              <a:rPr lang="en-US">
                <a:latin typeface="Arial" charset="0"/>
                <a:ea typeface="ヒラギノ角ゴ Pro W3" charset="0"/>
                <a:cs typeface="ヒラギノ角ゴ Pro W3" charset="0"/>
              </a:rPr>
              <a:t>    5. Healthcare, Community Services &amp; STEMAre The Three Fastest GrowingOccupational Clusters</a:t>
            </a:r>
          </a:p>
          <a:p>
            <a:r>
              <a:rPr lang="en-US">
                <a:latin typeface="Arial" charset="0"/>
                <a:ea typeface="ヒラギノ角ゴ Pro W3" charset="0"/>
                <a:cs typeface="ヒラギノ角ゴ Pro W3" charset="0"/>
              </a:rPr>
              <a:t>    6. ? Healthcare? STEM? Blue collar? Education? Managerial &amp;professional office? Sales &amp; office support? Food &amp; personalservices? Social Sciences? Community services &amp;artsRecovery 2020: Occupational Clusters</a:t>
            </a:r>
          </a:p>
          <a:p>
            <a:r>
              <a:rPr lang="en-US">
                <a:latin typeface="Arial" charset="0"/>
                <a:ea typeface="ヒラギノ角ゴ Pro W3" charset="0"/>
                <a:cs typeface="ヒラギノ角ゴ Pro W3" charset="0"/>
              </a:rPr>
              <a:t>    7. By 2020, 65 Percent ofAll Jobs Will RequirePostsecondary Education? Applicants will need to have some form of post-secondary education:? Bachelor</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or beyond? Some college/AA degree? Certificate or certification in a field? For most jobs, securing a high school education will notbe enough to qualify for employment</a:t>
            </a:r>
          </a:p>
          <a:p>
            <a:r>
              <a:rPr lang="en-US">
                <a:latin typeface="Arial" charset="0"/>
                <a:ea typeface="ヒラギノ角ゴ Pro W3" charset="0"/>
                <a:cs typeface="ヒラギノ角ゴ Pro W3" charset="0"/>
              </a:rPr>
              <a:t>    8. There Will BeFewer JobsAvailable ForIndividualsThat OnlyPossess aHigh SchoolDiploma</a:t>
            </a:r>
          </a:p>
          <a:p>
            <a:r>
              <a:rPr lang="en-US">
                <a:latin typeface="Arial" charset="0"/>
                <a:ea typeface="ヒラギノ角ゴ Pro W3" charset="0"/>
                <a:cs typeface="ヒラギノ角ゴ Pro W3" charset="0"/>
              </a:rPr>
              <a:t>    9. Even The Fastest Growing Fields WillRequire High Postsecondary Education? STEM, healthcare professions, healthcare support,and community services will all require high levels ofeducation in order to compete for a position.? Healthcare support will not have the same highdemand for postsecondary education.? Healthcare support careers, however, will have lower wagegrowth.</a:t>
            </a:r>
          </a:p>
          <a:p>
            <a:r>
              <a:rPr lang="en-US">
                <a:latin typeface="Arial" charset="0"/>
                <a:ea typeface="ヒラギノ角ゴ Pro W3" charset="0"/>
                <a:cs typeface="ヒラギノ角ゴ Pro W3" charset="0"/>
              </a:rPr>
              <a:t>    10. The FastestGrowingOccupationsRequire HighLevels ofPostsecondaryEducation</a:t>
            </a:r>
          </a:p>
          <a:p>
            <a:r>
              <a:rPr lang="en-US">
                <a:latin typeface="Arial" charset="0"/>
                <a:ea typeface="ヒラギノ角ゴ Pro W3" charset="0"/>
                <a:cs typeface="ヒラギノ角ゴ Pro W3" charset="0"/>
              </a:rPr>
              <a:t>    11. ? Recovery 2020 confirms cognitive skills arehighly sought after by employers.? Physically intensive skills are less important.? Forty-eight percent of jobs require high levels ofactive listening.? Other skills most coveted by employers:? Leadership? Communication? Analytics? AdministrationWhat Skills Will Get You Hired?</a:t>
            </a:r>
          </a:p>
          <a:p>
            <a:r>
              <a:rPr lang="en-US">
                <a:latin typeface="Arial" charset="0"/>
                <a:ea typeface="ヒラギノ角ゴ Pro W3" charset="0"/>
                <a:cs typeface="ヒラギノ角ゴ Pro W3" charset="0"/>
              </a:rPr>
              <a:t>    12. Intensity ofSkills UseAcrossCareers</a:t>
            </a:r>
          </a:p>
          <a:p>
            <a:r>
              <a:rPr lang="en-US">
                <a:latin typeface="Arial" charset="0"/>
                <a:ea typeface="ヒラギノ角ゴ Pro W3" charset="0"/>
                <a:cs typeface="ヒラギノ角ゴ Pro W3" charset="0"/>
              </a:rPr>
              <a:t>    13. Recovery 2020 By State? The report also gauges each state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position compared to thenational average;? Compares the educational composition of jobs in the base year(2010) to the forecast year (2020);? Shows where the jobs will be by state, education level andoccupations for 25 detailed occupational categories in 2020;? Twenty-seven states will be at or above the 65 percent proportion ofjobs that will require postsecondary education beyond HS in 2020.? The highest proportion of BA jobs and graduate jobs will beconcentrated in northeastern states.? Jobs for HS graduates or dropouts will be concentrated in thesouthern states.</a:t>
            </a:r>
          </a:p>
          <a:p>
            <a:r>
              <a:rPr lang="en-US">
                <a:latin typeface="Arial" charset="0"/>
                <a:ea typeface="ヒラギノ角ゴ Pro W3" charset="0"/>
                <a:cs typeface="ヒラギノ角ゴ Pro W3" charset="0"/>
              </a:rPr>
              <a:t>    14. Almost all states currently have average attainmentlevels below those required for the jobs of the future</a:t>
            </a:r>
          </a:p>
          <a:p>
            <a:r>
              <a:rPr lang="en-US">
                <a:latin typeface="Arial" charset="0"/>
                <a:ea typeface="ヒラギノ角ゴ Pro W3" charset="0"/>
                <a:cs typeface="ヒラギノ角ゴ Pro W3" charset="0"/>
              </a:rPr>
              <a:t>    15. RECOVERY 2020 in Summary? Most jobs will require applicants to have postsecondaryeducation and training beyond high school.? More jobs will be available as baby boomers begin to retire.? The fastest growing fields will be in STEM, healthcareprofessions, healthcare support, and community services.? Employers will be looking for cognitive skills such as activelistening, ability to communicate well, and critical thinking.? Despite the existing variation between states</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educationalattainment, nearly all states will need to boost their rates ofpostsecondary education</a:t>
            </a:r>
          </a:p>
          <a:p>
            <a:r>
              <a:rPr lang="en-US">
                <a:latin typeface="Arial" charset="0"/>
                <a:ea typeface="ヒラギノ角ゴ Pro W3" charset="0"/>
                <a:cs typeface="ヒラギノ角ゴ Pro W3" charset="0"/>
              </a:rPr>
              <a:t>    16. Georgetown UniversityCenter on Education and the WorkforceFull Report, Executive Summary and State Analysis Available:http://cew.georgetown.edu/recovery2020/Questions?cewgeorgetown@georgetown.eduFor Media Inquiries:ap672@georgetown.eduFollow us on Twitter and Facebook </a:t>
            </a:r>
          </a:p>
        </p:txBody>
      </p:sp>
      <p:sp>
        <p:nvSpPr>
          <p:cNvPr id="73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8D0D8E7-7DAF-F247-B3B7-9D0F56131CA9}" type="slidenum">
              <a:rPr lang="en-US" sz="1200"/>
              <a:pPr/>
              <a:t>366</a:t>
            </a:fld>
            <a:endParaRPr lang="en-US" sz="1200"/>
          </a:p>
        </p:txBody>
      </p:sp>
    </p:spTree>
  </p:cSld>
  <p:clrMapOvr>
    <a:masterClrMapping/>
  </p:clrMapOvr>
</p:notes>
</file>

<file path=ppt/notesSlides/notesSlide3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4" name="Slide Image Placeholder 1"/>
          <p:cNvSpPr>
            <a:spLocks noGrp="1" noRot="1" noChangeAspect="1" noTextEdit="1"/>
          </p:cNvSpPr>
          <p:nvPr>
            <p:ph type="sldImg"/>
          </p:nvPr>
        </p:nvSpPr>
        <p:spPr>
          <a:ln/>
        </p:spPr>
      </p:sp>
      <p:sp>
        <p:nvSpPr>
          <p:cNvPr id="74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http://cew.georgetown.edu/recovery2020/</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Recovery 2020:  Job Growth and Education Requirements Through 2020</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June 26, 2013</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Recovery 2020 finds that: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    There will be 55 million job openings in the economy through 2020: 24 million openings from newly created jobs and 31 million openings due to baby boom retirements.</a:t>
            </a:r>
          </a:p>
          <a:p>
            <a:r>
              <a:rPr lang="en-US">
                <a:latin typeface="Arial" charset="0"/>
                <a:ea typeface="ヒラギノ角ゴ Pro W3" charset="0"/>
                <a:cs typeface="ヒラギノ角ゴ Pro W3" charset="0"/>
              </a:rPr>
              <a:t>    By educational attainment: 35 percent of the job openings will require at least a bachelor</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30 percent of the job openings will require some college or an associate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and 36 percent of the job openings will not require education beyond high school.</a:t>
            </a:r>
          </a:p>
          <a:p>
            <a:r>
              <a:rPr lang="en-US">
                <a:latin typeface="Arial" charset="0"/>
                <a:ea typeface="ヒラギノ角ゴ Pro W3" charset="0"/>
                <a:cs typeface="ヒラギノ角ゴ Pro W3" charset="0"/>
              </a:rPr>
              <a:t>    STEM, Healthcare Professions, Healthcare Support, and Community Services will be the fastest growing occupations, but also will require high levels of post-secondary education.</a:t>
            </a:r>
          </a:p>
          <a:p>
            <a:r>
              <a:rPr lang="en-US">
                <a:latin typeface="Arial" charset="0"/>
                <a:ea typeface="ヒラギノ角ゴ Pro W3" charset="0"/>
                <a:cs typeface="ヒラギノ角ゴ Pro W3" charset="0"/>
              </a:rPr>
              <a:t>    Most jobs will require some type of post-secondary education, and individuals that only posses a high school diploma will have fewer employment options.</a:t>
            </a:r>
          </a:p>
          <a:p>
            <a:r>
              <a:rPr lang="en-US">
                <a:latin typeface="Arial" charset="0"/>
                <a:ea typeface="ヒラギノ角ゴ Pro W3" charset="0"/>
                <a:cs typeface="ヒラギノ角ゴ Pro W3" charset="0"/>
              </a:rPr>
              <a:t>    Employers will seek cognitive skills such as communication and analytics from job applicants rather than physical skills traditionally associated with manufacturing.</a:t>
            </a:r>
          </a:p>
          <a:p>
            <a:r>
              <a:rPr lang="en-US">
                <a:latin typeface="Arial" charset="0"/>
                <a:ea typeface="ヒラギノ角ゴ Pro W3" charset="0"/>
                <a:cs typeface="ヒラギノ角ゴ Pro W3" charset="0"/>
              </a:rPr>
              <a:t>    The United States will fall short by 5 million workers with postsecondary education – at the current production rate – by 2020.</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slide naration</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    1. Recovery:Job Growthand EducationRequirementsThrough 2020</a:t>
            </a:r>
          </a:p>
          <a:p>
            <a:r>
              <a:rPr lang="en-US">
                <a:latin typeface="Arial" charset="0"/>
                <a:ea typeface="ヒラギノ角ゴ Pro W3" charset="0"/>
                <a:cs typeface="ヒラギノ角ゴ Pro W3" charset="0"/>
              </a:rPr>
              <a:t>    2. Educationaldemand foremploymenthas grown;we expectthat trend tocontinue.</a:t>
            </a:r>
          </a:p>
          <a:p>
            <a:r>
              <a:rPr lang="en-US">
                <a:latin typeface="Arial" charset="0"/>
                <a:ea typeface="ヒラギノ角ゴ Pro W3" charset="0"/>
                <a:cs typeface="ヒラギノ角ゴ Pro W3" charset="0"/>
              </a:rPr>
              <a:t>    3. • 24 million of these jobs(43%) will be entirely newpositions.• 31 million (56%) will bedue to baby boomretirement.The US Economy Is ExpectedTo Create 55 Million Job OpeningsBy 2020</a:t>
            </a:r>
          </a:p>
          <a:p>
            <a:r>
              <a:rPr lang="en-US">
                <a:latin typeface="Arial" charset="0"/>
                <a:ea typeface="ヒラギノ角ゴ Pro W3" charset="0"/>
                <a:cs typeface="ヒラギノ角ゴ Pro W3" charset="0"/>
              </a:rPr>
              <a:t>    4. Who Will Be Hiring?? STEM (Science, Technology,Engineering and Math)? Healthcare Professions? Healthcare Support? Community Services</a:t>
            </a:r>
          </a:p>
          <a:p>
            <a:r>
              <a:rPr lang="en-US">
                <a:latin typeface="Arial" charset="0"/>
                <a:ea typeface="ヒラギノ角ゴ Pro W3" charset="0"/>
                <a:cs typeface="ヒラギノ角ゴ Pro W3" charset="0"/>
              </a:rPr>
              <a:t>    5. Healthcare, Community Services &amp; STEMAre The Three Fastest GrowingOccupational Clusters</a:t>
            </a:r>
          </a:p>
          <a:p>
            <a:r>
              <a:rPr lang="en-US">
                <a:latin typeface="Arial" charset="0"/>
                <a:ea typeface="ヒラギノ角ゴ Pro W3" charset="0"/>
                <a:cs typeface="ヒラギノ角ゴ Pro W3" charset="0"/>
              </a:rPr>
              <a:t>    6. ? Healthcare? STEM? Blue collar? Education? Managerial &amp;professional office? Sales &amp; office support? Food &amp; personalservices? Social Sciences? Community services &amp;artsRecovery 2020: Occupational Clusters</a:t>
            </a:r>
          </a:p>
          <a:p>
            <a:r>
              <a:rPr lang="en-US">
                <a:latin typeface="Arial" charset="0"/>
                <a:ea typeface="ヒラギノ角ゴ Pro W3" charset="0"/>
                <a:cs typeface="ヒラギノ角ゴ Pro W3" charset="0"/>
              </a:rPr>
              <a:t>    7. By 2020, 65 Percent ofAll Jobs Will RequirePostsecondary Education? Applicants will need to have some form of post-secondary education:? Bachelor</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or beyond? Some college/AA degree? Certificate or certification in a field? For most jobs, securing a high school education will notbe enough to qualify for employment</a:t>
            </a:r>
          </a:p>
          <a:p>
            <a:r>
              <a:rPr lang="en-US">
                <a:latin typeface="Arial" charset="0"/>
                <a:ea typeface="ヒラギノ角ゴ Pro W3" charset="0"/>
                <a:cs typeface="ヒラギノ角ゴ Pro W3" charset="0"/>
              </a:rPr>
              <a:t>    8. There Will BeFewer JobsAvailable ForIndividualsThat OnlyPossess aHigh SchoolDiploma</a:t>
            </a:r>
          </a:p>
          <a:p>
            <a:r>
              <a:rPr lang="en-US">
                <a:latin typeface="Arial" charset="0"/>
                <a:ea typeface="ヒラギノ角ゴ Pro W3" charset="0"/>
                <a:cs typeface="ヒラギノ角ゴ Pro W3" charset="0"/>
              </a:rPr>
              <a:t>    9. Even The Fastest Growing Fields WillRequire High Postsecondary Education? STEM, healthcare professions, healthcare support,and community services will all require high levels ofeducation in order to compete for a position.? Healthcare support will not have the same highdemand for postsecondary education.? Healthcare support careers, however, will have lower wagegrowth.</a:t>
            </a:r>
          </a:p>
          <a:p>
            <a:r>
              <a:rPr lang="en-US">
                <a:latin typeface="Arial" charset="0"/>
                <a:ea typeface="ヒラギノ角ゴ Pro W3" charset="0"/>
                <a:cs typeface="ヒラギノ角ゴ Pro W3" charset="0"/>
              </a:rPr>
              <a:t>    10. The FastestGrowingOccupationsRequire HighLevels ofPostsecondaryEducation</a:t>
            </a:r>
          </a:p>
          <a:p>
            <a:r>
              <a:rPr lang="en-US">
                <a:latin typeface="Arial" charset="0"/>
                <a:ea typeface="ヒラギノ角ゴ Pro W3" charset="0"/>
                <a:cs typeface="ヒラギノ角ゴ Pro W3" charset="0"/>
              </a:rPr>
              <a:t>    11. ? Recovery 2020 confirms cognitive skills arehighly sought after by employers.? Physically intensive skills are less important.? Forty-eight percent of jobs require high levels ofactive listening.? Other skills most coveted by employers:? Leadership? Communication? Analytics? AdministrationWhat Skills Will Get You Hired?</a:t>
            </a:r>
          </a:p>
          <a:p>
            <a:r>
              <a:rPr lang="en-US">
                <a:latin typeface="Arial" charset="0"/>
                <a:ea typeface="ヒラギノ角ゴ Pro W3" charset="0"/>
                <a:cs typeface="ヒラギノ角ゴ Pro W3" charset="0"/>
              </a:rPr>
              <a:t>    12. Intensity ofSkills UseAcrossCareers</a:t>
            </a:r>
          </a:p>
          <a:p>
            <a:r>
              <a:rPr lang="en-US">
                <a:latin typeface="Arial" charset="0"/>
                <a:ea typeface="ヒラギノ角ゴ Pro W3" charset="0"/>
                <a:cs typeface="ヒラギノ角ゴ Pro W3" charset="0"/>
              </a:rPr>
              <a:t>    13. Recovery 2020 By State? The report also gauges each state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position compared to thenational average;? Compares the educational composition of jobs in the base year(2010) to the forecast year (2020);? Shows where the jobs will be by state, education level andoccupations for 25 detailed occupational categories in 2020;? Twenty-seven states will be at or above the 65 percent proportion ofjobs that will require postsecondary education beyond HS in 2020.? The highest proportion of BA jobs and graduate jobs will beconcentrated in northeastern states.? Jobs for HS graduates or dropouts will be concentrated in thesouthern states.</a:t>
            </a:r>
          </a:p>
          <a:p>
            <a:r>
              <a:rPr lang="en-US">
                <a:latin typeface="Arial" charset="0"/>
                <a:ea typeface="ヒラギノ角ゴ Pro W3" charset="0"/>
                <a:cs typeface="ヒラギノ角ゴ Pro W3" charset="0"/>
              </a:rPr>
              <a:t>    14. Almost all states currently have average attainmentlevels below those required for the jobs of the future</a:t>
            </a:r>
          </a:p>
          <a:p>
            <a:r>
              <a:rPr lang="en-US">
                <a:latin typeface="Arial" charset="0"/>
                <a:ea typeface="ヒラギノ角ゴ Pro W3" charset="0"/>
                <a:cs typeface="ヒラギノ角ゴ Pro W3" charset="0"/>
              </a:rPr>
              <a:t>    15. RECOVERY 2020 in Summary? Most jobs will require applicants to have postsecondaryeducation and training beyond high school.? More jobs will be available as baby boomers begin to retire.? The fastest growing fields will be in STEM, healthcareprofessions, healthcare support, and community services.? Employers will be looking for cognitive skills such as activelistening, ability to communicate well, and critical thinking.? Despite the existing variation between states</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educationalattainment, nearly all states will need to boost their rates ofpostsecondary education</a:t>
            </a:r>
          </a:p>
          <a:p>
            <a:r>
              <a:rPr lang="en-US">
                <a:latin typeface="Arial" charset="0"/>
                <a:ea typeface="ヒラギノ角ゴ Pro W3" charset="0"/>
                <a:cs typeface="ヒラギノ角ゴ Pro W3" charset="0"/>
              </a:rPr>
              <a:t>    16. Georgetown UniversityCenter on Education and the WorkforceFull Report, Executive Summary and State Analysis Available:http://cew.georgetown.edu/recovery2020/Questions?cewgeorgetown@georgetown.eduFor Media Inquiries:ap672@georgetown.eduFollow us on Twitter and Facebook </a:t>
            </a:r>
          </a:p>
        </p:txBody>
      </p:sp>
      <p:sp>
        <p:nvSpPr>
          <p:cNvPr id="740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C2F69F2-B1B9-2E4B-AE2A-50D154982686}" type="slidenum">
              <a:rPr lang="en-US" sz="1200"/>
              <a:pPr/>
              <a:t>367</a:t>
            </a:fld>
            <a:endParaRPr lang="en-US" sz="1200"/>
          </a:p>
        </p:txBody>
      </p:sp>
    </p:spTree>
  </p:cSld>
  <p:clrMapOvr>
    <a:masterClrMapping/>
  </p:clrMapOvr>
</p:notes>
</file>

<file path=ppt/notesSlides/notesSlide3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2" name="Slide Image Placeholder 1"/>
          <p:cNvSpPr>
            <a:spLocks noGrp="1" noRot="1" noChangeAspect="1" noTextEdit="1"/>
          </p:cNvSpPr>
          <p:nvPr>
            <p:ph type="sldImg"/>
          </p:nvPr>
        </p:nvSpPr>
        <p:spPr>
          <a:ln/>
        </p:spPr>
      </p:sp>
      <p:sp>
        <p:nvSpPr>
          <p:cNvPr id="742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http://cew.georgetown.edu/recovery2020/</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Recovery 2020:  Job Growth and Education Requirements Through 2020</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June 26, 2013</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Recovery 2020 finds that: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    There will be 55 million job openings in the economy through 2020: 24 million openings from newly created jobs and 31 million openings due to baby boom retirements.</a:t>
            </a:r>
          </a:p>
          <a:p>
            <a:r>
              <a:rPr lang="en-US">
                <a:latin typeface="Arial" charset="0"/>
                <a:ea typeface="ヒラギノ角ゴ Pro W3" charset="0"/>
                <a:cs typeface="ヒラギノ角ゴ Pro W3" charset="0"/>
              </a:rPr>
              <a:t>    By educational attainment: 35 percent of the job openings will require at least a bachelor</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30 percent of the job openings will require some college or an associate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and 36 percent of the job openings will not require education beyond high school.</a:t>
            </a:r>
          </a:p>
          <a:p>
            <a:r>
              <a:rPr lang="en-US">
                <a:latin typeface="Arial" charset="0"/>
                <a:ea typeface="ヒラギノ角ゴ Pro W3" charset="0"/>
                <a:cs typeface="ヒラギノ角ゴ Pro W3" charset="0"/>
              </a:rPr>
              <a:t>    STEM, Healthcare Professions, Healthcare Support, and Community Services will be the fastest growing occupations, but also will require high levels of post-secondary education.</a:t>
            </a:r>
          </a:p>
          <a:p>
            <a:r>
              <a:rPr lang="en-US">
                <a:latin typeface="Arial" charset="0"/>
                <a:ea typeface="ヒラギノ角ゴ Pro W3" charset="0"/>
                <a:cs typeface="ヒラギノ角ゴ Pro W3" charset="0"/>
              </a:rPr>
              <a:t>    Most jobs will require some type of post-secondary education, and individuals that only posses a high school diploma will have fewer employment options.</a:t>
            </a:r>
          </a:p>
          <a:p>
            <a:r>
              <a:rPr lang="en-US">
                <a:latin typeface="Arial" charset="0"/>
                <a:ea typeface="ヒラギノ角ゴ Pro W3" charset="0"/>
                <a:cs typeface="ヒラギノ角ゴ Pro W3" charset="0"/>
              </a:rPr>
              <a:t>    Employers will seek cognitive skills such as communication and analytics from job applicants rather than physical skills traditionally associated with manufacturing.</a:t>
            </a:r>
          </a:p>
          <a:p>
            <a:r>
              <a:rPr lang="en-US">
                <a:latin typeface="Arial" charset="0"/>
                <a:ea typeface="ヒラギノ角ゴ Pro W3" charset="0"/>
                <a:cs typeface="ヒラギノ角ゴ Pro W3" charset="0"/>
              </a:rPr>
              <a:t>    The United States will fall short by 5 million workers with postsecondary education – at the current production rate – by 2020.</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slide naration</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    1. Recovery:Job Growthand EducationRequirementsThrough 2020</a:t>
            </a:r>
          </a:p>
          <a:p>
            <a:r>
              <a:rPr lang="en-US">
                <a:latin typeface="Arial" charset="0"/>
                <a:ea typeface="ヒラギノ角ゴ Pro W3" charset="0"/>
                <a:cs typeface="ヒラギノ角ゴ Pro W3" charset="0"/>
              </a:rPr>
              <a:t>    2. Educationaldemand foremploymenthas grown;we expectthat trend tocontinue.</a:t>
            </a:r>
          </a:p>
          <a:p>
            <a:r>
              <a:rPr lang="en-US">
                <a:latin typeface="Arial" charset="0"/>
                <a:ea typeface="ヒラギノ角ゴ Pro W3" charset="0"/>
                <a:cs typeface="ヒラギノ角ゴ Pro W3" charset="0"/>
              </a:rPr>
              <a:t>    3. • 24 million of these jobs(43%) will be entirely newpositions.• 31 million (56%) will bedue to baby boomretirement.The US Economy Is ExpectedTo Create 55 Million Job OpeningsBy 2020</a:t>
            </a:r>
          </a:p>
          <a:p>
            <a:r>
              <a:rPr lang="en-US">
                <a:latin typeface="Arial" charset="0"/>
                <a:ea typeface="ヒラギノ角ゴ Pro W3" charset="0"/>
                <a:cs typeface="ヒラギノ角ゴ Pro W3" charset="0"/>
              </a:rPr>
              <a:t>    4. Who Will Be Hiring?? STEM (Science, Technology,Engineering and Math)? Healthcare Professions? Healthcare Support? Community Services</a:t>
            </a:r>
          </a:p>
          <a:p>
            <a:r>
              <a:rPr lang="en-US">
                <a:latin typeface="Arial" charset="0"/>
                <a:ea typeface="ヒラギノ角ゴ Pro W3" charset="0"/>
                <a:cs typeface="ヒラギノ角ゴ Pro W3" charset="0"/>
              </a:rPr>
              <a:t>    5. Healthcare, Community Services &amp; STEMAre The Three Fastest GrowingOccupational Clusters</a:t>
            </a:r>
          </a:p>
          <a:p>
            <a:r>
              <a:rPr lang="en-US">
                <a:latin typeface="Arial" charset="0"/>
                <a:ea typeface="ヒラギノ角ゴ Pro W3" charset="0"/>
                <a:cs typeface="ヒラギノ角ゴ Pro W3" charset="0"/>
              </a:rPr>
              <a:t>    6. ? Healthcare? STEM? Blue collar? Education? Managerial &amp;professional office? Sales &amp; office support? Food &amp; personalservices? Social Sciences? Community services &amp;artsRecovery 2020: Occupational Clusters</a:t>
            </a:r>
          </a:p>
          <a:p>
            <a:r>
              <a:rPr lang="en-US">
                <a:latin typeface="Arial" charset="0"/>
                <a:ea typeface="ヒラギノ角ゴ Pro W3" charset="0"/>
                <a:cs typeface="ヒラギノ角ゴ Pro W3" charset="0"/>
              </a:rPr>
              <a:t>    7. By 2020, 65 Percent ofAll Jobs Will RequirePostsecondary Education? Applicants will need to have some form of post-secondary education:? Bachelor</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or beyond? Some college/AA degree? Certificate or certification in a field? For most jobs, securing a high school education will notbe enough to qualify for employment</a:t>
            </a:r>
          </a:p>
          <a:p>
            <a:r>
              <a:rPr lang="en-US">
                <a:latin typeface="Arial" charset="0"/>
                <a:ea typeface="ヒラギノ角ゴ Pro W3" charset="0"/>
                <a:cs typeface="ヒラギノ角ゴ Pro W3" charset="0"/>
              </a:rPr>
              <a:t>    8. There Will BeFewer JobsAvailable ForIndividualsThat OnlyPossess aHigh SchoolDiploma</a:t>
            </a:r>
          </a:p>
          <a:p>
            <a:r>
              <a:rPr lang="en-US">
                <a:latin typeface="Arial" charset="0"/>
                <a:ea typeface="ヒラギノ角ゴ Pro W3" charset="0"/>
                <a:cs typeface="ヒラギノ角ゴ Pro W3" charset="0"/>
              </a:rPr>
              <a:t>    9. Even The Fastest Growing Fields WillRequire High Postsecondary Education? STEM, healthcare professions, healthcare support,and community services will all require high levels ofeducation in order to compete for a position.? Healthcare support will not have the same highdemand for postsecondary education.? Healthcare support careers, however, will have lower wagegrowth.</a:t>
            </a:r>
          </a:p>
          <a:p>
            <a:r>
              <a:rPr lang="en-US">
                <a:latin typeface="Arial" charset="0"/>
                <a:ea typeface="ヒラギノ角ゴ Pro W3" charset="0"/>
                <a:cs typeface="ヒラギノ角ゴ Pro W3" charset="0"/>
              </a:rPr>
              <a:t>    10. The FastestGrowingOccupationsRequire HighLevels ofPostsecondaryEducation</a:t>
            </a:r>
          </a:p>
          <a:p>
            <a:r>
              <a:rPr lang="en-US">
                <a:latin typeface="Arial" charset="0"/>
                <a:ea typeface="ヒラギノ角ゴ Pro W3" charset="0"/>
                <a:cs typeface="ヒラギノ角ゴ Pro W3" charset="0"/>
              </a:rPr>
              <a:t>    11. ? Recovery 2020 confirms cognitive skills arehighly sought after by employers.? Physically intensive skills are less important.? Forty-eight percent of jobs require high levels ofactive listening.? Other skills most coveted by employers:? Leadership? Communication? Analytics? AdministrationWhat Skills Will Get You Hired?</a:t>
            </a:r>
          </a:p>
          <a:p>
            <a:r>
              <a:rPr lang="en-US">
                <a:latin typeface="Arial" charset="0"/>
                <a:ea typeface="ヒラギノ角ゴ Pro W3" charset="0"/>
                <a:cs typeface="ヒラギノ角ゴ Pro W3" charset="0"/>
              </a:rPr>
              <a:t>    12. Intensity ofSkills UseAcrossCareers</a:t>
            </a:r>
          </a:p>
          <a:p>
            <a:r>
              <a:rPr lang="en-US">
                <a:latin typeface="Arial" charset="0"/>
                <a:ea typeface="ヒラギノ角ゴ Pro W3" charset="0"/>
                <a:cs typeface="ヒラギノ角ゴ Pro W3" charset="0"/>
              </a:rPr>
              <a:t>    13. Recovery 2020 By State? The report also gauges each state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position compared to thenational average;? Compares the educational composition of jobs in the base year(2010) to the forecast year (2020);? Shows where the jobs will be by state, education level andoccupations for 25 detailed occupational categories in 2020;? Twenty-seven states will be at or above the 65 percent proportion ofjobs that will require postsecondary education beyond HS in 2020.? The highest proportion of BA jobs and graduate jobs will beconcentrated in northeastern states.? Jobs for HS graduates or dropouts will be concentrated in thesouthern states.</a:t>
            </a:r>
          </a:p>
          <a:p>
            <a:r>
              <a:rPr lang="en-US">
                <a:latin typeface="Arial" charset="0"/>
                <a:ea typeface="ヒラギノ角ゴ Pro W3" charset="0"/>
                <a:cs typeface="ヒラギノ角ゴ Pro W3" charset="0"/>
              </a:rPr>
              <a:t>    14. Almost all states currently have average attainmentlevels below those required for the jobs of the future</a:t>
            </a:r>
          </a:p>
          <a:p>
            <a:r>
              <a:rPr lang="en-US">
                <a:latin typeface="Arial" charset="0"/>
                <a:ea typeface="ヒラギノ角ゴ Pro W3" charset="0"/>
                <a:cs typeface="ヒラギノ角ゴ Pro W3" charset="0"/>
              </a:rPr>
              <a:t>    15. RECOVERY 2020 in Summary? Most jobs will require applicants to have postsecondaryeducation and training beyond high school.? More jobs will be available as baby boomers begin to retire.? The fastest growing fields will be in STEM, healthcareprofessions, healthcare support, and community services.? Employers will be looking for cognitive skills such as activelistening, ability to communicate well, and critical thinking.? Despite the existing variation between states</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educationalattainment, nearly all states will need to boost their rates ofpostsecondary education</a:t>
            </a:r>
          </a:p>
          <a:p>
            <a:r>
              <a:rPr lang="en-US">
                <a:latin typeface="Arial" charset="0"/>
                <a:ea typeface="ヒラギノ角ゴ Pro W3" charset="0"/>
                <a:cs typeface="ヒラギノ角ゴ Pro W3" charset="0"/>
              </a:rPr>
              <a:t>    16. Georgetown UniversityCenter on Education and the WorkforceFull Report, Executive Summary and State Analysis Available:http://cew.georgetown.edu/recovery2020/Questions?cewgeorgetown@georgetown.eduFor Media Inquiries:ap672@georgetown.eduFollow us on Twitter and Facebook </a:t>
            </a:r>
          </a:p>
        </p:txBody>
      </p:sp>
      <p:sp>
        <p:nvSpPr>
          <p:cNvPr id="742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55EA3284-3BC2-5643-BF6D-4F84E49BD139}" type="slidenum">
              <a:rPr lang="en-US" sz="1200"/>
              <a:pPr/>
              <a:t>368</a:t>
            </a:fld>
            <a:endParaRPr lang="en-US" sz="1200"/>
          </a:p>
        </p:txBody>
      </p:sp>
    </p:spTree>
  </p:cSld>
  <p:clrMapOvr>
    <a:masterClrMapping/>
  </p:clrMapOvr>
</p:notes>
</file>

<file path=ppt/notesSlides/notesSlide3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0" name="Slide Image Placeholder 1"/>
          <p:cNvSpPr>
            <a:spLocks noGrp="1" noRot="1" noChangeAspect="1" noTextEdit="1"/>
          </p:cNvSpPr>
          <p:nvPr>
            <p:ph type="sldImg"/>
          </p:nvPr>
        </p:nvSpPr>
        <p:spPr>
          <a:ln/>
        </p:spPr>
      </p:sp>
      <p:sp>
        <p:nvSpPr>
          <p:cNvPr id="744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http://cew.georgetown.edu/recovery2020/</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Recovery 2020:  Job Growth and Education Requirements Through 2020</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June 26, 2013</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Recovery 2020 finds that: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    There will be 55 million job openings in the economy through 2020: 24 million openings from newly created jobs and 31 million openings due to baby boom retirements.</a:t>
            </a:r>
          </a:p>
          <a:p>
            <a:r>
              <a:rPr lang="en-US">
                <a:latin typeface="Arial" charset="0"/>
                <a:ea typeface="ヒラギノ角ゴ Pro W3" charset="0"/>
                <a:cs typeface="ヒラギノ角ゴ Pro W3" charset="0"/>
              </a:rPr>
              <a:t>    By educational attainment: 35 percent of the job openings will require at least a bachelor</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30 percent of the job openings will require some college or an associate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and 36 percent of the job openings will not require education beyond high school.</a:t>
            </a:r>
          </a:p>
          <a:p>
            <a:r>
              <a:rPr lang="en-US">
                <a:latin typeface="Arial" charset="0"/>
                <a:ea typeface="ヒラギノ角ゴ Pro W3" charset="0"/>
                <a:cs typeface="ヒラギノ角ゴ Pro W3" charset="0"/>
              </a:rPr>
              <a:t>    STEM, Healthcare Professions, Healthcare Support, and Community Services will be the fastest growing occupations, but also will require high levels of post-secondary education.</a:t>
            </a:r>
          </a:p>
          <a:p>
            <a:r>
              <a:rPr lang="en-US">
                <a:latin typeface="Arial" charset="0"/>
                <a:ea typeface="ヒラギノ角ゴ Pro W3" charset="0"/>
                <a:cs typeface="ヒラギノ角ゴ Pro W3" charset="0"/>
              </a:rPr>
              <a:t>    Most jobs will require some type of post-secondary education, and individuals that only posses a high school diploma will have fewer employment options.</a:t>
            </a:r>
          </a:p>
          <a:p>
            <a:r>
              <a:rPr lang="en-US">
                <a:latin typeface="Arial" charset="0"/>
                <a:ea typeface="ヒラギノ角ゴ Pro W3" charset="0"/>
                <a:cs typeface="ヒラギノ角ゴ Pro W3" charset="0"/>
              </a:rPr>
              <a:t>    Employers will seek cognitive skills such as communication and analytics from job applicants rather than physical skills traditionally associated with manufacturing.</a:t>
            </a:r>
          </a:p>
          <a:p>
            <a:r>
              <a:rPr lang="en-US">
                <a:latin typeface="Arial" charset="0"/>
                <a:ea typeface="ヒラギノ角ゴ Pro W3" charset="0"/>
                <a:cs typeface="ヒラギノ角ゴ Pro W3" charset="0"/>
              </a:rPr>
              <a:t>    The United States will fall short by 5 million workers with postsecondary education – at the current production rate – by 2020.</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slide naration</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    1. Recovery:Job Growthand EducationRequirementsThrough 2020</a:t>
            </a:r>
          </a:p>
          <a:p>
            <a:r>
              <a:rPr lang="en-US">
                <a:latin typeface="Arial" charset="0"/>
                <a:ea typeface="ヒラギノ角ゴ Pro W3" charset="0"/>
                <a:cs typeface="ヒラギノ角ゴ Pro W3" charset="0"/>
              </a:rPr>
              <a:t>    2. Educationaldemand foremploymenthas grown;we expectthat trend tocontinue.</a:t>
            </a:r>
          </a:p>
          <a:p>
            <a:r>
              <a:rPr lang="en-US">
                <a:latin typeface="Arial" charset="0"/>
                <a:ea typeface="ヒラギノ角ゴ Pro W3" charset="0"/>
                <a:cs typeface="ヒラギノ角ゴ Pro W3" charset="0"/>
              </a:rPr>
              <a:t>    3. • 24 million of these jobs(43%) will be entirely newpositions.• 31 million (56%) will bedue to baby boomretirement.The US Economy Is ExpectedTo Create 55 Million Job OpeningsBy 2020</a:t>
            </a:r>
          </a:p>
          <a:p>
            <a:r>
              <a:rPr lang="en-US">
                <a:latin typeface="Arial" charset="0"/>
                <a:ea typeface="ヒラギノ角ゴ Pro W3" charset="0"/>
                <a:cs typeface="ヒラギノ角ゴ Pro W3" charset="0"/>
              </a:rPr>
              <a:t>    4. Who Will Be Hiring?? STEM (Science, Technology,Engineering and Math)? Healthcare Professions? Healthcare Support? Community Services</a:t>
            </a:r>
          </a:p>
          <a:p>
            <a:r>
              <a:rPr lang="en-US">
                <a:latin typeface="Arial" charset="0"/>
                <a:ea typeface="ヒラギノ角ゴ Pro W3" charset="0"/>
                <a:cs typeface="ヒラギノ角ゴ Pro W3" charset="0"/>
              </a:rPr>
              <a:t>    5. Healthcare, Community Services &amp; STEMAre The Three Fastest GrowingOccupational Clusters</a:t>
            </a:r>
          </a:p>
          <a:p>
            <a:r>
              <a:rPr lang="en-US">
                <a:latin typeface="Arial" charset="0"/>
                <a:ea typeface="ヒラギノ角ゴ Pro W3" charset="0"/>
                <a:cs typeface="ヒラギノ角ゴ Pro W3" charset="0"/>
              </a:rPr>
              <a:t>    6. ? Healthcare? STEM? Blue collar? Education? Managerial &amp;professional office? Sales &amp; office support? Food &amp; personalservices? Social Sciences? Community services &amp;artsRecovery 2020: Occupational Clusters</a:t>
            </a:r>
          </a:p>
          <a:p>
            <a:r>
              <a:rPr lang="en-US">
                <a:latin typeface="Arial" charset="0"/>
                <a:ea typeface="ヒラギノ角ゴ Pro W3" charset="0"/>
                <a:cs typeface="ヒラギノ角ゴ Pro W3" charset="0"/>
              </a:rPr>
              <a:t>    7. By 2020, 65 Percent ofAll Jobs Will RequirePostsecondary Education? Applicants will need to have some form of post-secondary education:? Bachelor</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or beyond? Some college/AA degree? Certificate or certification in a field? For most jobs, securing a high school education will notbe enough to qualify for employment</a:t>
            </a:r>
          </a:p>
          <a:p>
            <a:r>
              <a:rPr lang="en-US">
                <a:latin typeface="Arial" charset="0"/>
                <a:ea typeface="ヒラギノ角ゴ Pro W3" charset="0"/>
                <a:cs typeface="ヒラギノ角ゴ Pro W3" charset="0"/>
              </a:rPr>
              <a:t>    8. There Will BeFewer JobsAvailable ForIndividualsThat OnlyPossess aHigh SchoolDiploma</a:t>
            </a:r>
          </a:p>
          <a:p>
            <a:r>
              <a:rPr lang="en-US">
                <a:latin typeface="Arial" charset="0"/>
                <a:ea typeface="ヒラギノ角ゴ Pro W3" charset="0"/>
                <a:cs typeface="ヒラギノ角ゴ Pro W3" charset="0"/>
              </a:rPr>
              <a:t>    9. Even The Fastest Growing Fields WillRequire High Postsecondary Education? STEM, healthcare professions, healthcare support,and community services will all require high levels ofeducation in order to compete for a position.? Healthcare support will not have the same highdemand for postsecondary education.? Healthcare support careers, however, will have lower wagegrowth.</a:t>
            </a:r>
          </a:p>
          <a:p>
            <a:r>
              <a:rPr lang="en-US">
                <a:latin typeface="Arial" charset="0"/>
                <a:ea typeface="ヒラギノ角ゴ Pro W3" charset="0"/>
                <a:cs typeface="ヒラギノ角ゴ Pro W3" charset="0"/>
              </a:rPr>
              <a:t>    10. The FastestGrowingOccupationsRequire HighLevels ofPostsecondaryEducation</a:t>
            </a:r>
          </a:p>
          <a:p>
            <a:r>
              <a:rPr lang="en-US">
                <a:latin typeface="Arial" charset="0"/>
                <a:ea typeface="ヒラギノ角ゴ Pro W3" charset="0"/>
                <a:cs typeface="ヒラギノ角ゴ Pro W3" charset="0"/>
              </a:rPr>
              <a:t>    11. ? Recovery 2020 confirms cognitive skills arehighly sought after by employers.? Physically intensive skills are less important.? Forty-eight percent of jobs require high levels ofactive listening.? Other skills most coveted by employers:? Leadership? Communication? Analytics? AdministrationWhat Skills Will Get You Hired?</a:t>
            </a:r>
          </a:p>
          <a:p>
            <a:r>
              <a:rPr lang="en-US">
                <a:latin typeface="Arial" charset="0"/>
                <a:ea typeface="ヒラギノ角ゴ Pro W3" charset="0"/>
                <a:cs typeface="ヒラギノ角ゴ Pro W3" charset="0"/>
              </a:rPr>
              <a:t>    12. Intensity ofSkills UseAcrossCareers</a:t>
            </a:r>
          </a:p>
          <a:p>
            <a:r>
              <a:rPr lang="en-US">
                <a:latin typeface="Arial" charset="0"/>
                <a:ea typeface="ヒラギノ角ゴ Pro W3" charset="0"/>
                <a:cs typeface="ヒラギノ角ゴ Pro W3" charset="0"/>
              </a:rPr>
              <a:t>    13. Recovery 2020 By State? The report also gauges each state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position compared to thenational average;? Compares the educational composition of jobs in the base year(2010) to the forecast year (2020);? Shows where the jobs will be by state, education level andoccupations for 25 detailed occupational categories in 2020;? Twenty-seven states will be at or above the 65 percent proportion ofjobs that will require postsecondary education beyond HS in 2020.? The highest proportion of BA jobs and graduate jobs will beconcentrated in northeastern states.? Jobs for HS graduates or dropouts will be concentrated in thesouthern states.</a:t>
            </a:r>
          </a:p>
          <a:p>
            <a:r>
              <a:rPr lang="en-US">
                <a:latin typeface="Arial" charset="0"/>
                <a:ea typeface="ヒラギノ角ゴ Pro W3" charset="0"/>
                <a:cs typeface="ヒラギノ角ゴ Pro W3" charset="0"/>
              </a:rPr>
              <a:t>    14. Almost all states currently have average attainmentlevels below those required for the jobs of the future</a:t>
            </a:r>
          </a:p>
          <a:p>
            <a:r>
              <a:rPr lang="en-US">
                <a:latin typeface="Arial" charset="0"/>
                <a:ea typeface="ヒラギノ角ゴ Pro W3" charset="0"/>
                <a:cs typeface="ヒラギノ角ゴ Pro W3" charset="0"/>
              </a:rPr>
              <a:t>    15. RECOVERY 2020 in Summary? Most jobs will require applicants to have postsecondaryeducation and training beyond high school.? More jobs will be available as baby boomers begin to retire.? The fastest growing fields will be in STEM, healthcareprofessions, healthcare support, and community services.? Employers will be looking for cognitive skills such as activelistening, ability to communicate well, and critical thinking.? Despite the existing variation between states</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educationalattainment, nearly all states will need to boost their rates ofpostsecondary education</a:t>
            </a:r>
          </a:p>
          <a:p>
            <a:r>
              <a:rPr lang="en-US">
                <a:latin typeface="Arial" charset="0"/>
                <a:ea typeface="ヒラギノ角ゴ Pro W3" charset="0"/>
                <a:cs typeface="ヒラギノ角ゴ Pro W3" charset="0"/>
              </a:rPr>
              <a:t>    16. Georgetown UniversityCenter on Education and the WorkforceFull Report, Executive Summary and State Analysis Available:http://cew.georgetown.edu/recovery2020/Questions?cewgeorgetown@georgetown.eduFor Media Inquiries:ap672@georgetown.eduFollow us on Twitter and Facebook </a:t>
            </a:r>
          </a:p>
        </p:txBody>
      </p:sp>
      <p:sp>
        <p:nvSpPr>
          <p:cNvPr id="744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3DD36EDE-9C74-C84B-85BF-12102CEEDC65}" type="slidenum">
              <a:rPr lang="en-US" sz="1200"/>
              <a:pPr/>
              <a:t>369</a:t>
            </a:fld>
            <a:endParaRPr lang="en-US"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xfrm>
            <a:off x="609600" y="4343400"/>
            <a:ext cx="56388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z="1400" dirty="0">
                <a:latin typeface="Arial" charset="0"/>
                <a:ea typeface="ヒラギノ角ゴ Pro W3" charset="0"/>
                <a:cs typeface="Arial" charset="0"/>
              </a:rPr>
              <a:t>According to another data source, -- </a:t>
            </a:r>
            <a:r>
              <a:rPr lang="en-US" sz="1400" u="sng" dirty="0">
                <a:latin typeface="Arial" charset="0"/>
                <a:ea typeface="ヒラギノ角ゴ Pro W3" charset="0"/>
                <a:cs typeface="Arial" charset="0"/>
              </a:rPr>
              <a:t>Nationally, </a:t>
            </a:r>
            <a:r>
              <a:rPr lang="en-US" sz="1400" dirty="0">
                <a:latin typeface="Arial" charset="0"/>
                <a:ea typeface="ヒラギノ角ゴ Pro W3" charset="0"/>
                <a:cs typeface="Arial" charset="0"/>
              </a:rPr>
              <a:t> the average is 53.4 percent of students </a:t>
            </a:r>
            <a:r>
              <a:rPr lang="en-US" sz="1400" u="sng" dirty="0">
                <a:latin typeface="Arial" charset="0"/>
                <a:ea typeface="ヒラギノ角ゴ Pro W3" charset="0"/>
                <a:cs typeface="Arial" charset="0"/>
              </a:rPr>
              <a:t>start</a:t>
            </a:r>
            <a:r>
              <a:rPr lang="en-US" sz="1400" dirty="0">
                <a:latin typeface="Arial" charset="0"/>
                <a:ea typeface="ヒラギノ角ゴ Pro W3" charset="0"/>
                <a:cs typeface="Arial" charset="0"/>
              </a:rPr>
              <a:t> a four-year program and fail to </a:t>
            </a:r>
            <a:r>
              <a:rPr lang="en-US" sz="1400" u="sng" dirty="0">
                <a:latin typeface="Arial" charset="0"/>
                <a:ea typeface="ヒラギノ角ゴ Pro W3" charset="0"/>
                <a:cs typeface="Arial" charset="0"/>
              </a:rPr>
              <a:t>complete</a:t>
            </a:r>
            <a:r>
              <a:rPr lang="en-US" sz="1400" dirty="0">
                <a:latin typeface="Arial" charset="0"/>
                <a:ea typeface="ヒラギノ角ゴ Pro W3" charset="0"/>
                <a:cs typeface="Arial" charset="0"/>
              </a:rPr>
              <a:t> it at that </a:t>
            </a:r>
            <a:r>
              <a:rPr lang="en-US" sz="1400" u="sng" dirty="0">
                <a:latin typeface="Arial" charset="0"/>
                <a:ea typeface="ヒラギノ角ゴ Pro W3" charset="0"/>
                <a:cs typeface="Arial" charset="0"/>
              </a:rPr>
              <a:t>same</a:t>
            </a:r>
            <a:r>
              <a:rPr lang="en-US" sz="1400" dirty="0">
                <a:latin typeface="Arial" charset="0"/>
                <a:ea typeface="ヒラギノ角ゴ Pro W3" charset="0"/>
                <a:cs typeface="Arial" charset="0"/>
              </a:rPr>
              <a:t> college within six years.</a:t>
            </a:r>
          </a:p>
          <a:p>
            <a:pPr eaLnBrk="1" hangingPunct="1">
              <a:spcBef>
                <a:spcPct val="0"/>
              </a:spcBef>
            </a:pPr>
            <a:endParaRPr lang="en-US" sz="1400" dirty="0">
              <a:latin typeface="Arial" charset="0"/>
              <a:ea typeface="ヒラギノ角ゴ Pro W3" charset="0"/>
              <a:cs typeface="Arial" charset="0"/>
            </a:endParaRPr>
          </a:p>
          <a:p>
            <a:pPr eaLnBrk="1" hangingPunct="1">
              <a:spcBef>
                <a:spcPct val="0"/>
              </a:spcBef>
            </a:pPr>
            <a:r>
              <a:rPr lang="en-US" sz="1400" dirty="0">
                <a:latin typeface="Arial" charset="0"/>
                <a:ea typeface="ヒラギノ角ゴ Pro W3" charset="0"/>
                <a:cs typeface="Arial" charset="0"/>
              </a:rPr>
              <a:t>We hear a lot of talk about high school graduation rates, but what about the college graduation rates?</a:t>
            </a:r>
          </a:p>
          <a:p>
            <a:pPr eaLnBrk="1" hangingPunct="1">
              <a:spcBef>
                <a:spcPct val="0"/>
              </a:spcBef>
            </a:pPr>
            <a:endParaRPr lang="en-US" sz="1400" dirty="0">
              <a:latin typeface="Arial" charset="0"/>
              <a:ea typeface="ヒラギノ角ゴ Pro W3" charset="0"/>
              <a:cs typeface="Arial" charset="0"/>
            </a:endParaRPr>
          </a:p>
          <a:p>
            <a:pPr eaLnBrk="1" hangingPunct="1">
              <a:spcBef>
                <a:spcPct val="0"/>
              </a:spcBef>
            </a:pPr>
            <a:r>
              <a:rPr lang="en-US" sz="1400" dirty="0">
                <a:latin typeface="Arial" charset="0"/>
                <a:ea typeface="ヒラギノ角ゴ Pro W3" charset="0"/>
                <a:cs typeface="Arial" charset="0"/>
              </a:rPr>
              <a:t>In the notes section I</a:t>
            </a:r>
            <a:r>
              <a:rPr lang="ja-JP" altLang="en-US" sz="1400" dirty="0">
                <a:latin typeface="Arial" charset="0"/>
                <a:ea typeface="ヒラギノ角ゴ Pro W3" charset="0"/>
                <a:cs typeface="Arial" charset="0"/>
              </a:rPr>
              <a:t>’</a:t>
            </a:r>
            <a:r>
              <a:rPr lang="en-US" sz="1400" dirty="0" err="1">
                <a:latin typeface="Arial" charset="0"/>
                <a:ea typeface="ヒラギノ角ゴ Pro W3" charset="0"/>
                <a:cs typeface="Arial" charset="0"/>
              </a:rPr>
              <a:t>ve</a:t>
            </a:r>
            <a:r>
              <a:rPr lang="en-US" sz="1400" dirty="0">
                <a:latin typeface="Arial" charset="0"/>
                <a:ea typeface="ヒラギノ角ゴ Pro W3" charset="0"/>
                <a:cs typeface="Arial" charset="0"/>
              </a:rPr>
              <a:t> given you the link so you can find the graduation rate for any college.</a:t>
            </a:r>
          </a:p>
          <a:p>
            <a:pPr eaLnBrk="1" hangingPunct="1">
              <a:spcBef>
                <a:spcPct val="0"/>
              </a:spcBef>
            </a:pPr>
            <a:endParaRPr lang="en-US" dirty="0">
              <a:latin typeface="Arial" charset="0"/>
              <a:ea typeface="ヒラギノ角ゴ Pro W3" charset="0"/>
              <a:cs typeface="Arial" charset="0"/>
            </a:endParaRPr>
          </a:p>
          <a:p>
            <a:pPr eaLnBrk="1" hangingPunct="1">
              <a:spcBef>
                <a:spcPct val="0"/>
              </a:spcBef>
            </a:pPr>
            <a:endParaRPr lang="en-US" dirty="0">
              <a:latin typeface="Arial" charset="0"/>
              <a:ea typeface="ヒラギノ角ゴ Pro W3" charset="0"/>
              <a:cs typeface="Arial" charset="0"/>
            </a:endParaRPr>
          </a:p>
          <a:p>
            <a:pPr eaLnBrk="1" hangingPunct="1">
              <a:spcBef>
                <a:spcPct val="0"/>
              </a:spcBef>
            </a:pPr>
            <a:r>
              <a:rPr lang="en-US" dirty="0">
                <a:latin typeface="Arial" charset="0"/>
                <a:ea typeface="ヒラギノ角ゴ Pro W3" charset="0"/>
                <a:cs typeface="Arial" charset="0"/>
              </a:rPr>
              <a:t>====</a:t>
            </a:r>
          </a:p>
          <a:p>
            <a:pPr eaLnBrk="1" hangingPunct="1">
              <a:spcBef>
                <a:spcPct val="0"/>
              </a:spcBef>
            </a:pPr>
            <a:r>
              <a:rPr lang="en-US" dirty="0">
                <a:latin typeface="Arial" charset="0"/>
                <a:ea typeface="ヒラギノ角ゴ Pro W3" charset="0"/>
                <a:cs typeface="Arial" charset="0"/>
              </a:rPr>
              <a:t>Find graduation rates for any college</a:t>
            </a:r>
          </a:p>
          <a:p>
            <a:pPr eaLnBrk="1" hangingPunct="1">
              <a:spcBef>
                <a:spcPct val="0"/>
              </a:spcBef>
            </a:pPr>
            <a:r>
              <a:rPr lang="en-US" dirty="0" err="1">
                <a:latin typeface="Arial" charset="0"/>
                <a:ea typeface="ヒラギノ角ゴ Pro W3" charset="0"/>
                <a:cs typeface="Arial" charset="0"/>
              </a:rPr>
              <a:t>www.collegeresults.org</a:t>
            </a:r>
            <a:r>
              <a:rPr lang="en-US" dirty="0">
                <a:latin typeface="Arial" charset="0"/>
                <a:ea typeface="ヒラギノ角ゴ Pro W3" charset="0"/>
                <a:cs typeface="Arial" charset="0"/>
              </a:rPr>
              <a:t> </a:t>
            </a:r>
          </a:p>
          <a:p>
            <a:pPr eaLnBrk="1" hangingPunct="1">
              <a:spcBef>
                <a:spcPct val="0"/>
              </a:spcBef>
            </a:pPr>
            <a:r>
              <a:rPr lang="en-US" dirty="0">
                <a:latin typeface="Arial" charset="0"/>
                <a:ea typeface="ヒラギノ角ゴ Pro W3" charset="0"/>
                <a:cs typeface="Arial" charset="0"/>
              </a:rPr>
              <a:t>====</a:t>
            </a:r>
          </a:p>
          <a:p>
            <a:pPr eaLnBrk="1" hangingPunct="1">
              <a:spcBef>
                <a:spcPct val="0"/>
              </a:spcBef>
            </a:pPr>
            <a:endParaRPr lang="en-US" dirty="0">
              <a:latin typeface="Arial" charset="0"/>
              <a:ea typeface="ヒラギノ角ゴ Pro W3" charset="0"/>
              <a:cs typeface="Arial" charset="0"/>
            </a:endParaRPr>
          </a:p>
          <a:p>
            <a:pPr eaLnBrk="1" hangingPunct="1">
              <a:spcBef>
                <a:spcPct val="0"/>
              </a:spcBef>
            </a:pPr>
            <a:r>
              <a:rPr lang="en-US" dirty="0">
                <a:latin typeface="Arial" charset="0"/>
                <a:ea typeface="ヒラギノ角ゴ Pro W3" charset="0"/>
                <a:cs typeface="Arial" charset="0"/>
              </a:rPr>
              <a:t>2137 colleges in the USA</a:t>
            </a:r>
          </a:p>
          <a:p>
            <a:pPr eaLnBrk="1" hangingPunct="1">
              <a:spcBef>
                <a:spcPct val="0"/>
              </a:spcBef>
            </a:pPr>
            <a:r>
              <a:rPr lang="en-US" dirty="0">
                <a:latin typeface="Arial" charset="0"/>
                <a:ea typeface="ヒラギノ角ゴ Pro W3" charset="0"/>
                <a:cs typeface="Arial" charset="0"/>
              </a:rPr>
              <a:t>2009 6-year graduation rate</a:t>
            </a:r>
          </a:p>
          <a:p>
            <a:pPr eaLnBrk="1" hangingPunct="1">
              <a:spcBef>
                <a:spcPct val="0"/>
              </a:spcBef>
            </a:pPr>
            <a:endParaRPr lang="en-US" dirty="0">
              <a:latin typeface="Arial" charset="0"/>
              <a:ea typeface="ヒラギノ角ゴ Pro W3" charset="0"/>
              <a:cs typeface="Arial" charset="0"/>
            </a:endParaRPr>
          </a:p>
          <a:p>
            <a:pPr eaLnBrk="1" hangingPunct="1">
              <a:spcBef>
                <a:spcPct val="0"/>
              </a:spcBef>
            </a:pPr>
            <a:r>
              <a:rPr lang="en-US" dirty="0">
                <a:latin typeface="Arial" charset="0"/>
                <a:ea typeface="ヒラギノ角ゴ Pro W3" charset="0"/>
                <a:cs typeface="Arial" charset="0"/>
              </a:rPr>
              <a:t>Simply averaging the graduation rate of all colleges irrespective to the student population = 49.23%</a:t>
            </a:r>
          </a:p>
          <a:p>
            <a:pPr eaLnBrk="1" hangingPunct="1">
              <a:spcBef>
                <a:spcPct val="0"/>
              </a:spcBef>
            </a:pPr>
            <a:endParaRPr lang="en-US" dirty="0">
              <a:latin typeface="Arial" charset="0"/>
              <a:ea typeface="ヒラギノ角ゴ Pro W3" charset="0"/>
              <a:cs typeface="Arial" charset="0"/>
            </a:endParaRPr>
          </a:p>
          <a:p>
            <a:pPr eaLnBrk="1" hangingPunct="1">
              <a:spcBef>
                <a:spcPct val="0"/>
              </a:spcBef>
            </a:pPr>
            <a:r>
              <a:rPr lang="en-US" dirty="0">
                <a:latin typeface="Arial" charset="0"/>
                <a:ea typeface="ヒラギノ角ゴ Pro W3" charset="0"/>
                <a:cs typeface="Arial" charset="0"/>
              </a:rPr>
              <a:t>Multiply college graduation rate by number of students (undergrad FTE)  in each college. </a:t>
            </a:r>
          </a:p>
          <a:p>
            <a:pPr eaLnBrk="1" hangingPunct="1">
              <a:spcBef>
                <a:spcPct val="0"/>
              </a:spcBef>
            </a:pPr>
            <a:r>
              <a:rPr lang="en-US" dirty="0">
                <a:latin typeface="Arial" charset="0"/>
                <a:ea typeface="ヒラギノ角ゴ Pro W3" charset="0"/>
                <a:cs typeface="Arial" charset="0"/>
              </a:rPr>
              <a:t>Add those together = 4,106,142</a:t>
            </a:r>
          </a:p>
          <a:p>
            <a:pPr eaLnBrk="1" hangingPunct="1">
              <a:spcBef>
                <a:spcPct val="0"/>
              </a:spcBef>
            </a:pPr>
            <a:r>
              <a:rPr lang="en-US" dirty="0">
                <a:latin typeface="Arial" charset="0"/>
                <a:ea typeface="ヒラギノ角ゴ Pro W3" charset="0"/>
                <a:cs typeface="Arial" charset="0"/>
              </a:rPr>
              <a:t>and divide by total number of students = 7,684,301</a:t>
            </a:r>
          </a:p>
          <a:p>
            <a:pPr eaLnBrk="1" hangingPunct="1">
              <a:spcBef>
                <a:spcPct val="0"/>
              </a:spcBef>
            </a:pPr>
            <a:r>
              <a:rPr lang="en-US" dirty="0">
                <a:latin typeface="Arial" charset="0"/>
                <a:ea typeface="ヒラギノ角ゴ Pro W3" charset="0"/>
                <a:cs typeface="Arial" charset="0"/>
              </a:rPr>
              <a:t>= 53.44%</a:t>
            </a:r>
          </a:p>
          <a:p>
            <a:pPr eaLnBrk="1" hangingPunct="1">
              <a:spcBef>
                <a:spcPct val="0"/>
              </a:spcBef>
            </a:pPr>
            <a:endParaRPr lang="en-US" dirty="0">
              <a:latin typeface="Arial" charset="0"/>
              <a:ea typeface="ヒラギノ角ゴ Pro W3" charset="0"/>
              <a:cs typeface="Arial" charset="0"/>
            </a:endParaRPr>
          </a:p>
          <a:p>
            <a:endParaRPr lang="en-US" dirty="0">
              <a:latin typeface="Arial" charset="0"/>
              <a:ea typeface="ヒラギノ角ゴ Pro W3" charset="0"/>
              <a:cs typeface="Arial" charset="0"/>
            </a:endParaRPr>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52559C7-4854-B044-89C2-3BFAC124CD78}" type="slidenum">
              <a:rPr lang="en-US" sz="1200"/>
              <a:pPr/>
              <a:t>37</a:t>
            </a:fld>
            <a:endParaRPr lang="en-US" sz="1200"/>
          </a:p>
        </p:txBody>
      </p:sp>
    </p:spTree>
  </p:cSld>
  <p:clrMapOvr>
    <a:masterClrMapping/>
  </p:clrMapOvr>
</p:notes>
</file>

<file path=ppt/notesSlides/notesSlide3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8" name="Slide Image Placeholder 1"/>
          <p:cNvSpPr>
            <a:spLocks noGrp="1" noRot="1" noChangeAspect="1" noTextEdit="1"/>
          </p:cNvSpPr>
          <p:nvPr>
            <p:ph type="sldImg"/>
          </p:nvPr>
        </p:nvSpPr>
        <p:spPr>
          <a:ln/>
        </p:spPr>
      </p:sp>
      <p:sp>
        <p:nvSpPr>
          <p:cNvPr id="746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http://cew.georgetown.edu/recovery2020/</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Recovery 2020:  Job Growth and Education Requirements Through 2020</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June 26, 2013</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Recovery 2020 finds that: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    There will be 55 million job openings in the economy through 2020: 24 million openings from newly created jobs and 31 million openings due to baby boom retirements.</a:t>
            </a:r>
          </a:p>
          <a:p>
            <a:r>
              <a:rPr lang="en-US">
                <a:latin typeface="Arial" charset="0"/>
                <a:ea typeface="ヒラギノ角ゴ Pro W3" charset="0"/>
                <a:cs typeface="ヒラギノ角ゴ Pro W3" charset="0"/>
              </a:rPr>
              <a:t>    By educational attainment: 35 percent of the job openings will require at least a bachelor</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30 percent of the job openings will require some college or an associate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and 36 percent of the job openings will not require education beyond high school.</a:t>
            </a:r>
          </a:p>
          <a:p>
            <a:r>
              <a:rPr lang="en-US">
                <a:latin typeface="Arial" charset="0"/>
                <a:ea typeface="ヒラギノ角ゴ Pro W3" charset="0"/>
                <a:cs typeface="ヒラギノ角ゴ Pro W3" charset="0"/>
              </a:rPr>
              <a:t>    STEM, Healthcare Professions, Healthcare Support, and Community Services will be the fastest growing occupations, but also will require high levels of post-secondary education.</a:t>
            </a:r>
          </a:p>
          <a:p>
            <a:r>
              <a:rPr lang="en-US">
                <a:latin typeface="Arial" charset="0"/>
                <a:ea typeface="ヒラギノ角ゴ Pro W3" charset="0"/>
                <a:cs typeface="ヒラギノ角ゴ Pro W3" charset="0"/>
              </a:rPr>
              <a:t>    Most jobs will require some type of post-secondary education, and individuals that only posses a high school diploma will have fewer employment options.</a:t>
            </a:r>
          </a:p>
          <a:p>
            <a:r>
              <a:rPr lang="en-US">
                <a:latin typeface="Arial" charset="0"/>
                <a:ea typeface="ヒラギノ角ゴ Pro W3" charset="0"/>
                <a:cs typeface="ヒラギノ角ゴ Pro W3" charset="0"/>
              </a:rPr>
              <a:t>    Employers will seek cognitive skills such as communication and analytics from job applicants rather than physical skills traditionally associated with manufacturing.</a:t>
            </a:r>
          </a:p>
          <a:p>
            <a:r>
              <a:rPr lang="en-US">
                <a:latin typeface="Arial" charset="0"/>
                <a:ea typeface="ヒラギノ角ゴ Pro W3" charset="0"/>
                <a:cs typeface="ヒラギノ角ゴ Pro W3" charset="0"/>
              </a:rPr>
              <a:t>    The United States will fall short by 5 million workers with postsecondary education – at the current production rate – by 2020.</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slide naration</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    1. Recovery:Job Growthand EducationRequirementsThrough 2020</a:t>
            </a:r>
          </a:p>
          <a:p>
            <a:r>
              <a:rPr lang="en-US">
                <a:latin typeface="Arial" charset="0"/>
                <a:ea typeface="ヒラギノ角ゴ Pro W3" charset="0"/>
                <a:cs typeface="ヒラギノ角ゴ Pro W3" charset="0"/>
              </a:rPr>
              <a:t>    2. Educationaldemand foremploymenthas grown;we expectthat trend tocontinue.</a:t>
            </a:r>
          </a:p>
          <a:p>
            <a:r>
              <a:rPr lang="en-US">
                <a:latin typeface="Arial" charset="0"/>
                <a:ea typeface="ヒラギノ角ゴ Pro W3" charset="0"/>
                <a:cs typeface="ヒラギノ角ゴ Pro W3" charset="0"/>
              </a:rPr>
              <a:t>    3. • 24 million of these jobs(43%) will be entirely newpositions.• 31 million (56%) will bedue to baby boomretirement.The US Economy Is ExpectedTo Create 55 Million Job OpeningsBy 2020</a:t>
            </a:r>
          </a:p>
          <a:p>
            <a:r>
              <a:rPr lang="en-US">
                <a:latin typeface="Arial" charset="0"/>
                <a:ea typeface="ヒラギノ角ゴ Pro W3" charset="0"/>
                <a:cs typeface="ヒラギノ角ゴ Pro W3" charset="0"/>
              </a:rPr>
              <a:t>    4. Who Will Be Hiring?? STEM (Science, Technology,Engineering and Math)? Healthcare Professions? Healthcare Support? Community Services</a:t>
            </a:r>
          </a:p>
          <a:p>
            <a:r>
              <a:rPr lang="en-US">
                <a:latin typeface="Arial" charset="0"/>
                <a:ea typeface="ヒラギノ角ゴ Pro W3" charset="0"/>
                <a:cs typeface="ヒラギノ角ゴ Pro W3" charset="0"/>
              </a:rPr>
              <a:t>    5. Healthcare, Community Services &amp; STEMAre The Three Fastest GrowingOccupational Clusters</a:t>
            </a:r>
          </a:p>
          <a:p>
            <a:r>
              <a:rPr lang="en-US">
                <a:latin typeface="Arial" charset="0"/>
                <a:ea typeface="ヒラギノ角ゴ Pro W3" charset="0"/>
                <a:cs typeface="ヒラギノ角ゴ Pro W3" charset="0"/>
              </a:rPr>
              <a:t>    6. ? Healthcare? STEM? Blue collar? Education? Managerial &amp;professional office? Sales &amp; office support? Food &amp; personalservices? Social Sciences? Community services &amp;artsRecovery 2020: Occupational Clusters</a:t>
            </a:r>
          </a:p>
          <a:p>
            <a:r>
              <a:rPr lang="en-US">
                <a:latin typeface="Arial" charset="0"/>
                <a:ea typeface="ヒラギノ角ゴ Pro W3" charset="0"/>
                <a:cs typeface="ヒラギノ角ゴ Pro W3" charset="0"/>
              </a:rPr>
              <a:t>    7. By 2020, 65 Percent ofAll Jobs Will RequirePostsecondary Education? Applicants will need to have some form of post-secondary education:? Bachelor</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or beyond? Some college/AA degree? Certificate or certification in a field? For most jobs, securing a high school education will notbe enough to qualify for employment</a:t>
            </a:r>
          </a:p>
          <a:p>
            <a:r>
              <a:rPr lang="en-US">
                <a:latin typeface="Arial" charset="0"/>
                <a:ea typeface="ヒラギノ角ゴ Pro W3" charset="0"/>
                <a:cs typeface="ヒラギノ角ゴ Pro W3" charset="0"/>
              </a:rPr>
              <a:t>    8. There Will BeFewer JobsAvailable ForIndividualsThat OnlyPossess aHigh SchoolDiploma</a:t>
            </a:r>
          </a:p>
          <a:p>
            <a:r>
              <a:rPr lang="en-US">
                <a:latin typeface="Arial" charset="0"/>
                <a:ea typeface="ヒラギノ角ゴ Pro W3" charset="0"/>
                <a:cs typeface="ヒラギノ角ゴ Pro W3" charset="0"/>
              </a:rPr>
              <a:t>    9. Even The Fastest Growing Fields WillRequire High Postsecondary Education? STEM, healthcare professions, healthcare support,and community services will all require high levels ofeducation in order to compete for a position.? Healthcare support will not have the same highdemand for postsecondary education.? Healthcare support careers, however, will have lower wagegrowth.</a:t>
            </a:r>
          </a:p>
          <a:p>
            <a:r>
              <a:rPr lang="en-US">
                <a:latin typeface="Arial" charset="0"/>
                <a:ea typeface="ヒラギノ角ゴ Pro W3" charset="0"/>
                <a:cs typeface="ヒラギノ角ゴ Pro W3" charset="0"/>
              </a:rPr>
              <a:t>    10. The FastestGrowingOccupationsRequire HighLevels ofPostsecondaryEducation</a:t>
            </a:r>
          </a:p>
          <a:p>
            <a:r>
              <a:rPr lang="en-US">
                <a:latin typeface="Arial" charset="0"/>
                <a:ea typeface="ヒラギノ角ゴ Pro W3" charset="0"/>
                <a:cs typeface="ヒラギノ角ゴ Pro W3" charset="0"/>
              </a:rPr>
              <a:t>    11. ? Recovery 2020 confirms cognitive skills arehighly sought after by employers.? Physically intensive skills are less important.? Forty-eight percent of jobs require high levels ofactive listening.? Other skills most coveted by employers:? Leadership? Communication? Analytics? AdministrationWhat Skills Will Get You Hired?</a:t>
            </a:r>
          </a:p>
          <a:p>
            <a:r>
              <a:rPr lang="en-US">
                <a:latin typeface="Arial" charset="0"/>
                <a:ea typeface="ヒラギノ角ゴ Pro W3" charset="0"/>
                <a:cs typeface="ヒラギノ角ゴ Pro W3" charset="0"/>
              </a:rPr>
              <a:t>    12. Intensity ofSkills UseAcrossCareers</a:t>
            </a:r>
          </a:p>
          <a:p>
            <a:r>
              <a:rPr lang="en-US">
                <a:latin typeface="Arial" charset="0"/>
                <a:ea typeface="ヒラギノ角ゴ Pro W3" charset="0"/>
                <a:cs typeface="ヒラギノ角ゴ Pro W3" charset="0"/>
              </a:rPr>
              <a:t>    13. Recovery 2020 By State? The report also gauges each state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position compared to thenational average;? Compares the educational composition of jobs in the base year(2010) to the forecast year (2020);? Shows where the jobs will be by state, education level andoccupations for 25 detailed occupational categories in 2020;? Twenty-seven states will be at or above the 65 percent proportion ofjobs that will require postsecondary education beyond HS in 2020.? The highest proportion of BA jobs and graduate jobs will beconcentrated in northeastern states.? Jobs for HS graduates or dropouts will be concentrated in thesouthern states.</a:t>
            </a:r>
          </a:p>
          <a:p>
            <a:r>
              <a:rPr lang="en-US">
                <a:latin typeface="Arial" charset="0"/>
                <a:ea typeface="ヒラギノ角ゴ Pro W3" charset="0"/>
                <a:cs typeface="ヒラギノ角ゴ Pro W3" charset="0"/>
              </a:rPr>
              <a:t>    14. Almost all states currently have average attainmentlevels below those required for the jobs of the future</a:t>
            </a:r>
          </a:p>
          <a:p>
            <a:r>
              <a:rPr lang="en-US">
                <a:latin typeface="Arial" charset="0"/>
                <a:ea typeface="ヒラギノ角ゴ Pro W3" charset="0"/>
                <a:cs typeface="ヒラギノ角ゴ Pro W3" charset="0"/>
              </a:rPr>
              <a:t>    15. RECOVERY 2020 in Summary? Most jobs will require applicants to have postsecondaryeducation and training beyond high school.? More jobs will be available as baby boomers begin to retire.? The fastest growing fields will be in STEM, healthcareprofessions, healthcare support, and community services.? Employers will be looking for cognitive skills such as activelistening, ability to communicate well, and critical thinking.? Despite the existing variation between states</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educationalattainment, nearly all states will need to boost their rates ofpostsecondary education</a:t>
            </a:r>
          </a:p>
          <a:p>
            <a:r>
              <a:rPr lang="en-US">
                <a:latin typeface="Arial" charset="0"/>
                <a:ea typeface="ヒラギノ角ゴ Pro W3" charset="0"/>
                <a:cs typeface="ヒラギノ角ゴ Pro W3" charset="0"/>
              </a:rPr>
              <a:t>    16. Georgetown UniversityCenter on Education and the WorkforceFull Report, Executive Summary and State Analysis Available:http://cew.georgetown.edu/recovery2020/Questions?cewgeorgetown@georgetown.eduFor Media Inquiries:ap672@georgetown.eduFollow us on Twitter and Facebook </a:t>
            </a:r>
          </a:p>
        </p:txBody>
      </p:sp>
      <p:sp>
        <p:nvSpPr>
          <p:cNvPr id="7465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DED9BD8-3CF0-F94D-90D5-1F8CC6D8A67A}" type="slidenum">
              <a:rPr lang="en-US" sz="1200"/>
              <a:pPr/>
              <a:t>370</a:t>
            </a:fld>
            <a:endParaRPr lang="en-US" sz="1200"/>
          </a:p>
        </p:txBody>
      </p:sp>
    </p:spTree>
  </p:cSld>
  <p:clrMapOvr>
    <a:masterClrMapping/>
  </p:clrMapOvr>
</p:notes>
</file>

<file path=ppt/notesSlides/notesSlide3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Slide Image Placeholder 1"/>
          <p:cNvSpPr>
            <a:spLocks noGrp="1" noRot="1" noChangeAspect="1" noTextEdit="1"/>
          </p:cNvSpPr>
          <p:nvPr>
            <p:ph type="sldImg"/>
          </p:nvPr>
        </p:nvSpPr>
        <p:spPr>
          <a:ln/>
        </p:spPr>
      </p:sp>
      <p:sp>
        <p:nvSpPr>
          <p:cNvPr id="748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http://cew.georgetown.edu/recovery2020/</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Recovery 2020:  Job Growth and Education Requirements Through 2020</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June 26, 2013</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Recovery 2020 finds that: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    There will be 55 million job openings in the economy through 2020: 24 million openings from newly created jobs and 31 million openings due to baby boom retirements.</a:t>
            </a:r>
          </a:p>
          <a:p>
            <a:r>
              <a:rPr lang="en-US">
                <a:latin typeface="Arial" charset="0"/>
                <a:ea typeface="ヒラギノ角ゴ Pro W3" charset="0"/>
                <a:cs typeface="ヒラギノ角ゴ Pro W3" charset="0"/>
              </a:rPr>
              <a:t>    By educational attainment: 35 percent of the job openings will require at least a bachelor</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30 percent of the job openings will require some college or an associate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and 36 percent of the job openings will not require education beyond high school.</a:t>
            </a:r>
          </a:p>
          <a:p>
            <a:r>
              <a:rPr lang="en-US">
                <a:latin typeface="Arial" charset="0"/>
                <a:ea typeface="ヒラギノ角ゴ Pro W3" charset="0"/>
                <a:cs typeface="ヒラギノ角ゴ Pro W3" charset="0"/>
              </a:rPr>
              <a:t>    STEM, Healthcare Professions, Healthcare Support, and Community Services will be the fastest growing occupations, but also will require high levels of post-secondary education.</a:t>
            </a:r>
          </a:p>
          <a:p>
            <a:r>
              <a:rPr lang="en-US">
                <a:latin typeface="Arial" charset="0"/>
                <a:ea typeface="ヒラギノ角ゴ Pro W3" charset="0"/>
                <a:cs typeface="ヒラギノ角ゴ Pro W3" charset="0"/>
              </a:rPr>
              <a:t>    Most jobs will require some type of post-secondary education, and individuals that only posses a high school diploma will have fewer employment options.</a:t>
            </a:r>
          </a:p>
          <a:p>
            <a:r>
              <a:rPr lang="en-US">
                <a:latin typeface="Arial" charset="0"/>
                <a:ea typeface="ヒラギノ角ゴ Pro W3" charset="0"/>
                <a:cs typeface="ヒラギノ角ゴ Pro W3" charset="0"/>
              </a:rPr>
              <a:t>    Employers will seek cognitive skills such as communication and analytics from job applicants rather than physical skills traditionally associated with manufacturing.</a:t>
            </a:r>
          </a:p>
          <a:p>
            <a:r>
              <a:rPr lang="en-US">
                <a:latin typeface="Arial" charset="0"/>
                <a:ea typeface="ヒラギノ角ゴ Pro W3" charset="0"/>
                <a:cs typeface="ヒラギノ角ゴ Pro W3" charset="0"/>
              </a:rPr>
              <a:t>    The United States will fall short by 5 million workers with postsecondary education – at the current production rate – by 2020.</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slide naration</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    1. Recovery:Job Growthand EducationRequirementsThrough 2020</a:t>
            </a:r>
          </a:p>
          <a:p>
            <a:r>
              <a:rPr lang="en-US">
                <a:latin typeface="Arial" charset="0"/>
                <a:ea typeface="ヒラギノ角ゴ Pro W3" charset="0"/>
                <a:cs typeface="ヒラギノ角ゴ Pro W3" charset="0"/>
              </a:rPr>
              <a:t>    2. Educationaldemand foremploymenthas grown;we expectthat trend tocontinue.</a:t>
            </a:r>
          </a:p>
          <a:p>
            <a:r>
              <a:rPr lang="en-US">
                <a:latin typeface="Arial" charset="0"/>
                <a:ea typeface="ヒラギノ角ゴ Pro W3" charset="0"/>
                <a:cs typeface="ヒラギノ角ゴ Pro W3" charset="0"/>
              </a:rPr>
              <a:t>    3. • 24 million of these jobs(43%) will be entirely newpositions.• 31 million (56%) will bedue to baby boomretirement.The US Economy Is ExpectedTo Create 55 Million Job OpeningsBy 2020</a:t>
            </a:r>
          </a:p>
          <a:p>
            <a:r>
              <a:rPr lang="en-US">
                <a:latin typeface="Arial" charset="0"/>
                <a:ea typeface="ヒラギノ角ゴ Pro W3" charset="0"/>
                <a:cs typeface="ヒラギノ角ゴ Pro W3" charset="0"/>
              </a:rPr>
              <a:t>    4. Who Will Be Hiring?? STEM (Science, Technology,Engineering and Math)? Healthcare Professions? Healthcare Support? Community Services</a:t>
            </a:r>
          </a:p>
          <a:p>
            <a:r>
              <a:rPr lang="en-US">
                <a:latin typeface="Arial" charset="0"/>
                <a:ea typeface="ヒラギノ角ゴ Pro W3" charset="0"/>
                <a:cs typeface="ヒラギノ角ゴ Pro W3" charset="0"/>
              </a:rPr>
              <a:t>    5. Healthcare, Community Services &amp; STEMAre The Three Fastest GrowingOccupational Clusters</a:t>
            </a:r>
          </a:p>
          <a:p>
            <a:r>
              <a:rPr lang="en-US">
                <a:latin typeface="Arial" charset="0"/>
                <a:ea typeface="ヒラギノ角ゴ Pro W3" charset="0"/>
                <a:cs typeface="ヒラギノ角ゴ Pro W3" charset="0"/>
              </a:rPr>
              <a:t>    6. ? Healthcare? STEM? Blue collar? Education? Managerial &amp;professional office? Sales &amp; office support? Food &amp; personalservices? Social Sciences? Community services &amp;artsRecovery 2020: Occupational Clusters</a:t>
            </a:r>
          </a:p>
          <a:p>
            <a:r>
              <a:rPr lang="en-US">
                <a:latin typeface="Arial" charset="0"/>
                <a:ea typeface="ヒラギノ角ゴ Pro W3" charset="0"/>
                <a:cs typeface="ヒラギノ角ゴ Pro W3" charset="0"/>
              </a:rPr>
              <a:t>    7. By 2020, 65 Percent ofAll Jobs Will RequirePostsecondary Education? Applicants will need to have some form of post-secondary education:? Bachelor</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or beyond? Some college/AA degree? Certificate or certification in a field? For most jobs, securing a high school education will notbe enough to qualify for employment</a:t>
            </a:r>
          </a:p>
          <a:p>
            <a:r>
              <a:rPr lang="en-US">
                <a:latin typeface="Arial" charset="0"/>
                <a:ea typeface="ヒラギノ角ゴ Pro W3" charset="0"/>
                <a:cs typeface="ヒラギノ角ゴ Pro W3" charset="0"/>
              </a:rPr>
              <a:t>    8. There Will BeFewer JobsAvailable ForIndividualsThat OnlyPossess aHigh SchoolDiploma</a:t>
            </a:r>
          </a:p>
          <a:p>
            <a:r>
              <a:rPr lang="en-US">
                <a:latin typeface="Arial" charset="0"/>
                <a:ea typeface="ヒラギノ角ゴ Pro W3" charset="0"/>
                <a:cs typeface="ヒラギノ角ゴ Pro W3" charset="0"/>
              </a:rPr>
              <a:t>    9. Even The Fastest Growing Fields WillRequire High Postsecondary Education? STEM, healthcare professions, healthcare support,and community services will all require high levels ofeducation in order to compete for a position.? Healthcare support will not have the same highdemand for postsecondary education.? Healthcare support careers, however, will have lower wagegrowth.</a:t>
            </a:r>
          </a:p>
          <a:p>
            <a:r>
              <a:rPr lang="en-US">
                <a:latin typeface="Arial" charset="0"/>
                <a:ea typeface="ヒラギノ角ゴ Pro W3" charset="0"/>
                <a:cs typeface="ヒラギノ角ゴ Pro W3" charset="0"/>
              </a:rPr>
              <a:t>    10. The FastestGrowingOccupationsRequire HighLevels ofPostsecondaryEducation</a:t>
            </a:r>
          </a:p>
          <a:p>
            <a:r>
              <a:rPr lang="en-US">
                <a:latin typeface="Arial" charset="0"/>
                <a:ea typeface="ヒラギノ角ゴ Pro W3" charset="0"/>
                <a:cs typeface="ヒラギノ角ゴ Pro W3" charset="0"/>
              </a:rPr>
              <a:t>    11. ? Recovery 2020 confirms cognitive skills arehighly sought after by employers.? Physically intensive skills are less important.? Forty-eight percent of jobs require high levels ofactive listening.? Other skills most coveted by employers:? Leadership? Communication? Analytics? AdministrationWhat Skills Will Get You Hired?</a:t>
            </a:r>
          </a:p>
          <a:p>
            <a:r>
              <a:rPr lang="en-US">
                <a:latin typeface="Arial" charset="0"/>
                <a:ea typeface="ヒラギノ角ゴ Pro W3" charset="0"/>
                <a:cs typeface="ヒラギノ角ゴ Pro W3" charset="0"/>
              </a:rPr>
              <a:t>    12. Intensity ofSkills UseAcrossCareers</a:t>
            </a:r>
          </a:p>
          <a:p>
            <a:r>
              <a:rPr lang="en-US">
                <a:latin typeface="Arial" charset="0"/>
                <a:ea typeface="ヒラギノ角ゴ Pro W3" charset="0"/>
                <a:cs typeface="ヒラギノ角ゴ Pro W3" charset="0"/>
              </a:rPr>
              <a:t>    13. Recovery 2020 By State? The report also gauges each state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position compared to thenational average;? Compares the educational composition of jobs in the base year(2010) to the forecast year (2020);? Shows where the jobs will be by state, education level andoccupations for 25 detailed occupational categories in 2020;? Twenty-seven states will be at or above the 65 percent proportion ofjobs that will require postsecondary education beyond HS in 2020.? The highest proportion of BA jobs and graduate jobs will beconcentrated in northeastern states.? Jobs for HS graduates or dropouts will be concentrated in thesouthern states.</a:t>
            </a:r>
          </a:p>
          <a:p>
            <a:r>
              <a:rPr lang="en-US">
                <a:latin typeface="Arial" charset="0"/>
                <a:ea typeface="ヒラギノ角ゴ Pro W3" charset="0"/>
                <a:cs typeface="ヒラギノ角ゴ Pro W3" charset="0"/>
              </a:rPr>
              <a:t>    14. Almost all states currently have average attainmentlevels below those required for the jobs of the future</a:t>
            </a:r>
          </a:p>
          <a:p>
            <a:r>
              <a:rPr lang="en-US">
                <a:latin typeface="Arial" charset="0"/>
                <a:ea typeface="ヒラギノ角ゴ Pro W3" charset="0"/>
                <a:cs typeface="ヒラギノ角ゴ Pro W3" charset="0"/>
              </a:rPr>
              <a:t>    15. RECOVERY 2020 in Summary? Most jobs will require applicants to have postsecondaryeducation and training beyond high school.? More jobs will be available as baby boomers begin to retire.? The fastest growing fields will be in STEM, healthcareprofessions, healthcare support, and community services.? Employers will be looking for cognitive skills such as activelistening, ability to communicate well, and critical thinking.? Despite the existing variation between states</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educationalattainment, nearly all states will need to boost their rates ofpostsecondary education</a:t>
            </a:r>
          </a:p>
          <a:p>
            <a:r>
              <a:rPr lang="en-US">
                <a:latin typeface="Arial" charset="0"/>
                <a:ea typeface="ヒラギノ角ゴ Pro W3" charset="0"/>
                <a:cs typeface="ヒラギノ角ゴ Pro W3" charset="0"/>
              </a:rPr>
              <a:t>    16. Georgetown UniversityCenter on Education and the WorkforceFull Report, Executive Summary and State Analysis Available:http://cew.georgetown.edu/recovery2020/Questions?cewgeorgetown@georgetown.eduFor Media Inquiries:ap672@georgetown.eduFollow us on Twitter and Facebook </a:t>
            </a:r>
          </a:p>
        </p:txBody>
      </p:sp>
      <p:sp>
        <p:nvSpPr>
          <p:cNvPr id="748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A164DE1-168F-CF48-B8D9-F83D9B878C68}" type="slidenum">
              <a:rPr lang="en-US" sz="1200"/>
              <a:pPr/>
              <a:t>371</a:t>
            </a:fld>
            <a:endParaRPr lang="en-US" sz="1200"/>
          </a:p>
        </p:txBody>
      </p:sp>
    </p:spTree>
  </p:cSld>
  <p:clrMapOvr>
    <a:masterClrMapping/>
  </p:clrMapOvr>
</p:notes>
</file>

<file path=ppt/notesSlides/notesSlide3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4" name="Slide Image Placeholder 1"/>
          <p:cNvSpPr>
            <a:spLocks noGrp="1" noRot="1" noChangeAspect="1" noTextEdit="1"/>
          </p:cNvSpPr>
          <p:nvPr>
            <p:ph type="sldImg"/>
          </p:nvPr>
        </p:nvSpPr>
        <p:spPr>
          <a:ln/>
        </p:spPr>
      </p:sp>
      <p:sp>
        <p:nvSpPr>
          <p:cNvPr id="750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http://cew.georgetown.edu/recovery2020/</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Recovery 2020:  Job Growth and Education Requirements Through 2020</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June 26, 2013</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Recovery 2020 finds that: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    There will be 55 million job openings in the economy through 2020: 24 million openings from newly created jobs and 31 million openings due to baby boom retirements.</a:t>
            </a:r>
          </a:p>
          <a:p>
            <a:r>
              <a:rPr lang="en-US">
                <a:latin typeface="Arial" charset="0"/>
                <a:ea typeface="ヒラギノ角ゴ Pro W3" charset="0"/>
                <a:cs typeface="ヒラギノ角ゴ Pro W3" charset="0"/>
              </a:rPr>
              <a:t>    By educational attainment: 35 percent of the job openings will require at least a bachelor</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30 percent of the job openings will require some college or an associate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and 36 percent of the job openings will not require education beyond high school.</a:t>
            </a:r>
          </a:p>
          <a:p>
            <a:r>
              <a:rPr lang="en-US">
                <a:latin typeface="Arial" charset="0"/>
                <a:ea typeface="ヒラギノ角ゴ Pro W3" charset="0"/>
                <a:cs typeface="ヒラギノ角ゴ Pro W3" charset="0"/>
              </a:rPr>
              <a:t>    STEM, Healthcare Professions, Healthcare Support, and Community Services will be the fastest growing occupations, but also will require high levels of post-secondary education.</a:t>
            </a:r>
          </a:p>
          <a:p>
            <a:r>
              <a:rPr lang="en-US">
                <a:latin typeface="Arial" charset="0"/>
                <a:ea typeface="ヒラギノ角ゴ Pro W3" charset="0"/>
                <a:cs typeface="ヒラギノ角ゴ Pro W3" charset="0"/>
              </a:rPr>
              <a:t>    Most jobs will require some type of post-secondary education, and individuals that only posses a high school diploma will have fewer employment options.</a:t>
            </a:r>
          </a:p>
          <a:p>
            <a:r>
              <a:rPr lang="en-US">
                <a:latin typeface="Arial" charset="0"/>
                <a:ea typeface="ヒラギノ角ゴ Pro W3" charset="0"/>
                <a:cs typeface="ヒラギノ角ゴ Pro W3" charset="0"/>
              </a:rPr>
              <a:t>    Employers will seek cognitive skills such as communication and analytics from job applicants rather than physical skills traditionally associated with manufacturing.</a:t>
            </a:r>
          </a:p>
          <a:p>
            <a:r>
              <a:rPr lang="en-US">
                <a:latin typeface="Arial" charset="0"/>
                <a:ea typeface="ヒラギノ角ゴ Pro W3" charset="0"/>
                <a:cs typeface="ヒラギノ角ゴ Pro W3" charset="0"/>
              </a:rPr>
              <a:t>    The United States will fall short by 5 million workers with postsecondary education – at the current production rate – by 2020.</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slide naration</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    1. Recovery:Job Growthand EducationRequirementsThrough 2020</a:t>
            </a:r>
          </a:p>
          <a:p>
            <a:r>
              <a:rPr lang="en-US">
                <a:latin typeface="Arial" charset="0"/>
                <a:ea typeface="ヒラギノ角ゴ Pro W3" charset="0"/>
                <a:cs typeface="ヒラギノ角ゴ Pro W3" charset="0"/>
              </a:rPr>
              <a:t>    2. Educationaldemand foremploymenthas grown;we expectthat trend tocontinue.</a:t>
            </a:r>
          </a:p>
          <a:p>
            <a:r>
              <a:rPr lang="en-US">
                <a:latin typeface="Arial" charset="0"/>
                <a:ea typeface="ヒラギノ角ゴ Pro W3" charset="0"/>
                <a:cs typeface="ヒラギノ角ゴ Pro W3" charset="0"/>
              </a:rPr>
              <a:t>    3. • 24 million of these jobs(43%) will be entirely newpositions.• 31 million (56%) will bedue to baby boomretirement.The US Economy Is ExpectedTo Create 55 Million Job OpeningsBy 2020</a:t>
            </a:r>
          </a:p>
          <a:p>
            <a:r>
              <a:rPr lang="en-US">
                <a:latin typeface="Arial" charset="0"/>
                <a:ea typeface="ヒラギノ角ゴ Pro W3" charset="0"/>
                <a:cs typeface="ヒラギノ角ゴ Pro W3" charset="0"/>
              </a:rPr>
              <a:t>    4. Who Will Be Hiring?? STEM (Science, Technology,Engineering and Math)? Healthcare Professions? Healthcare Support? Community Services</a:t>
            </a:r>
          </a:p>
          <a:p>
            <a:r>
              <a:rPr lang="en-US">
                <a:latin typeface="Arial" charset="0"/>
                <a:ea typeface="ヒラギノ角ゴ Pro W3" charset="0"/>
                <a:cs typeface="ヒラギノ角ゴ Pro W3" charset="0"/>
              </a:rPr>
              <a:t>    5. Healthcare, Community Services &amp; STEMAre The Three Fastest GrowingOccupational Clusters</a:t>
            </a:r>
          </a:p>
          <a:p>
            <a:r>
              <a:rPr lang="en-US">
                <a:latin typeface="Arial" charset="0"/>
                <a:ea typeface="ヒラギノ角ゴ Pro W3" charset="0"/>
                <a:cs typeface="ヒラギノ角ゴ Pro W3" charset="0"/>
              </a:rPr>
              <a:t>    6. ? Healthcare? STEM? Blue collar? Education? Managerial &amp;professional office? Sales &amp; office support? Food &amp; personalservices? Social Sciences? Community services &amp;artsRecovery 2020: Occupational Clusters</a:t>
            </a:r>
          </a:p>
          <a:p>
            <a:r>
              <a:rPr lang="en-US">
                <a:latin typeface="Arial" charset="0"/>
                <a:ea typeface="ヒラギノ角ゴ Pro W3" charset="0"/>
                <a:cs typeface="ヒラギノ角ゴ Pro W3" charset="0"/>
              </a:rPr>
              <a:t>    7. By 2020, 65 Percent ofAll Jobs Will RequirePostsecondary Education? Applicants will need to have some form of post-secondary education:? Bachelor</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or beyond? Some college/AA degree? Certificate or certification in a field? For most jobs, securing a high school education will notbe enough to qualify for employment</a:t>
            </a:r>
          </a:p>
          <a:p>
            <a:r>
              <a:rPr lang="en-US">
                <a:latin typeface="Arial" charset="0"/>
                <a:ea typeface="ヒラギノ角ゴ Pro W3" charset="0"/>
                <a:cs typeface="ヒラギノ角ゴ Pro W3" charset="0"/>
              </a:rPr>
              <a:t>    8. There Will BeFewer JobsAvailable ForIndividualsThat OnlyPossess aHigh SchoolDiploma</a:t>
            </a:r>
          </a:p>
          <a:p>
            <a:r>
              <a:rPr lang="en-US">
                <a:latin typeface="Arial" charset="0"/>
                <a:ea typeface="ヒラギノ角ゴ Pro W3" charset="0"/>
                <a:cs typeface="ヒラギノ角ゴ Pro W3" charset="0"/>
              </a:rPr>
              <a:t>    9. Even The Fastest Growing Fields WillRequire High Postsecondary Education? STEM, healthcare professions, healthcare support,and community services will all require high levels ofeducation in order to compete for a position.? Healthcare support will not have the same highdemand for postsecondary education.? Healthcare support careers, however, will have lower wagegrowth.</a:t>
            </a:r>
          </a:p>
          <a:p>
            <a:r>
              <a:rPr lang="en-US">
                <a:latin typeface="Arial" charset="0"/>
                <a:ea typeface="ヒラギノ角ゴ Pro W3" charset="0"/>
                <a:cs typeface="ヒラギノ角ゴ Pro W3" charset="0"/>
              </a:rPr>
              <a:t>    10. The FastestGrowingOccupationsRequire HighLevels ofPostsecondaryEducation</a:t>
            </a:r>
          </a:p>
          <a:p>
            <a:r>
              <a:rPr lang="en-US">
                <a:latin typeface="Arial" charset="0"/>
                <a:ea typeface="ヒラギノ角ゴ Pro W3" charset="0"/>
                <a:cs typeface="ヒラギノ角ゴ Pro W3" charset="0"/>
              </a:rPr>
              <a:t>    11. ? Recovery 2020 confirms cognitive skills arehighly sought after by employers.? Physically intensive skills are less important.? Forty-eight percent of jobs require high levels ofactive listening.? Other skills most coveted by employers:? Leadership? Communication? Analytics? AdministrationWhat Skills Will Get You Hired?</a:t>
            </a:r>
          </a:p>
          <a:p>
            <a:r>
              <a:rPr lang="en-US">
                <a:latin typeface="Arial" charset="0"/>
                <a:ea typeface="ヒラギノ角ゴ Pro W3" charset="0"/>
                <a:cs typeface="ヒラギノ角ゴ Pro W3" charset="0"/>
              </a:rPr>
              <a:t>    12. Intensity ofSkills UseAcrossCareers</a:t>
            </a:r>
          </a:p>
          <a:p>
            <a:r>
              <a:rPr lang="en-US">
                <a:latin typeface="Arial" charset="0"/>
                <a:ea typeface="ヒラギノ角ゴ Pro W3" charset="0"/>
                <a:cs typeface="ヒラギノ角ゴ Pro W3" charset="0"/>
              </a:rPr>
              <a:t>    13. Recovery 2020 By State? The report also gauges each state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position compared to thenational average;? Compares the educational composition of jobs in the base year(2010) to the forecast year (2020);? Shows where the jobs will be by state, education level andoccupations for 25 detailed occupational categories in 2020;? Twenty-seven states will be at or above the 65 percent proportion ofjobs that will require postsecondary education beyond HS in 2020.? The highest proportion of BA jobs and graduate jobs will beconcentrated in northeastern states.? Jobs for HS graduates or dropouts will be concentrated in thesouthern states.</a:t>
            </a:r>
          </a:p>
          <a:p>
            <a:r>
              <a:rPr lang="en-US">
                <a:latin typeface="Arial" charset="0"/>
                <a:ea typeface="ヒラギノ角ゴ Pro W3" charset="0"/>
                <a:cs typeface="ヒラギノ角ゴ Pro W3" charset="0"/>
              </a:rPr>
              <a:t>    14. Almost all states currently have average attainmentlevels below those required for the jobs of the future</a:t>
            </a:r>
          </a:p>
          <a:p>
            <a:r>
              <a:rPr lang="en-US">
                <a:latin typeface="Arial" charset="0"/>
                <a:ea typeface="ヒラギノ角ゴ Pro W3" charset="0"/>
                <a:cs typeface="ヒラギノ角ゴ Pro W3" charset="0"/>
              </a:rPr>
              <a:t>    15. RECOVERY 2020 in Summary? Most jobs will require applicants to have postsecondaryeducation and training beyond high school.? More jobs will be available as baby boomers begin to retire.? The fastest growing fields will be in STEM, healthcareprofessions, healthcare support, and community services.? Employers will be looking for cognitive skills such as activelistening, ability to communicate well, and critical thinking.? Despite the existing variation between states</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educationalattainment, nearly all states will need to boost their rates ofpostsecondary education</a:t>
            </a:r>
          </a:p>
          <a:p>
            <a:r>
              <a:rPr lang="en-US">
                <a:latin typeface="Arial" charset="0"/>
                <a:ea typeface="ヒラギノ角ゴ Pro W3" charset="0"/>
                <a:cs typeface="ヒラギノ角ゴ Pro W3" charset="0"/>
              </a:rPr>
              <a:t>    16. Georgetown UniversityCenter on Education and the WorkforceFull Report, Executive Summary and State Analysis Available:http://cew.georgetown.edu/recovery2020/Questions?cewgeorgetown@georgetown.eduFor Media Inquiries:ap672@georgetown.eduFollow us on Twitter and Facebook </a:t>
            </a:r>
          </a:p>
        </p:txBody>
      </p:sp>
      <p:sp>
        <p:nvSpPr>
          <p:cNvPr id="750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82C5E5FF-E7B5-4749-83D1-92390D2F2F04}" type="slidenum">
              <a:rPr lang="en-US" sz="1200"/>
              <a:pPr/>
              <a:t>372</a:t>
            </a:fld>
            <a:endParaRPr lang="en-US" sz="1200"/>
          </a:p>
        </p:txBody>
      </p:sp>
    </p:spTree>
  </p:cSld>
  <p:clrMapOvr>
    <a:masterClrMapping/>
  </p:clrMapOvr>
</p:notes>
</file>

<file path=ppt/notesSlides/notesSlide3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Slide Image Placeholder 1"/>
          <p:cNvSpPr>
            <a:spLocks noGrp="1" noRot="1" noChangeAspect="1" noTextEdit="1"/>
          </p:cNvSpPr>
          <p:nvPr>
            <p:ph type="sldImg"/>
          </p:nvPr>
        </p:nvSpPr>
        <p:spPr>
          <a:ln/>
        </p:spPr>
      </p:sp>
      <p:sp>
        <p:nvSpPr>
          <p:cNvPr id="75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http://cew.georgetown.edu/recovery2020/</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Recovery 2020:  Job Growth and Education Requirements Through 2020</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June 26, 2013</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Recovery 2020 finds that: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    There will be 55 million job openings in the economy through 2020: 24 million openings from newly created jobs and 31 million openings due to baby boom retirements.</a:t>
            </a:r>
          </a:p>
          <a:p>
            <a:r>
              <a:rPr lang="en-US">
                <a:latin typeface="Arial" charset="0"/>
                <a:ea typeface="ヒラギノ角ゴ Pro W3" charset="0"/>
                <a:cs typeface="ヒラギノ角ゴ Pro W3" charset="0"/>
              </a:rPr>
              <a:t>    By educational attainment: 35 percent of the job openings will require at least a bachelor</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30 percent of the job openings will require some college or an associate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and 36 percent of the job openings will not require education beyond high school.</a:t>
            </a:r>
          </a:p>
          <a:p>
            <a:r>
              <a:rPr lang="en-US">
                <a:latin typeface="Arial" charset="0"/>
                <a:ea typeface="ヒラギノ角ゴ Pro W3" charset="0"/>
                <a:cs typeface="ヒラギノ角ゴ Pro W3" charset="0"/>
              </a:rPr>
              <a:t>    STEM, Healthcare Professions, Healthcare Support, and Community Services will be the fastest growing occupations, but also will require high levels of post-secondary education.</a:t>
            </a:r>
          </a:p>
          <a:p>
            <a:r>
              <a:rPr lang="en-US">
                <a:latin typeface="Arial" charset="0"/>
                <a:ea typeface="ヒラギノ角ゴ Pro W3" charset="0"/>
                <a:cs typeface="ヒラギノ角ゴ Pro W3" charset="0"/>
              </a:rPr>
              <a:t>    Most jobs will require some type of post-secondary education, and individuals that only posses a high school diploma will have fewer employment options.</a:t>
            </a:r>
          </a:p>
          <a:p>
            <a:r>
              <a:rPr lang="en-US">
                <a:latin typeface="Arial" charset="0"/>
                <a:ea typeface="ヒラギノ角ゴ Pro W3" charset="0"/>
                <a:cs typeface="ヒラギノ角ゴ Pro W3" charset="0"/>
              </a:rPr>
              <a:t>    Employers will seek cognitive skills such as communication and analytics from job applicants rather than physical skills traditionally associated with manufacturing.</a:t>
            </a:r>
          </a:p>
          <a:p>
            <a:r>
              <a:rPr lang="en-US">
                <a:latin typeface="Arial" charset="0"/>
                <a:ea typeface="ヒラギノ角ゴ Pro W3" charset="0"/>
                <a:cs typeface="ヒラギノ角ゴ Pro W3" charset="0"/>
              </a:rPr>
              <a:t>    The United States will fall short by 5 million workers with postsecondary education – at the current production rate – by 2020.</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slide naration</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    1. Recovery:Job Growthand EducationRequirementsThrough 2020</a:t>
            </a:r>
          </a:p>
          <a:p>
            <a:r>
              <a:rPr lang="en-US">
                <a:latin typeface="Arial" charset="0"/>
                <a:ea typeface="ヒラギノ角ゴ Pro W3" charset="0"/>
                <a:cs typeface="ヒラギノ角ゴ Pro W3" charset="0"/>
              </a:rPr>
              <a:t>    2. Educationaldemand foremploymenthas grown;we expectthat trend tocontinue.</a:t>
            </a:r>
          </a:p>
          <a:p>
            <a:r>
              <a:rPr lang="en-US">
                <a:latin typeface="Arial" charset="0"/>
                <a:ea typeface="ヒラギノ角ゴ Pro W3" charset="0"/>
                <a:cs typeface="ヒラギノ角ゴ Pro W3" charset="0"/>
              </a:rPr>
              <a:t>    3. • 24 million of these jobs(43%) will be entirely newpositions.• 31 million (56%) will bedue to baby boomretirement.The US Economy Is ExpectedTo Create 55 Million Job OpeningsBy 2020</a:t>
            </a:r>
          </a:p>
          <a:p>
            <a:r>
              <a:rPr lang="en-US">
                <a:latin typeface="Arial" charset="0"/>
                <a:ea typeface="ヒラギノ角ゴ Pro W3" charset="0"/>
                <a:cs typeface="ヒラギノ角ゴ Pro W3" charset="0"/>
              </a:rPr>
              <a:t>    4. Who Will Be Hiring?? STEM (Science, Technology,Engineering and Math)? Healthcare Professions? Healthcare Support? Community Services</a:t>
            </a:r>
          </a:p>
          <a:p>
            <a:r>
              <a:rPr lang="en-US">
                <a:latin typeface="Arial" charset="0"/>
                <a:ea typeface="ヒラギノ角ゴ Pro W3" charset="0"/>
                <a:cs typeface="ヒラギノ角ゴ Pro W3" charset="0"/>
              </a:rPr>
              <a:t>    5. Healthcare, Community Services &amp; STEMAre The Three Fastest GrowingOccupational Clusters</a:t>
            </a:r>
          </a:p>
          <a:p>
            <a:r>
              <a:rPr lang="en-US">
                <a:latin typeface="Arial" charset="0"/>
                <a:ea typeface="ヒラギノ角ゴ Pro W3" charset="0"/>
                <a:cs typeface="ヒラギノ角ゴ Pro W3" charset="0"/>
              </a:rPr>
              <a:t>    6. ? Healthcare? STEM? Blue collar? Education? Managerial &amp;professional office? Sales &amp; office support? Food &amp; personalservices? Social Sciences? Community services &amp;artsRecovery 2020: Occupational Clusters</a:t>
            </a:r>
          </a:p>
          <a:p>
            <a:r>
              <a:rPr lang="en-US">
                <a:latin typeface="Arial" charset="0"/>
                <a:ea typeface="ヒラギノ角ゴ Pro W3" charset="0"/>
                <a:cs typeface="ヒラギノ角ゴ Pro W3" charset="0"/>
              </a:rPr>
              <a:t>    7. By 2020, 65 Percent ofAll Jobs Will RequirePostsecondary Education? Applicants will need to have some form of post-secondary education:? Bachelor</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or beyond? Some college/AA degree? Certificate or certification in a field? For most jobs, securing a high school education will notbe enough to qualify for employment</a:t>
            </a:r>
          </a:p>
          <a:p>
            <a:r>
              <a:rPr lang="en-US">
                <a:latin typeface="Arial" charset="0"/>
                <a:ea typeface="ヒラギノ角ゴ Pro W3" charset="0"/>
                <a:cs typeface="ヒラギノ角ゴ Pro W3" charset="0"/>
              </a:rPr>
              <a:t>    8. There Will BeFewer JobsAvailable ForIndividualsThat OnlyPossess aHigh SchoolDiploma</a:t>
            </a:r>
          </a:p>
          <a:p>
            <a:r>
              <a:rPr lang="en-US">
                <a:latin typeface="Arial" charset="0"/>
                <a:ea typeface="ヒラギノ角ゴ Pro W3" charset="0"/>
                <a:cs typeface="ヒラギノ角ゴ Pro W3" charset="0"/>
              </a:rPr>
              <a:t>    9. Even The Fastest Growing Fields WillRequire High Postsecondary Education? STEM, healthcare professions, healthcare support,and community services will all require high levels ofeducation in order to compete for a position.? Healthcare support will not have the same highdemand for postsecondary education.? Healthcare support careers, however, will have lower wagegrowth.</a:t>
            </a:r>
          </a:p>
          <a:p>
            <a:r>
              <a:rPr lang="en-US">
                <a:latin typeface="Arial" charset="0"/>
                <a:ea typeface="ヒラギノ角ゴ Pro W3" charset="0"/>
                <a:cs typeface="ヒラギノ角ゴ Pro W3" charset="0"/>
              </a:rPr>
              <a:t>    10. The FastestGrowingOccupationsRequire HighLevels ofPostsecondaryEducation</a:t>
            </a:r>
          </a:p>
          <a:p>
            <a:r>
              <a:rPr lang="en-US">
                <a:latin typeface="Arial" charset="0"/>
                <a:ea typeface="ヒラギノ角ゴ Pro W3" charset="0"/>
                <a:cs typeface="ヒラギノ角ゴ Pro W3" charset="0"/>
              </a:rPr>
              <a:t>    11. ? Recovery 2020 confirms cognitive skills arehighly sought after by employers.? Physically intensive skills are less important.? Forty-eight percent of jobs require high levels ofactive listening.? Other skills most coveted by employers:? Leadership? Communication? Analytics? AdministrationWhat Skills Will Get You Hired?</a:t>
            </a:r>
          </a:p>
          <a:p>
            <a:r>
              <a:rPr lang="en-US">
                <a:latin typeface="Arial" charset="0"/>
                <a:ea typeface="ヒラギノ角ゴ Pro W3" charset="0"/>
                <a:cs typeface="ヒラギノ角ゴ Pro W3" charset="0"/>
              </a:rPr>
              <a:t>    12. Intensity ofSkills UseAcrossCareers</a:t>
            </a:r>
          </a:p>
          <a:p>
            <a:r>
              <a:rPr lang="en-US">
                <a:latin typeface="Arial" charset="0"/>
                <a:ea typeface="ヒラギノ角ゴ Pro W3" charset="0"/>
                <a:cs typeface="ヒラギノ角ゴ Pro W3" charset="0"/>
              </a:rPr>
              <a:t>    13. Recovery 2020 By State? The report also gauges each state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position compared to thenational average;? Compares the educational composition of jobs in the base year(2010) to the forecast year (2020);? Shows where the jobs will be by state, education level andoccupations for 25 detailed occupational categories in 2020;? Twenty-seven states will be at or above the 65 percent proportion ofjobs that will require postsecondary education beyond HS in 2020.? The highest proportion of BA jobs and graduate jobs will beconcentrated in northeastern states.? Jobs for HS graduates or dropouts will be concentrated in thesouthern states.</a:t>
            </a:r>
          </a:p>
          <a:p>
            <a:r>
              <a:rPr lang="en-US">
                <a:latin typeface="Arial" charset="0"/>
                <a:ea typeface="ヒラギノ角ゴ Pro W3" charset="0"/>
                <a:cs typeface="ヒラギノ角ゴ Pro W3" charset="0"/>
              </a:rPr>
              <a:t>    14. Almost all states currently have average attainmentlevels below those required for the jobs of the future</a:t>
            </a:r>
          </a:p>
          <a:p>
            <a:r>
              <a:rPr lang="en-US">
                <a:latin typeface="Arial" charset="0"/>
                <a:ea typeface="ヒラギノ角ゴ Pro W3" charset="0"/>
                <a:cs typeface="ヒラギノ角ゴ Pro W3" charset="0"/>
              </a:rPr>
              <a:t>    15. RECOVERY 2020 in Summary? Most jobs will require applicants to have postsecondaryeducation and training beyond high school.? More jobs will be available as baby boomers begin to retire.? The fastest growing fields will be in STEM, healthcareprofessions, healthcare support, and community services.? Employers will be looking for cognitive skills such as activelistening, ability to communicate well, and critical thinking.? Despite the existing variation between states</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educationalattainment, nearly all states will need to boost their rates ofpostsecondary education</a:t>
            </a:r>
          </a:p>
          <a:p>
            <a:r>
              <a:rPr lang="en-US">
                <a:latin typeface="Arial" charset="0"/>
                <a:ea typeface="ヒラギノ角ゴ Pro W3" charset="0"/>
                <a:cs typeface="ヒラギノ角ゴ Pro W3" charset="0"/>
              </a:rPr>
              <a:t>    16. Georgetown UniversityCenter on Education and the WorkforceFull Report, Executive Summary and State Analysis Available:http://cew.georgetown.edu/recovery2020/Questions?cewgeorgetown@georgetown.eduFor Media Inquiries:ap672@georgetown.eduFollow us on Twitter and Facebook </a:t>
            </a:r>
          </a:p>
        </p:txBody>
      </p:sp>
      <p:sp>
        <p:nvSpPr>
          <p:cNvPr id="752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A482CC6-D8E0-D44B-9FC8-2E8A8C5D76A6}" type="slidenum">
              <a:rPr lang="en-US" sz="1200"/>
              <a:pPr/>
              <a:t>373</a:t>
            </a:fld>
            <a:endParaRPr lang="en-US" sz="1200"/>
          </a:p>
        </p:txBody>
      </p:sp>
    </p:spTree>
  </p:cSld>
  <p:clrMapOvr>
    <a:masterClrMapping/>
  </p:clrMapOvr>
</p:notes>
</file>

<file path=ppt/notesSlides/notesSlide3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D9CD9A-B7CD-0245-AE59-5495B714A712}" type="slidenum">
              <a:rPr lang="en-US" smtClean="0"/>
              <a:pPr/>
              <a:t>374</a:t>
            </a:fld>
            <a:endParaRPr lang="en-US"/>
          </a:p>
        </p:txBody>
      </p:sp>
    </p:spTree>
    <p:extLst>
      <p:ext uri="{BB962C8B-B14F-4D97-AF65-F5344CB8AC3E}">
        <p14:creationId xmlns:p14="http://schemas.microsoft.com/office/powerpoint/2010/main" val="3343936709"/>
      </p:ext>
    </p:extLst>
  </p:cSld>
  <p:clrMapOvr>
    <a:masterClrMapping/>
  </p:clrMapOvr>
</p:notes>
</file>

<file path=ppt/notesSlides/notesSlide3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4" name="Slide Image Placeholder 1"/>
          <p:cNvSpPr>
            <a:spLocks noGrp="1" noRot="1" noChangeAspect="1" noTextEdit="1"/>
          </p:cNvSpPr>
          <p:nvPr>
            <p:ph type="sldImg"/>
          </p:nvPr>
        </p:nvSpPr>
        <p:spPr>
          <a:ln/>
        </p:spPr>
      </p:sp>
      <p:sp>
        <p:nvSpPr>
          <p:cNvPr id="75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ヒラギノ角ゴ Pro W3" charset="0"/>
                <a:cs typeface="ヒラギノ角ゴ Pro W3" charset="0"/>
              </a:rPr>
              <a:t>It</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a global look at CTE or TVET (technical and vocational education and training) as it is known in most of the world.</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Revisiting global trends in TVET:  Reflections on theory and practice</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http://www.unevoc.unesco.org/go.php?q=Revisiting+global+trends+in+TVET+Reflections+on+theory+and+practice</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August 14, 2013</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Published by</a:t>
            </a:r>
          </a:p>
          <a:p>
            <a:r>
              <a:rPr lang="en-US">
                <a:latin typeface="Arial" charset="0"/>
                <a:ea typeface="ヒラギノ角ゴ Pro W3" charset="0"/>
                <a:cs typeface="ヒラギノ角ゴ Pro W3" charset="0"/>
              </a:rPr>
              <a:t>UNESCO-UNEVOC International Centre for</a:t>
            </a:r>
          </a:p>
          <a:p>
            <a:r>
              <a:rPr lang="en-US">
                <a:latin typeface="Arial" charset="0"/>
                <a:ea typeface="ヒラギノ角ゴ Pro W3" charset="0"/>
                <a:cs typeface="ヒラギノ角ゴ Pro W3" charset="0"/>
              </a:rPr>
              <a:t>Technical and Vocational Education and Training</a:t>
            </a:r>
          </a:p>
          <a:p>
            <a:r>
              <a:rPr lang="en-US">
                <a:latin typeface="Arial" charset="0"/>
                <a:ea typeface="ヒラギノ角ゴ Pro W3" charset="0"/>
                <a:cs typeface="ヒラギノ角ゴ Pro W3" charset="0"/>
              </a:rPr>
              <a:t>UN Campus</a:t>
            </a:r>
          </a:p>
          <a:p>
            <a:r>
              <a:rPr lang="en-US">
                <a:latin typeface="Arial" charset="0"/>
                <a:ea typeface="ヒラギノ角ゴ Pro W3" charset="0"/>
                <a:cs typeface="ヒラギノ角ゴ Pro W3" charset="0"/>
              </a:rPr>
              <a:t>Platz der Vereinten Nationen 1</a:t>
            </a:r>
          </a:p>
          <a:p>
            <a:r>
              <a:rPr lang="en-US">
                <a:latin typeface="Arial" charset="0"/>
                <a:ea typeface="ヒラギノ角ゴ Pro W3" charset="0"/>
                <a:cs typeface="ヒラギノ角ゴ Pro W3" charset="0"/>
              </a:rPr>
              <a:t>53113 Bonn</a:t>
            </a:r>
          </a:p>
          <a:p>
            <a:r>
              <a:rPr lang="en-US">
                <a:latin typeface="Arial" charset="0"/>
                <a:ea typeface="ヒラギノ角ゴ Pro W3" charset="0"/>
                <a:cs typeface="ヒラギノ角ゴ Pro W3" charset="0"/>
              </a:rPr>
              <a:t>Germany</a:t>
            </a:r>
          </a:p>
          <a:p>
            <a:r>
              <a:rPr lang="en-US">
                <a:latin typeface="Arial" charset="0"/>
                <a:ea typeface="ヒラギノ角ゴ Pro W3" charset="0"/>
                <a:cs typeface="ヒラギノ角ゴ Pro W3" charset="0"/>
              </a:rPr>
              <a:t>Tel: +49 (0) 228 815 01 00</a:t>
            </a:r>
          </a:p>
          <a:p>
            <a:r>
              <a:rPr lang="en-US">
                <a:latin typeface="Arial" charset="0"/>
                <a:ea typeface="ヒラギノ角ゴ Pro W3" charset="0"/>
                <a:cs typeface="ヒラギノ角ゴ Pro W3" charset="0"/>
              </a:rPr>
              <a:t>Fax: +49 (0) 228 815 01 99</a:t>
            </a:r>
          </a:p>
          <a:p>
            <a:r>
              <a:rPr lang="en-US">
                <a:latin typeface="Arial" charset="0"/>
                <a:ea typeface="ヒラギノ角ゴ Pro W3" charset="0"/>
                <a:cs typeface="ヒラギノ角ゴ Pro W3" charset="0"/>
              </a:rPr>
              <a:t>www.unevoc.unesco.org</a:t>
            </a:r>
          </a:p>
          <a:p>
            <a:r>
              <a:rPr lang="en-US">
                <a:latin typeface="Arial" charset="0"/>
                <a:ea typeface="ヒラギノ角ゴ Pro W3" charset="0"/>
                <a:cs typeface="ヒラギノ角ゴ Pro W3" charset="0"/>
              </a:rPr>
              <a:t>unevoc@unesco.org</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This paper considers the relevance of a human capability and social justice approach for understanding the role of technical and vocational education and training (TVET) in relation to development. The paper starts out by reviewing existing, dominant approaches towards conceptualizing TVET in relation to human development, namely the human capital approach and a sustainable development approach.</a:t>
            </a:r>
          </a:p>
          <a:p>
            <a:endParaRPr lang="en-US">
              <a:latin typeface="Arial" charset="0"/>
              <a:ea typeface="ヒラギノ角ゴ Pro W3" charset="0"/>
              <a:cs typeface="ヒラギノ角ゴ Pro W3" charset="0"/>
            </a:endParaRPr>
          </a:p>
        </p:txBody>
      </p:sp>
      <p:sp>
        <p:nvSpPr>
          <p:cNvPr id="75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6FAB938-6BD4-E746-BAEA-D3BC93B00F92}" type="slidenum">
              <a:rPr lang="en-US" sz="1200"/>
              <a:pPr/>
              <a:t>375</a:t>
            </a:fld>
            <a:endParaRPr lang="en-US" sz="1200"/>
          </a:p>
        </p:txBody>
      </p:sp>
    </p:spTree>
  </p:cSld>
  <p:clrMapOvr>
    <a:masterClrMapping/>
  </p:clrMapOvr>
</p:notes>
</file>

<file path=ppt/notesSlides/notesSlide3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Slide Image Placeholder 1"/>
          <p:cNvSpPr>
            <a:spLocks noGrp="1" noRot="1" noChangeAspect="1" noTextEdit="1"/>
          </p:cNvSpPr>
          <p:nvPr>
            <p:ph type="sldImg"/>
          </p:nvPr>
        </p:nvSpPr>
        <p:spPr>
          <a:ln/>
        </p:spPr>
      </p:sp>
      <p:sp>
        <p:nvSpPr>
          <p:cNvPr id="75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ヒラギノ角ゴ Pro W3" charset="0"/>
                <a:cs typeface="ヒラギノ角ゴ Pro W3" charset="0"/>
              </a:rPr>
              <a:t>There is an entire section (33 pages) discussing Career Guidance in many countries.  It</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always fun to see where we get things right and where other countries lead us.</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Revisiting global trends in TVET:  Reflections on theory and practice</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http://www.unevoc.unesco.org/go.php?q=Revisiting+global+trends+in+TVET+Reflections+on+theory+and+practice</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August 14, 2013</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Published by</a:t>
            </a:r>
          </a:p>
          <a:p>
            <a:r>
              <a:rPr lang="en-US">
                <a:latin typeface="Arial" charset="0"/>
                <a:ea typeface="ヒラギノ角ゴ Pro W3" charset="0"/>
                <a:cs typeface="ヒラギノ角ゴ Pro W3" charset="0"/>
              </a:rPr>
              <a:t>UNESCO-UNEVOC International Centre for</a:t>
            </a:r>
          </a:p>
          <a:p>
            <a:r>
              <a:rPr lang="en-US">
                <a:latin typeface="Arial" charset="0"/>
                <a:ea typeface="ヒラギノ角ゴ Pro W3" charset="0"/>
                <a:cs typeface="ヒラギノ角ゴ Pro W3" charset="0"/>
              </a:rPr>
              <a:t>Technical and Vocational Education and Training</a:t>
            </a:r>
          </a:p>
          <a:p>
            <a:r>
              <a:rPr lang="en-US">
                <a:latin typeface="Arial" charset="0"/>
                <a:ea typeface="ヒラギノ角ゴ Pro W3" charset="0"/>
                <a:cs typeface="ヒラギノ角ゴ Pro W3" charset="0"/>
              </a:rPr>
              <a:t>UN Campus</a:t>
            </a:r>
          </a:p>
          <a:p>
            <a:r>
              <a:rPr lang="en-US">
                <a:latin typeface="Arial" charset="0"/>
                <a:ea typeface="ヒラギノ角ゴ Pro W3" charset="0"/>
                <a:cs typeface="ヒラギノ角ゴ Pro W3" charset="0"/>
              </a:rPr>
              <a:t>Platz der Vereinten Nationen 1</a:t>
            </a:r>
          </a:p>
          <a:p>
            <a:r>
              <a:rPr lang="en-US">
                <a:latin typeface="Arial" charset="0"/>
                <a:ea typeface="ヒラギノ角ゴ Pro W3" charset="0"/>
                <a:cs typeface="ヒラギノ角ゴ Pro W3" charset="0"/>
              </a:rPr>
              <a:t>53113 Bonn</a:t>
            </a:r>
          </a:p>
          <a:p>
            <a:r>
              <a:rPr lang="en-US">
                <a:latin typeface="Arial" charset="0"/>
                <a:ea typeface="ヒラギノ角ゴ Pro W3" charset="0"/>
                <a:cs typeface="ヒラギノ角ゴ Pro W3" charset="0"/>
              </a:rPr>
              <a:t>Germany</a:t>
            </a:r>
          </a:p>
          <a:p>
            <a:r>
              <a:rPr lang="en-US">
                <a:latin typeface="Arial" charset="0"/>
                <a:ea typeface="ヒラギノ角ゴ Pro W3" charset="0"/>
                <a:cs typeface="ヒラギノ角ゴ Pro W3" charset="0"/>
              </a:rPr>
              <a:t>Tel: +49 (0) 228 815 01 00</a:t>
            </a:r>
          </a:p>
          <a:p>
            <a:r>
              <a:rPr lang="en-US">
                <a:latin typeface="Arial" charset="0"/>
                <a:ea typeface="ヒラギノ角ゴ Pro W3" charset="0"/>
                <a:cs typeface="ヒラギノ角ゴ Pro W3" charset="0"/>
              </a:rPr>
              <a:t>Fax: +49 (0) 228 815 01 99</a:t>
            </a:r>
          </a:p>
          <a:p>
            <a:r>
              <a:rPr lang="en-US">
                <a:latin typeface="Arial" charset="0"/>
                <a:ea typeface="ヒラギノ角ゴ Pro W3" charset="0"/>
                <a:cs typeface="ヒラギノ角ゴ Pro W3" charset="0"/>
              </a:rPr>
              <a:t>www.unevoc.unesco.org</a:t>
            </a:r>
          </a:p>
          <a:p>
            <a:r>
              <a:rPr lang="en-US">
                <a:latin typeface="Arial" charset="0"/>
                <a:ea typeface="ヒラギノ角ゴ Pro W3" charset="0"/>
                <a:cs typeface="ヒラギノ角ゴ Pro W3" charset="0"/>
              </a:rPr>
              <a:t>unevoc@unesco.org</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This paper considers the relevance of a human capability and social justice approach for understanding the role of technical and vocational education and training (TVET) in relation to development. The paper starts out by reviewing existing, dominant approaches towards conceptualizing TVET in relation to human development, namely the human capital approach and a sustainable development approach.</a:t>
            </a:r>
          </a:p>
          <a:p>
            <a:endParaRPr lang="en-US">
              <a:latin typeface="Arial" charset="0"/>
              <a:ea typeface="ヒラギノ角ゴ Pro W3" charset="0"/>
              <a:cs typeface="ヒラギノ角ゴ Pro W3" charset="0"/>
            </a:endParaRPr>
          </a:p>
        </p:txBody>
      </p:sp>
      <p:sp>
        <p:nvSpPr>
          <p:cNvPr id="757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E1AAC2D-D1EC-E74F-AA15-69A22EFFF1CF}" type="slidenum">
              <a:rPr lang="en-US" sz="1200"/>
              <a:pPr/>
              <a:t>376</a:t>
            </a:fld>
            <a:endParaRPr lang="en-US" sz="1200"/>
          </a:p>
        </p:txBody>
      </p:sp>
    </p:spTree>
  </p:cSld>
  <p:clrMapOvr>
    <a:masterClrMapping/>
  </p:clrMapOvr>
</p:notes>
</file>

<file path=ppt/notesSlides/notesSlide3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D9CD9A-B7CD-0245-AE59-5495B714A712}" type="slidenum">
              <a:rPr lang="en-US" smtClean="0"/>
              <a:pPr/>
              <a:t>377</a:t>
            </a:fld>
            <a:endParaRPr lang="en-US"/>
          </a:p>
        </p:txBody>
      </p:sp>
    </p:spTree>
    <p:extLst>
      <p:ext uri="{BB962C8B-B14F-4D97-AF65-F5344CB8AC3E}">
        <p14:creationId xmlns:p14="http://schemas.microsoft.com/office/powerpoint/2010/main" val="2875143223"/>
      </p:ext>
    </p:extLst>
  </p:cSld>
  <p:clrMapOvr>
    <a:masterClrMapping/>
  </p:clrMapOvr>
</p:notes>
</file>

<file path=ppt/notesSlides/notesSlide3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Slide Image Placeholder 1"/>
          <p:cNvSpPr>
            <a:spLocks noGrp="1" noRot="1" noChangeAspect="1" noTextEdit="1"/>
          </p:cNvSpPr>
          <p:nvPr>
            <p:ph type="sldImg"/>
          </p:nvPr>
        </p:nvSpPr>
        <p:spPr>
          <a:ln/>
        </p:spPr>
      </p:sp>
      <p:sp>
        <p:nvSpPr>
          <p:cNvPr id="760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Global Trends 2030:</a:t>
            </a:r>
          </a:p>
          <a:p>
            <a:r>
              <a:rPr lang="en-US">
                <a:latin typeface="Arial" charset="0"/>
                <a:ea typeface="ヒラギノ角ゴ Pro W3" charset="0"/>
                <a:cs typeface="ヒラギノ角ゴ Pro W3" charset="0"/>
              </a:rPr>
              <a:t>Alternative Worlds</a:t>
            </a:r>
          </a:p>
          <a:p>
            <a:r>
              <a:rPr lang="en-US">
                <a:latin typeface="Arial" charset="0"/>
                <a:ea typeface="ヒラギノ角ゴ Pro W3" charset="0"/>
                <a:cs typeface="ヒラギノ角ゴ Pro W3" charset="0"/>
              </a:rPr>
              <a:t>a publication of the National Intelligence Council</a:t>
            </a:r>
          </a:p>
          <a:p>
            <a:r>
              <a:rPr lang="en-US">
                <a:latin typeface="Arial" charset="0"/>
                <a:ea typeface="ヒラギノ角ゴ Pro W3" charset="0"/>
                <a:cs typeface="ヒラギノ角ゴ Pro W3" charset="0"/>
              </a:rPr>
              <a:t>December 2012</a:t>
            </a:r>
          </a:p>
          <a:p>
            <a:r>
              <a:rPr lang="en-US">
                <a:latin typeface="Arial" charset="0"/>
                <a:ea typeface="ヒラギノ角ゴ Pro W3" charset="0"/>
                <a:cs typeface="ヒラギノ角ゴ Pro W3" charset="0"/>
              </a:rPr>
              <a:t>NIC 2012-001</a:t>
            </a:r>
          </a:p>
          <a:p>
            <a:r>
              <a:rPr lang="en-US">
                <a:latin typeface="Arial" charset="0"/>
                <a:ea typeface="ヒラギノ角ゴ Pro W3" charset="0"/>
                <a:cs typeface="ヒラギノ角ゴ Pro W3" charset="0"/>
              </a:rPr>
              <a:t>ISBN 978-1-929667-21-5</a:t>
            </a:r>
          </a:p>
          <a:p>
            <a:r>
              <a:rPr lang="en-US">
                <a:latin typeface="Arial" charset="0"/>
                <a:ea typeface="ヒラギノ角ゴ Pro W3" charset="0"/>
                <a:cs typeface="ヒラギノ角ゴ Pro W3" charset="0"/>
              </a:rPr>
              <a:t>To view electronic version:</a:t>
            </a:r>
          </a:p>
          <a:p>
            <a:r>
              <a:rPr lang="en-US">
                <a:latin typeface="Arial" charset="0"/>
                <a:ea typeface="ヒラギノ角ゴ Pro W3" charset="0"/>
                <a:cs typeface="ヒラギノ角ゴ Pro W3" charset="0"/>
              </a:rPr>
              <a:t>www.dni.gov/nic/globaltrends</a:t>
            </a:r>
          </a:p>
          <a:p>
            <a:r>
              <a:rPr lang="en-US">
                <a:latin typeface="Arial" charset="0"/>
                <a:ea typeface="ヒラギノ角ゴ Pro W3" charset="0"/>
                <a:cs typeface="ヒラギノ角ゴ Pro W3" charset="0"/>
              </a:rPr>
              <a:t>Facebook.com/odni.nic</a:t>
            </a:r>
          </a:p>
          <a:p>
            <a:r>
              <a:rPr lang="en-US">
                <a:latin typeface="Arial" charset="0"/>
                <a:ea typeface="ヒラギノ角ゴ Pro W3" charset="0"/>
                <a:cs typeface="ヒラギノ角ゴ Pro W3" charset="0"/>
              </a:rPr>
              <a:t>Twitter: @odni_nic</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This report is intended to stimulate thinking about the rapid and</a:t>
            </a:r>
          </a:p>
          <a:p>
            <a:r>
              <a:rPr lang="en-US">
                <a:latin typeface="Arial" charset="0"/>
                <a:ea typeface="ヒラギノ角ゴ Pro W3" charset="0"/>
                <a:cs typeface="ヒラギノ角ゴ Pro W3" charset="0"/>
              </a:rPr>
              <a:t>vast geopolitical changes characterizing the world today and</a:t>
            </a:r>
          </a:p>
          <a:p>
            <a:r>
              <a:rPr lang="en-US">
                <a:latin typeface="Arial" charset="0"/>
                <a:ea typeface="ヒラギノ角ゴ Pro W3" charset="0"/>
                <a:cs typeface="ヒラギノ角ゴ Pro W3" charset="0"/>
              </a:rPr>
              <a:t>possible global trajectories during the next 15-20 years. As with the</a:t>
            </a:r>
          </a:p>
          <a:p>
            <a:r>
              <a:rPr lang="en-US">
                <a:latin typeface="Arial" charset="0"/>
                <a:ea typeface="ヒラギノ角ゴ Pro W3" charset="0"/>
                <a:cs typeface="ヒラギノ角ゴ Pro W3" charset="0"/>
              </a:rPr>
              <a:t>NI CÕs previous Global Trends reports, we do not seek to predict the</a:t>
            </a:r>
          </a:p>
          <a:p>
            <a:r>
              <a:rPr lang="en-US">
                <a:latin typeface="Arial" charset="0"/>
                <a:ea typeface="ヒラギノ角ゴ Pro W3" charset="0"/>
                <a:cs typeface="ヒラギノ角ゴ Pro W3" charset="0"/>
              </a:rPr>
              <a:t>Future, which would be an impossible feat, but instead provide a</a:t>
            </a:r>
          </a:p>
          <a:p>
            <a:r>
              <a:rPr lang="en-US">
                <a:latin typeface="Arial" charset="0"/>
                <a:ea typeface="ヒラギノ角ゴ Pro W3" charset="0"/>
                <a:cs typeface="ヒラギノ角ゴ Pro W3" charset="0"/>
              </a:rPr>
              <a:t>framework for thinking about possible futures and their implications.</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Global Trends 2030: Alternative Worlds is the fifth installment in the National Intelligence Council</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series aimed at providing a framework for thinking about the future. As with previous editions, we hope that this report will stimulate strategic thinking by identifying critical trends and potential discontinuities. We distinguish between megatrends, those factors that will likely occur under any scenario, and game-changers, critical variables whose trajectories are far less certain. Finally, as our appreciation of the diversity and complexity of various factors has grown, we have increased our attention to scenarios or alternative worlds we might face.</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We are at a critical juncture in human history, which could lead to widely contrasting futures. It is our contention that the future is not set in stone, but is malleable, the result of an interplay among megatrends, game-changers and, above all, human agency. Our effort is to encourage decision makers, whether in government or outside to think and plan for the long term so that negative futures do not occur and positive ones have a better chance of unfolding.</a:t>
            </a:r>
          </a:p>
          <a:p>
            <a:endParaRPr lang="en-US">
              <a:latin typeface="Arial" charset="0"/>
              <a:ea typeface="ヒラギノ角ゴ Pro W3" charset="0"/>
              <a:cs typeface="ヒラギノ角ゴ Pro W3" charset="0"/>
            </a:endParaRPr>
          </a:p>
        </p:txBody>
      </p:sp>
      <p:sp>
        <p:nvSpPr>
          <p:cNvPr id="760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ABF00E1-8650-CE42-9D4A-8AB7F30AAFDD}" type="slidenum">
              <a:rPr lang="en-US" sz="1200"/>
              <a:pPr/>
              <a:t>378</a:t>
            </a:fld>
            <a:endParaRPr lang="en-US" sz="1200"/>
          </a:p>
        </p:txBody>
      </p:sp>
    </p:spTree>
  </p:cSld>
  <p:clrMapOvr>
    <a:masterClrMapping/>
  </p:clrMapOvr>
</p:notes>
</file>

<file path=ppt/notesSlides/notesSlide3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82" name="Slide Image Placeholder 1"/>
          <p:cNvSpPr>
            <a:spLocks noGrp="1" noRot="1" noChangeAspect="1" noTextEdit="1"/>
          </p:cNvSpPr>
          <p:nvPr>
            <p:ph type="sldImg"/>
          </p:nvPr>
        </p:nvSpPr>
        <p:spPr>
          <a:ln/>
        </p:spPr>
      </p:sp>
      <p:sp>
        <p:nvSpPr>
          <p:cNvPr id="762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Global Trends 2030:</a:t>
            </a:r>
          </a:p>
          <a:p>
            <a:r>
              <a:rPr lang="en-US">
                <a:latin typeface="Arial" charset="0"/>
                <a:ea typeface="ヒラギノ角ゴ Pro W3" charset="0"/>
                <a:cs typeface="ヒラギノ角ゴ Pro W3" charset="0"/>
              </a:rPr>
              <a:t>Alternative Worlds</a:t>
            </a:r>
          </a:p>
          <a:p>
            <a:r>
              <a:rPr lang="en-US">
                <a:latin typeface="Arial" charset="0"/>
                <a:ea typeface="ヒラギノ角ゴ Pro W3" charset="0"/>
                <a:cs typeface="ヒラギノ角ゴ Pro W3" charset="0"/>
              </a:rPr>
              <a:t>a publication of the National Intelligence Council</a:t>
            </a:r>
          </a:p>
          <a:p>
            <a:r>
              <a:rPr lang="en-US">
                <a:latin typeface="Arial" charset="0"/>
                <a:ea typeface="ヒラギノ角ゴ Pro W3" charset="0"/>
                <a:cs typeface="ヒラギノ角ゴ Pro W3" charset="0"/>
              </a:rPr>
              <a:t>December 2012</a:t>
            </a:r>
          </a:p>
          <a:p>
            <a:r>
              <a:rPr lang="en-US">
                <a:latin typeface="Arial" charset="0"/>
                <a:ea typeface="ヒラギノ角ゴ Pro W3" charset="0"/>
                <a:cs typeface="ヒラギノ角ゴ Pro W3" charset="0"/>
              </a:rPr>
              <a:t>NIC 2012-001</a:t>
            </a:r>
          </a:p>
          <a:p>
            <a:r>
              <a:rPr lang="en-US">
                <a:latin typeface="Arial" charset="0"/>
                <a:ea typeface="ヒラギノ角ゴ Pro W3" charset="0"/>
                <a:cs typeface="ヒラギノ角ゴ Pro W3" charset="0"/>
              </a:rPr>
              <a:t>ISBN 978-1-929667-21-5</a:t>
            </a:r>
          </a:p>
          <a:p>
            <a:r>
              <a:rPr lang="en-US">
                <a:latin typeface="Arial" charset="0"/>
                <a:ea typeface="ヒラギノ角ゴ Pro W3" charset="0"/>
                <a:cs typeface="ヒラギノ角ゴ Pro W3" charset="0"/>
              </a:rPr>
              <a:t>To view electronic version:</a:t>
            </a:r>
          </a:p>
          <a:p>
            <a:r>
              <a:rPr lang="en-US">
                <a:latin typeface="Arial" charset="0"/>
                <a:ea typeface="ヒラギノ角ゴ Pro W3" charset="0"/>
                <a:cs typeface="ヒラギノ角ゴ Pro W3" charset="0"/>
              </a:rPr>
              <a:t>www.dni.gov/nic/globaltrends</a:t>
            </a:r>
          </a:p>
          <a:p>
            <a:r>
              <a:rPr lang="en-US">
                <a:latin typeface="Arial" charset="0"/>
                <a:ea typeface="ヒラギノ角ゴ Pro W3" charset="0"/>
                <a:cs typeface="ヒラギノ角ゴ Pro W3" charset="0"/>
              </a:rPr>
              <a:t>Facebook.com/odni.nic</a:t>
            </a:r>
          </a:p>
          <a:p>
            <a:r>
              <a:rPr lang="en-US">
                <a:latin typeface="Arial" charset="0"/>
                <a:ea typeface="ヒラギノ角ゴ Pro W3" charset="0"/>
                <a:cs typeface="ヒラギノ角ゴ Pro W3" charset="0"/>
              </a:rPr>
              <a:t>Twitter: @odni_nic</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This report is intended to stimulate thinking about the rapid and</a:t>
            </a:r>
          </a:p>
          <a:p>
            <a:r>
              <a:rPr lang="en-US">
                <a:latin typeface="Arial" charset="0"/>
                <a:ea typeface="ヒラギノ角ゴ Pro W3" charset="0"/>
                <a:cs typeface="ヒラギノ角ゴ Pro W3" charset="0"/>
              </a:rPr>
              <a:t>vast geopolitical changes characterizing the world today and</a:t>
            </a:r>
          </a:p>
          <a:p>
            <a:r>
              <a:rPr lang="en-US">
                <a:latin typeface="Arial" charset="0"/>
                <a:ea typeface="ヒラギノ角ゴ Pro W3" charset="0"/>
                <a:cs typeface="ヒラギノ角ゴ Pro W3" charset="0"/>
              </a:rPr>
              <a:t>possible global trajectories during the next 15-20 years. As with the</a:t>
            </a:r>
          </a:p>
          <a:p>
            <a:r>
              <a:rPr lang="en-US">
                <a:latin typeface="Arial" charset="0"/>
                <a:ea typeface="ヒラギノ角ゴ Pro W3" charset="0"/>
                <a:cs typeface="ヒラギノ角ゴ Pro W3" charset="0"/>
              </a:rPr>
              <a:t>NI CÕs previous Global Trends reports, we do not seek to predict the</a:t>
            </a:r>
          </a:p>
          <a:p>
            <a:r>
              <a:rPr lang="en-US">
                <a:latin typeface="Arial" charset="0"/>
                <a:ea typeface="ヒラギノ角ゴ Pro W3" charset="0"/>
                <a:cs typeface="ヒラギノ角ゴ Pro W3" charset="0"/>
              </a:rPr>
              <a:t>Future, which would be an impossible feat, but instead provide a</a:t>
            </a:r>
          </a:p>
          <a:p>
            <a:r>
              <a:rPr lang="en-US">
                <a:latin typeface="Arial" charset="0"/>
                <a:ea typeface="ヒラギノ角ゴ Pro W3" charset="0"/>
                <a:cs typeface="ヒラギノ角ゴ Pro W3" charset="0"/>
              </a:rPr>
              <a:t>framework for thinking about possible futures and their implications.</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Global Trends 2030: Alternative Worlds is the fifth installment in the National Intelligence Council</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series aimed at providing a framework for thinking about the future. As with previous editions, we hope that this report will stimulate strategic thinking by identifying critical trends and potential discontinuities. We distinguish between megatrends, those factors that will likely occur under any scenario, and game-changers, critical variables whose trajectories are far less certain. Finally, as our appreciation of the diversity and complexity of various factors has grown, we have increased our attention to scenarios or alternative worlds we might face.</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We are at a critical juncture in human history, which could lead to widely contrasting futures. It is our contention that the future is not set in stone, but is malleable, the result of an interplay among megatrends, game-changers and, above all, human agency. Our effort is to encourage decision makers, whether in government or outside to think and plan for the long term so that negative futures do not occur and positive ones have a better chance of unfolding.</a:t>
            </a:r>
          </a:p>
          <a:p>
            <a:endParaRPr lang="en-US">
              <a:latin typeface="Arial" charset="0"/>
              <a:ea typeface="ヒラギノ角ゴ Pro W3" charset="0"/>
              <a:cs typeface="ヒラギノ角ゴ Pro W3" charset="0"/>
            </a:endParaRPr>
          </a:p>
        </p:txBody>
      </p:sp>
      <p:sp>
        <p:nvSpPr>
          <p:cNvPr id="762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D7F4F232-A80E-3648-B49C-A02FAF884DB6}" type="slidenum">
              <a:rPr lang="en-US" sz="1200"/>
              <a:pPr/>
              <a:t>379</a:t>
            </a:fld>
            <a:endParaRPr lang="en-US"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39F1D450-4294-4045-BB7E-B23D06867CFC}" type="slidenum">
              <a:rPr lang="en-US" sz="1200"/>
              <a:pPr/>
              <a:t>38</a:t>
            </a:fld>
            <a:endParaRPr lang="en-US" sz="1200"/>
          </a:p>
        </p:txBody>
      </p:sp>
      <p:sp>
        <p:nvSpPr>
          <p:cNvPr id="93188" name="Rectangle 2"/>
          <p:cNvSpPr>
            <a:spLocks noGrp="1" noRot="1" noChangeAspect="1" noChangeArrowheads="1" noTextEdit="1"/>
          </p:cNvSpPr>
          <p:nvPr>
            <p:ph type="sldImg"/>
          </p:nvPr>
        </p:nvSpPr>
        <p:spPr>
          <a:solidFill>
            <a:srgbClr val="FFFFFF"/>
          </a:solidFill>
          <a:ln/>
        </p:spPr>
      </p:sp>
      <p:sp>
        <p:nvSpPr>
          <p:cNvPr id="93189" name="Rectangle 3"/>
          <p:cNvSpPr>
            <a:spLocks noGrp="1" noChangeArrowheads="1"/>
          </p:cNvSpPr>
          <p:nvPr>
            <p:ph type="body" idx="1"/>
          </p:nvPr>
        </p:nvSpPr>
        <p:spPr>
          <a:xfrm>
            <a:off x="762000" y="4343400"/>
            <a:ext cx="5562600" cy="47244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z="1400" dirty="0">
                <a:latin typeface="Arial" charset="0"/>
                <a:ea typeface="ヒラギノ角ゴ Pro W3" charset="0"/>
                <a:cs typeface="ヒラギノ角ゴ Pro W3" charset="0"/>
              </a:rPr>
              <a:t>Here</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a chart that shows the graduation rate for all of the colleges in North Carolina</a:t>
            </a:r>
          </a:p>
          <a:p>
            <a:pPr eaLnBrk="1" hangingPunct="1">
              <a:spcBef>
                <a:spcPct val="0"/>
              </a:spcBef>
            </a:pPr>
            <a:endParaRPr lang="en-US" dirty="0">
              <a:latin typeface="Arial" charset="0"/>
              <a:ea typeface="ヒラギノ角ゴ Pro W3" charset="0"/>
              <a:cs typeface="ヒラギノ角ゴ Pro W3" charset="0"/>
            </a:endParaRPr>
          </a:p>
          <a:p>
            <a:pPr eaLnBrk="1" hangingPunct="1">
              <a:spcBef>
                <a:spcPct val="0"/>
              </a:spcBef>
            </a:pPr>
            <a:endParaRPr lang="en-US" dirty="0">
              <a:latin typeface="Arial" charset="0"/>
              <a:ea typeface="ヒラギノ角ゴ Pro W3" charset="0"/>
              <a:cs typeface="ヒラギノ角ゴ Pro W3" charset="0"/>
            </a:endParaRPr>
          </a:p>
          <a:p>
            <a:pPr eaLnBrk="1" hangingPunct="1">
              <a:spcBef>
                <a:spcPct val="0"/>
              </a:spcBef>
            </a:pPr>
            <a:r>
              <a:rPr lang="en-US" dirty="0">
                <a:latin typeface="Arial" charset="0"/>
                <a:ea typeface="ヒラギノ角ゴ Pro W3" charset="0"/>
                <a:cs typeface="ヒラギノ角ゴ Pro W3" charset="0"/>
              </a:rPr>
              <a:t>=====</a:t>
            </a:r>
          </a:p>
          <a:p>
            <a:pPr eaLnBrk="1" hangingPunct="1">
              <a:spcBef>
                <a:spcPct val="0"/>
              </a:spcBef>
            </a:pPr>
            <a:r>
              <a:rPr lang="en-US" dirty="0">
                <a:latin typeface="Arial" charset="0"/>
                <a:ea typeface="ヒラギノ角ゴ Pro W3" charset="0"/>
                <a:cs typeface="ヒラギノ角ゴ Pro W3" charset="0"/>
              </a:rPr>
              <a:t>Almost</a:t>
            </a:r>
            <a:r>
              <a:rPr lang="en-US" u="sng" dirty="0">
                <a:latin typeface="Arial" charset="0"/>
                <a:ea typeface="ヒラギノ角ゴ Pro W3" charset="0"/>
                <a:cs typeface="ヒラギノ角ゴ Pro W3" charset="0"/>
              </a:rPr>
              <a:t> half</a:t>
            </a:r>
            <a:r>
              <a:rPr lang="en-US" dirty="0">
                <a:latin typeface="Arial" charset="0"/>
                <a:ea typeface="ヒラギノ角ゴ Pro W3" charset="0"/>
                <a:cs typeface="ヒラギノ角ゴ Pro W3" charset="0"/>
              </a:rPr>
              <a:t> of the students that we send to a four-year college program in North Carolina will drop out.</a:t>
            </a:r>
          </a:p>
          <a:p>
            <a:pPr eaLnBrk="1" hangingPunct="1">
              <a:spcBef>
                <a:spcPct val="0"/>
              </a:spcBef>
            </a:pPr>
            <a:r>
              <a:rPr lang="en-US" dirty="0">
                <a:latin typeface="Arial" charset="0"/>
                <a:ea typeface="ヒラギノ角ゴ Pro W3" charset="0"/>
                <a:cs typeface="ヒラギノ角ゴ Pro W3" charset="0"/>
              </a:rPr>
              <a:t>This chart shows the percentage of students who start a four-year degree and complete it within 6 years.</a:t>
            </a:r>
          </a:p>
          <a:p>
            <a:pPr eaLnBrk="1" hangingPunct="1">
              <a:spcBef>
                <a:spcPct val="0"/>
              </a:spcBef>
            </a:pPr>
            <a:r>
              <a:rPr lang="en-US" dirty="0">
                <a:latin typeface="Arial" charset="0"/>
                <a:ea typeface="ヒラギノ角ゴ Pro W3" charset="0"/>
                <a:cs typeface="ヒラギノ角ゴ Pro W3" charset="0"/>
              </a:rPr>
              <a:t>Duke</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 graduation rate is very high, but they are also very picky about who they let in.</a:t>
            </a:r>
          </a:p>
          <a:p>
            <a:pPr eaLnBrk="1" hangingPunct="1">
              <a:spcBef>
                <a:spcPct val="0"/>
              </a:spcBef>
            </a:pPr>
            <a:r>
              <a:rPr lang="en-US" dirty="0">
                <a:latin typeface="Arial" charset="0"/>
                <a:ea typeface="ヒラギノ角ゴ Pro W3" charset="0"/>
                <a:cs typeface="ヒラギノ角ゴ Pro W3" charset="0"/>
              </a:rPr>
              <a:t>One </a:t>
            </a:r>
            <a:r>
              <a:rPr lang="en-US" u="sng" dirty="0">
                <a:latin typeface="Arial" charset="0"/>
                <a:ea typeface="ヒラギノ角ゴ Pro W3" charset="0"/>
                <a:cs typeface="ヒラギノ角ゴ Pro W3" charset="0"/>
              </a:rPr>
              <a:t>drawback</a:t>
            </a:r>
            <a:r>
              <a:rPr lang="en-US" dirty="0">
                <a:latin typeface="Arial" charset="0"/>
                <a:ea typeface="ヒラギノ角ゴ Pro W3" charset="0"/>
                <a:cs typeface="ヒラギノ角ゴ Pro W3" charset="0"/>
              </a:rPr>
              <a:t> to this data is that it is showing how many </a:t>
            </a:r>
            <a:r>
              <a:rPr lang="en-US" u="sng" dirty="0">
                <a:latin typeface="Arial" charset="0"/>
                <a:ea typeface="ヒラギノ角ゴ Pro W3" charset="0"/>
                <a:cs typeface="ヒラギノ角ゴ Pro W3" charset="0"/>
              </a:rPr>
              <a:t>start</a:t>
            </a:r>
            <a:r>
              <a:rPr lang="en-US" dirty="0">
                <a:latin typeface="Arial" charset="0"/>
                <a:ea typeface="ヒラギノ角ゴ Pro W3" charset="0"/>
                <a:cs typeface="ヒラギノ角ゴ Pro W3" charset="0"/>
              </a:rPr>
              <a:t> a four-year program and </a:t>
            </a:r>
            <a:r>
              <a:rPr lang="en-US" u="sng" dirty="0">
                <a:latin typeface="Arial" charset="0"/>
                <a:ea typeface="ヒラギノ角ゴ Pro W3" charset="0"/>
                <a:cs typeface="ヒラギノ角ゴ Pro W3" charset="0"/>
              </a:rPr>
              <a:t>complete</a:t>
            </a:r>
            <a:r>
              <a:rPr lang="en-US" dirty="0">
                <a:latin typeface="Arial" charset="0"/>
                <a:ea typeface="ヒラギノ角ゴ Pro W3" charset="0"/>
                <a:cs typeface="ヒラギノ角ゴ Pro W3" charset="0"/>
              </a:rPr>
              <a:t> it in six years at the </a:t>
            </a:r>
            <a:r>
              <a:rPr lang="en-US" u="sng" dirty="0">
                <a:latin typeface="Arial" charset="0"/>
                <a:ea typeface="ヒラギノ角ゴ Pro W3" charset="0"/>
                <a:cs typeface="ヒラギノ角ゴ Pro W3" charset="0"/>
              </a:rPr>
              <a:t>same</a:t>
            </a:r>
            <a:r>
              <a:rPr lang="en-US" dirty="0">
                <a:latin typeface="Arial" charset="0"/>
                <a:ea typeface="ヒラギノ角ゴ Pro W3" charset="0"/>
                <a:cs typeface="ヒラギノ角ゴ Pro W3" charset="0"/>
              </a:rPr>
              <a:t> institution. </a:t>
            </a:r>
          </a:p>
          <a:p>
            <a:pPr eaLnBrk="1" hangingPunct="1">
              <a:spcBef>
                <a:spcPct val="0"/>
              </a:spcBef>
            </a:pPr>
            <a:r>
              <a:rPr lang="en-US" dirty="0">
                <a:latin typeface="Arial" charset="0"/>
                <a:ea typeface="ヒラギノ角ゴ Pro W3" charset="0"/>
                <a:cs typeface="ヒラギノ角ゴ Pro W3" charset="0"/>
              </a:rPr>
              <a:t>Some of the smaller, private colleges have low graduation rates because students might </a:t>
            </a:r>
            <a:r>
              <a:rPr lang="en-US" u="sng" dirty="0">
                <a:latin typeface="Arial" charset="0"/>
                <a:ea typeface="ヒラギノ角ゴ Pro W3" charset="0"/>
                <a:cs typeface="ヒラギノ角ゴ Pro W3" charset="0"/>
              </a:rPr>
              <a:t>start</a:t>
            </a:r>
            <a:r>
              <a:rPr lang="en-US" dirty="0">
                <a:latin typeface="Arial" charset="0"/>
                <a:ea typeface="ヒラギノ角ゴ Pro W3" charset="0"/>
                <a:cs typeface="ヒラギノ角ゴ Pro W3" charset="0"/>
              </a:rPr>
              <a:t> there, and then </a:t>
            </a:r>
            <a:r>
              <a:rPr lang="en-US" u="sng" dirty="0">
                <a:latin typeface="Arial" charset="0"/>
                <a:ea typeface="ヒラギノ角ゴ Pro W3" charset="0"/>
                <a:cs typeface="ヒラギノ角ゴ Pro W3" charset="0"/>
              </a:rPr>
              <a:t>transfer</a:t>
            </a:r>
            <a:r>
              <a:rPr lang="en-US" dirty="0">
                <a:latin typeface="Arial" charset="0"/>
                <a:ea typeface="ヒラギノ角ゴ Pro W3" charset="0"/>
                <a:cs typeface="ヒラギノ角ゴ Pro W3" charset="0"/>
              </a:rPr>
              <a:t> to a larger state university. </a:t>
            </a:r>
          </a:p>
          <a:p>
            <a:pPr eaLnBrk="1" hangingPunct="1">
              <a:spcBef>
                <a:spcPct val="0"/>
              </a:spcBef>
            </a:pPr>
            <a:r>
              <a:rPr lang="en-US" dirty="0">
                <a:latin typeface="Arial" charset="0"/>
                <a:ea typeface="ヒラギノ角ゴ Pro W3" charset="0"/>
                <a:cs typeface="ヒラギノ角ゴ Pro W3" charset="0"/>
              </a:rPr>
              <a:t>This counts as a </a:t>
            </a:r>
            <a:r>
              <a:rPr lang="en-US" u="sng" dirty="0">
                <a:latin typeface="Arial" charset="0"/>
                <a:ea typeface="ヒラギノ角ゴ Pro W3" charset="0"/>
                <a:cs typeface="ヒラギノ角ゴ Pro W3" charset="0"/>
              </a:rPr>
              <a:t>negative</a:t>
            </a:r>
            <a:r>
              <a:rPr lang="en-US" dirty="0">
                <a:latin typeface="Arial" charset="0"/>
                <a:ea typeface="ヒラギノ角ゴ Pro W3" charset="0"/>
                <a:cs typeface="ヒラギノ角ゴ Pro W3" charset="0"/>
              </a:rPr>
              <a:t> where the student started, and does </a:t>
            </a:r>
            <a:r>
              <a:rPr lang="en-US" u="sng" dirty="0">
                <a:latin typeface="Arial" charset="0"/>
                <a:ea typeface="ヒラギノ角ゴ Pro W3" charset="0"/>
                <a:cs typeface="ヒラギノ角ゴ Pro W3" charset="0"/>
              </a:rPr>
              <a:t>not count </a:t>
            </a:r>
            <a:r>
              <a:rPr lang="en-US" dirty="0">
                <a:latin typeface="Arial" charset="0"/>
                <a:ea typeface="ヒラギノ角ゴ Pro W3" charset="0"/>
                <a:cs typeface="ヒラギノ角ゴ Pro W3" charset="0"/>
              </a:rPr>
              <a:t>at all where the student </a:t>
            </a:r>
            <a:r>
              <a:rPr lang="en-US" u="sng" dirty="0">
                <a:latin typeface="Arial" charset="0"/>
                <a:ea typeface="ヒラギノ角ゴ Pro W3" charset="0"/>
                <a:cs typeface="ヒラギノ角ゴ Pro W3" charset="0"/>
              </a:rPr>
              <a:t>completed</a:t>
            </a:r>
            <a:r>
              <a:rPr lang="en-US" dirty="0">
                <a:latin typeface="Arial" charset="0"/>
                <a:ea typeface="ヒラギノ角ゴ Pro W3" charset="0"/>
                <a:cs typeface="ヒラギノ角ゴ Pro W3" charset="0"/>
              </a:rPr>
              <a:t> their degree.  </a:t>
            </a:r>
          </a:p>
          <a:p>
            <a:pPr eaLnBrk="1" hangingPunct="1">
              <a:spcBef>
                <a:spcPct val="0"/>
              </a:spcBef>
            </a:pPr>
            <a:r>
              <a:rPr lang="en-US" dirty="0">
                <a:latin typeface="Arial" charset="0"/>
                <a:ea typeface="ヒラギノ角ゴ Pro W3" charset="0"/>
                <a:cs typeface="ヒラギノ角ゴ Pro W3" charset="0"/>
              </a:rPr>
              <a:t>Anytime you look at data, you have to take time to truly understand it, --  so you don</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t jump to the wrong conclusion.</a:t>
            </a:r>
          </a:p>
          <a:p>
            <a:pPr eaLnBrk="1" hangingPunct="1">
              <a:spcBef>
                <a:spcPct val="0"/>
              </a:spcBef>
            </a:pPr>
            <a:endParaRPr lang="en-US" dirty="0">
              <a:latin typeface="Arial" charset="0"/>
              <a:ea typeface="ヒラギノ角ゴ Pro W3" charset="0"/>
              <a:cs typeface="ヒラギノ角ゴ Pro W3" charset="0"/>
            </a:endParaRPr>
          </a:p>
          <a:p>
            <a:pPr eaLnBrk="1" hangingPunct="1">
              <a:spcBef>
                <a:spcPct val="0"/>
              </a:spcBef>
            </a:pPr>
            <a:endParaRPr lang="en-US" dirty="0">
              <a:latin typeface="Arial" charset="0"/>
              <a:ea typeface="ヒラギノ角ゴ Pro W3" charset="0"/>
              <a:cs typeface="ヒラギノ角ゴ Pro W3" charset="0"/>
            </a:endParaRPr>
          </a:p>
          <a:p>
            <a:pPr eaLnBrk="1" hangingPunct="1">
              <a:spcBef>
                <a:spcPct val="0"/>
              </a:spcBef>
            </a:pPr>
            <a:endParaRPr lang="en-US" dirty="0">
              <a:latin typeface="Arial" charset="0"/>
              <a:ea typeface="ヒラギノ角ゴ Pro W3" charset="0"/>
              <a:cs typeface="ヒラギノ角ゴ Pro W3" charset="0"/>
            </a:endParaRPr>
          </a:p>
          <a:p>
            <a:pPr eaLnBrk="1" hangingPunct="1">
              <a:spcBef>
                <a:spcPct val="0"/>
              </a:spcBef>
            </a:pPr>
            <a:r>
              <a:rPr lang="en-US" dirty="0">
                <a:latin typeface="Arial" charset="0"/>
                <a:ea typeface="ヒラギノ角ゴ Pro W3" charset="0"/>
                <a:cs typeface="ヒラギノ角ゴ Pro W3" charset="0"/>
              </a:rPr>
              <a:t>====</a:t>
            </a:r>
          </a:p>
          <a:p>
            <a:pPr eaLnBrk="1" hangingPunct="1">
              <a:spcBef>
                <a:spcPct val="0"/>
              </a:spcBef>
            </a:pPr>
            <a:endParaRPr lang="en-US" dirty="0">
              <a:latin typeface="Arial" charset="0"/>
              <a:ea typeface="ヒラギノ角ゴ Pro W3" charset="0"/>
              <a:cs typeface="ヒラギノ角ゴ Pro W3" charset="0"/>
            </a:endParaRPr>
          </a:p>
          <a:p>
            <a:pPr eaLnBrk="1" hangingPunct="1">
              <a:spcBef>
                <a:spcPct val="0"/>
              </a:spcBef>
            </a:pPr>
            <a:r>
              <a:rPr lang="en-US" dirty="0" err="1">
                <a:latin typeface="Arial" charset="0"/>
                <a:ea typeface="ヒラギノ角ゴ Pro W3" charset="0"/>
                <a:cs typeface="ヒラギノ角ゴ Pro W3" charset="0"/>
              </a:rPr>
              <a:t>www.collegeresults.org</a:t>
            </a:r>
            <a:endParaRPr lang="en-US" dirty="0">
              <a:latin typeface="Arial" charset="0"/>
              <a:ea typeface="ヒラギノ角ゴ Pro W3" charset="0"/>
              <a:cs typeface="ヒラギノ角ゴ Pro W3" charset="0"/>
            </a:endParaRPr>
          </a:p>
          <a:p>
            <a:pPr eaLnBrk="1" hangingPunct="1">
              <a:spcBef>
                <a:spcPct val="0"/>
              </a:spcBef>
            </a:pPr>
            <a:r>
              <a:rPr lang="en-US" dirty="0">
                <a:latin typeface="Arial" charset="0"/>
                <a:ea typeface="ヒラギノ角ゴ Pro W3" charset="0"/>
                <a:cs typeface="ヒラギノ角ゴ Pro W3" charset="0"/>
              </a:rPr>
              <a:t>Average 57.6% for all NC undergraduates listed</a:t>
            </a:r>
          </a:p>
        </p:txBody>
      </p:sp>
    </p:spTree>
  </p:cSld>
  <p:clrMapOvr>
    <a:masterClrMapping/>
  </p:clrMapOvr>
</p:notes>
</file>

<file path=ppt/notesSlides/notesSlide3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930" name="Slide Image Placeholder 1"/>
          <p:cNvSpPr>
            <a:spLocks noGrp="1" noRot="1" noChangeAspect="1" noTextEdit="1"/>
          </p:cNvSpPr>
          <p:nvPr>
            <p:ph type="sldImg"/>
          </p:nvPr>
        </p:nvSpPr>
        <p:spPr>
          <a:ln/>
        </p:spPr>
      </p:sp>
      <p:sp>
        <p:nvSpPr>
          <p:cNvPr id="764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Global Trends 2030:</a:t>
            </a:r>
          </a:p>
          <a:p>
            <a:r>
              <a:rPr lang="en-US">
                <a:latin typeface="Arial" charset="0"/>
                <a:ea typeface="ヒラギノ角ゴ Pro W3" charset="0"/>
                <a:cs typeface="ヒラギノ角ゴ Pro W3" charset="0"/>
              </a:rPr>
              <a:t>Alternative Worlds</a:t>
            </a:r>
          </a:p>
          <a:p>
            <a:r>
              <a:rPr lang="en-US">
                <a:latin typeface="Arial" charset="0"/>
                <a:ea typeface="ヒラギノ角ゴ Pro W3" charset="0"/>
                <a:cs typeface="ヒラギノ角ゴ Pro W3" charset="0"/>
              </a:rPr>
              <a:t>a publication of the National Intelligence Council</a:t>
            </a:r>
          </a:p>
          <a:p>
            <a:r>
              <a:rPr lang="en-US">
                <a:latin typeface="Arial" charset="0"/>
                <a:ea typeface="ヒラギノ角ゴ Pro W3" charset="0"/>
                <a:cs typeface="ヒラギノ角ゴ Pro W3" charset="0"/>
              </a:rPr>
              <a:t>December 2012</a:t>
            </a:r>
          </a:p>
          <a:p>
            <a:r>
              <a:rPr lang="en-US">
                <a:latin typeface="Arial" charset="0"/>
                <a:ea typeface="ヒラギノ角ゴ Pro W3" charset="0"/>
                <a:cs typeface="ヒラギノ角ゴ Pro W3" charset="0"/>
              </a:rPr>
              <a:t>NIC 2012-001</a:t>
            </a:r>
          </a:p>
          <a:p>
            <a:r>
              <a:rPr lang="en-US">
                <a:latin typeface="Arial" charset="0"/>
                <a:ea typeface="ヒラギノ角ゴ Pro W3" charset="0"/>
                <a:cs typeface="ヒラギノ角ゴ Pro W3" charset="0"/>
              </a:rPr>
              <a:t>ISBN 978-1-929667-21-5</a:t>
            </a:r>
          </a:p>
          <a:p>
            <a:r>
              <a:rPr lang="en-US">
                <a:latin typeface="Arial" charset="0"/>
                <a:ea typeface="ヒラギノ角ゴ Pro W3" charset="0"/>
                <a:cs typeface="ヒラギノ角ゴ Pro W3" charset="0"/>
              </a:rPr>
              <a:t>To view electronic version:</a:t>
            </a:r>
          </a:p>
          <a:p>
            <a:r>
              <a:rPr lang="en-US">
                <a:latin typeface="Arial" charset="0"/>
                <a:ea typeface="ヒラギノ角ゴ Pro W3" charset="0"/>
                <a:cs typeface="ヒラギノ角ゴ Pro W3" charset="0"/>
              </a:rPr>
              <a:t>www.dni.gov/nic/globaltrends</a:t>
            </a:r>
          </a:p>
          <a:p>
            <a:r>
              <a:rPr lang="en-US">
                <a:latin typeface="Arial" charset="0"/>
                <a:ea typeface="ヒラギノ角ゴ Pro W3" charset="0"/>
                <a:cs typeface="ヒラギノ角ゴ Pro W3" charset="0"/>
              </a:rPr>
              <a:t>Facebook.com/odni.nic</a:t>
            </a:r>
          </a:p>
          <a:p>
            <a:r>
              <a:rPr lang="en-US">
                <a:latin typeface="Arial" charset="0"/>
                <a:ea typeface="ヒラギノ角ゴ Pro W3" charset="0"/>
                <a:cs typeface="ヒラギノ角ゴ Pro W3" charset="0"/>
              </a:rPr>
              <a:t>Twitter: @odni_nic</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This report is intended to stimulate thinking about the rapid and</a:t>
            </a:r>
          </a:p>
          <a:p>
            <a:r>
              <a:rPr lang="en-US">
                <a:latin typeface="Arial" charset="0"/>
                <a:ea typeface="ヒラギノ角ゴ Pro W3" charset="0"/>
                <a:cs typeface="ヒラギノ角ゴ Pro W3" charset="0"/>
              </a:rPr>
              <a:t>vast geopolitical changes characterizing the world today and</a:t>
            </a:r>
          </a:p>
          <a:p>
            <a:r>
              <a:rPr lang="en-US">
                <a:latin typeface="Arial" charset="0"/>
                <a:ea typeface="ヒラギノ角ゴ Pro W3" charset="0"/>
                <a:cs typeface="ヒラギノ角ゴ Pro W3" charset="0"/>
              </a:rPr>
              <a:t>possible global trajectories during the next 15-20 years. As with the</a:t>
            </a:r>
          </a:p>
          <a:p>
            <a:r>
              <a:rPr lang="en-US">
                <a:latin typeface="Arial" charset="0"/>
                <a:ea typeface="ヒラギノ角ゴ Pro W3" charset="0"/>
                <a:cs typeface="ヒラギノ角ゴ Pro W3" charset="0"/>
              </a:rPr>
              <a:t>NI CÕs previous Global Trends reports, we do not seek to predict the</a:t>
            </a:r>
          </a:p>
          <a:p>
            <a:r>
              <a:rPr lang="en-US">
                <a:latin typeface="Arial" charset="0"/>
                <a:ea typeface="ヒラギノ角ゴ Pro W3" charset="0"/>
                <a:cs typeface="ヒラギノ角ゴ Pro W3" charset="0"/>
              </a:rPr>
              <a:t>Future, which would be an impossible feat, but instead provide a</a:t>
            </a:r>
          </a:p>
          <a:p>
            <a:r>
              <a:rPr lang="en-US">
                <a:latin typeface="Arial" charset="0"/>
                <a:ea typeface="ヒラギノ角ゴ Pro W3" charset="0"/>
                <a:cs typeface="ヒラギノ角ゴ Pro W3" charset="0"/>
              </a:rPr>
              <a:t>framework for thinking about possible futures and their implications.</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Global Trends 2030: Alternative Worlds is the fifth installment in the National Intelligence Council</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series aimed at providing a framework for thinking about the future. As with previous editions, we hope that this report will stimulate strategic thinking by identifying critical trends and potential discontinuities. We distinguish between megatrends, those factors that will likely occur under any scenario, and game-changers, critical variables whose trajectories are far less certain. Finally, as our appreciation of the diversity and complexity of various factors has grown, we have increased our attention to scenarios or alternative worlds we might face.</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We are at a critical juncture in human history, which could lead to widely contrasting futures. It is our contention that the future is not set in stone, but is malleable, the result of an interplay among megatrends, game-changers and, above all, human agency. Our effort is to encourage decision makers, whether in government or outside to think and plan for the long term so that negative futures do not occur and positive ones have a better chance of unfolding.</a:t>
            </a:r>
          </a:p>
          <a:p>
            <a:endParaRPr lang="en-US">
              <a:latin typeface="Arial" charset="0"/>
              <a:ea typeface="ヒラギノ角ゴ Pro W3" charset="0"/>
              <a:cs typeface="ヒラギノ角ゴ Pro W3" charset="0"/>
            </a:endParaRPr>
          </a:p>
        </p:txBody>
      </p:sp>
      <p:sp>
        <p:nvSpPr>
          <p:cNvPr id="764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8CC441B7-7B72-034C-B0A5-F4FA4ABB4F8D}" type="slidenum">
              <a:rPr lang="en-US" sz="1200"/>
              <a:pPr/>
              <a:t>380</a:t>
            </a:fld>
            <a:endParaRPr lang="en-US" sz="1200"/>
          </a:p>
        </p:txBody>
      </p:sp>
    </p:spTree>
  </p:cSld>
  <p:clrMapOvr>
    <a:masterClrMapping/>
  </p:clrMapOvr>
</p:notes>
</file>

<file path=ppt/notesSlides/notesSlide3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D9CD9A-B7CD-0245-AE59-5495B714A712}" type="slidenum">
              <a:rPr lang="en-US" smtClean="0"/>
              <a:pPr/>
              <a:t>381</a:t>
            </a:fld>
            <a:endParaRPr lang="en-US"/>
          </a:p>
        </p:txBody>
      </p:sp>
    </p:spTree>
    <p:extLst>
      <p:ext uri="{BB962C8B-B14F-4D97-AF65-F5344CB8AC3E}">
        <p14:creationId xmlns:p14="http://schemas.microsoft.com/office/powerpoint/2010/main" val="2596144253"/>
      </p:ext>
    </p:extLst>
  </p:cSld>
  <p:clrMapOvr>
    <a:masterClrMapping/>
  </p:clrMapOvr>
</p:notes>
</file>

<file path=ppt/notesSlides/notesSlide3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2" name="Slide Image Placeholder 1"/>
          <p:cNvSpPr>
            <a:spLocks noGrp="1" noRot="1" noChangeAspect="1" noTextEdit="1"/>
          </p:cNvSpPr>
          <p:nvPr>
            <p:ph type="sldImg"/>
          </p:nvPr>
        </p:nvSpPr>
        <p:spPr>
          <a:ln/>
        </p:spPr>
      </p:sp>
      <p:sp>
        <p:nvSpPr>
          <p:cNvPr id="768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ヒラギノ角ゴ Pro W3" charset="0"/>
                <a:cs typeface="ヒラギノ角ゴ Pro W3" charset="0"/>
              </a:rPr>
              <a:t>Manufacturing is Back—But Where Are The Jobs?</a:t>
            </a:r>
          </a:p>
        </p:txBody>
      </p:sp>
      <p:sp>
        <p:nvSpPr>
          <p:cNvPr id="768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1CDC2DE-A5DB-394A-97A5-00B71FC8B7EF}" type="slidenum">
              <a:rPr lang="en-US" sz="1200"/>
              <a:pPr/>
              <a:t>382</a:t>
            </a:fld>
            <a:endParaRPr lang="en-US" sz="1200"/>
          </a:p>
        </p:txBody>
      </p:sp>
    </p:spTree>
  </p:cSld>
  <p:clrMapOvr>
    <a:masterClrMapping/>
  </p:clrMapOvr>
</p:notes>
</file>

<file path=ppt/notesSlides/notesSlide3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8" name="Slide Image Placeholder 1"/>
          <p:cNvSpPr>
            <a:spLocks noGrp="1" noRot="1" noChangeAspect="1" noTextEdit="1"/>
          </p:cNvSpPr>
          <p:nvPr>
            <p:ph type="sldImg"/>
          </p:nvPr>
        </p:nvSpPr>
        <p:spPr>
          <a:ln/>
        </p:spPr>
      </p:sp>
      <p:sp>
        <p:nvSpPr>
          <p:cNvPr id="77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Article:</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www.bizjournals.com</a:t>
            </a:r>
            <a:r>
              <a:rPr lang="en-US" dirty="0">
                <a:latin typeface="Arial" charset="0"/>
                <a:ea typeface="ヒラギノ角ゴ Pro W3" charset="0"/>
                <a:cs typeface="ヒラギノ角ゴ Pro W3" charset="0"/>
              </a:rPr>
              <a:t>/triangle/news/news-wire/2013/11/06/</a:t>
            </a:r>
            <a:r>
              <a:rPr lang="en-US" dirty="0" err="1">
                <a:latin typeface="Arial" charset="0"/>
                <a:ea typeface="ヒラギノ角ゴ Pro W3" charset="0"/>
                <a:cs typeface="ヒラギノ角ゴ Pro W3" charset="0"/>
              </a:rPr>
              <a:t>become-a-better-communicator.html?ana</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e_du_pap&amp;s</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article_du&amp;ed</a:t>
            </a:r>
            <a:r>
              <a:rPr lang="en-US" dirty="0">
                <a:latin typeface="Arial" charset="0"/>
                <a:ea typeface="ヒラギノ角ゴ Pro W3" charset="0"/>
                <a:cs typeface="ヒラギノ角ゴ Pro W3" charset="0"/>
              </a:rPr>
              <a:t>=2013-11-06</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6 ways that you're a poor communicator</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 recent Development Dimensions International (DDI) study, "Driving Workplace Performance through High-Quality Conversations: What leaders must do every day to be effective," reminds us that leaders, peers and direct reports need to hold more effective conversations to get more effective business performance.</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1    Jumping to task before understanding the full picture — One solution: Take the time to gather information and listen carefully.</a:t>
            </a:r>
          </a:p>
          <a:p>
            <a:r>
              <a:rPr lang="en-US" dirty="0">
                <a:latin typeface="Arial" charset="0"/>
                <a:ea typeface="ヒラギノ角ゴ Pro W3" charset="0"/>
                <a:cs typeface="ヒラギノ角ゴ Pro W3" charset="0"/>
              </a:rPr>
              <a:t>2    Unskilled at, or choosing not to have, effective conversations — One solution: Learn this skill or get out of leadership.</a:t>
            </a:r>
          </a:p>
          <a:p>
            <a:r>
              <a:rPr lang="en-US" dirty="0">
                <a:latin typeface="Arial" charset="0"/>
                <a:ea typeface="ヒラギノ角ゴ Pro W3" charset="0"/>
                <a:cs typeface="ヒラギノ角ゴ Pro W3" charset="0"/>
              </a:rPr>
              <a:t>3    Failing to engage others in decisions that impact them — One solution: Ask yourself, "Who is impacted by this decision?" and engage them early in the process.</a:t>
            </a:r>
          </a:p>
          <a:p>
            <a:r>
              <a:rPr lang="en-US" dirty="0">
                <a:latin typeface="Arial" charset="0"/>
                <a:ea typeface="ヒラギノ角ゴ Pro W3" charset="0"/>
                <a:cs typeface="ヒラギノ角ゴ Pro W3" charset="0"/>
              </a:rPr>
              <a:t>4    Failing to demonstrate authentic empathy — One solution: Slow down and truly put yourself in another person's shoes. What might it be like to be them right now? Don't know? Ask them.</a:t>
            </a:r>
          </a:p>
          <a:p>
            <a:r>
              <a:rPr lang="en-US" dirty="0">
                <a:latin typeface="Arial" charset="0"/>
                <a:ea typeface="ヒラギノ角ゴ Pro W3" charset="0"/>
                <a:cs typeface="ヒラギノ角ゴ Pro W3" charset="0"/>
              </a:rPr>
              <a:t>5    Ego and personal agenda driven — One solution: Ask yourself, "Do I really need to be or prove I am right? Or do I want my team to succeed no matter whose idea it is?"</a:t>
            </a:r>
          </a:p>
          <a:p>
            <a:r>
              <a:rPr lang="en-US" dirty="0">
                <a:latin typeface="Arial" charset="0"/>
                <a:ea typeface="ヒラギノ角ゴ Pro W3" charset="0"/>
                <a:cs typeface="ヒラギノ角ゴ Pro W3" charset="0"/>
              </a:rPr>
              <a:t>6    Unable to facilitate a productive meeting or discussion — One solution: Learn these skills and/or engage skilled facilitators to help you.</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Image provided by </a:t>
            </a:r>
            <a:r>
              <a:rPr lang="en-US" dirty="0" err="1">
                <a:latin typeface="Arial" charset="0"/>
                <a:ea typeface="ヒラギノ角ゴ Pro W3" charset="0"/>
                <a:cs typeface="ヒラギノ角ゴ Pro W3" charset="0"/>
              </a:rPr>
              <a:t>ThinkStock</a:t>
            </a:r>
            <a:r>
              <a:rPr lang="en-US" dirty="0">
                <a:latin typeface="Arial" charset="0"/>
                <a:ea typeface="ヒラギノ角ゴ Pro W3" charset="0"/>
                <a:cs typeface="ヒラギノ角ゴ Pro W3" charset="0"/>
              </a:rPr>
              <a:t> (</a:t>
            </a:r>
            <a:r>
              <a:rPr lang="en-US" dirty="0" err="1">
                <a:latin typeface="Arial" charset="0"/>
                <a:ea typeface="ヒラギノ角ゴ Pro W3" charset="0"/>
                <a:cs typeface="ヒラギノ角ゴ Pro W3" charset="0"/>
              </a:rPr>
              <a:t>DreamPictures</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VStock</a:t>
            </a:r>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bizj.us</a:t>
            </a:r>
            <a:r>
              <a:rPr lang="en-US" dirty="0">
                <a:latin typeface="Arial" charset="0"/>
                <a:ea typeface="ヒラギノ角ゴ Pro W3" charset="0"/>
                <a:cs typeface="ヒラギノ角ゴ Pro W3" charset="0"/>
              </a:rPr>
              <a:t>/tn653/</a:t>
            </a:r>
            <a:r>
              <a:rPr lang="en-US" dirty="0" err="1">
                <a:latin typeface="Arial" charset="0"/>
                <a:ea typeface="ヒラギノ角ゴ Pro W3" charset="0"/>
                <a:cs typeface="ヒラギノ角ゴ Pro W3" charset="0"/>
              </a:rPr>
              <a:t>i</a:t>
            </a:r>
            <a:r>
              <a:rPr lang="en-US" dirty="0">
                <a:latin typeface="Arial" charset="0"/>
                <a:ea typeface="ヒラギノ角ゴ Pro W3" charset="0"/>
                <a:cs typeface="ヒラギノ角ゴ Pro W3" charset="0"/>
              </a:rPr>
              <a:t>/1</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p:txBody>
      </p:sp>
      <p:sp>
        <p:nvSpPr>
          <p:cNvPr id="77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C294539-CB24-6E42-BE5B-E4853068A446}" type="slidenum">
              <a:rPr lang="en-US" sz="1200"/>
              <a:pPr/>
              <a:t>383</a:t>
            </a:fld>
            <a:endParaRPr lang="en-US" sz="1200"/>
          </a:p>
        </p:txBody>
      </p:sp>
    </p:spTree>
  </p:cSld>
  <p:clrMapOvr>
    <a:masterClrMapping/>
  </p:clrMapOvr>
</p:notes>
</file>

<file path=ppt/notesSlides/notesSlide3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4" name="Slide Image Placeholder 1"/>
          <p:cNvSpPr>
            <a:spLocks noGrp="1" noRot="1" noChangeAspect="1" noTextEdit="1"/>
          </p:cNvSpPr>
          <p:nvPr>
            <p:ph type="sldImg"/>
          </p:nvPr>
        </p:nvSpPr>
        <p:spPr>
          <a:ln/>
        </p:spPr>
      </p:sp>
      <p:sp>
        <p:nvSpPr>
          <p:cNvPr id="776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http://www.air.org/reports-products/index.cfm?fa=viewContent&amp;content_id=2834</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October 2013</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What</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the Value of an Associate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The Return on Investment for Graduates and Taxpayers</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AIR Author(s): Mark Schneider; Nexus Research and Policy Center: Jorge Klor de Alva</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Given the high cost associated with earning a degree—and its frequently accompanying debt burden—students, parents, policymakers, and the media are questioning the value of higher education. The authors of this report look at the labor market success of students who have graduated with an associate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from a community college as their highest academic credential. Holders of associate's degrees earn more income and are less likely to be unemployed than high school students.</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The authors explored the following questions:</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    Do graduates who earn an associate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and participate in the labor force experience returns, such as higher wages, that justify the costs incurred by them in obtaining that degree?</a:t>
            </a:r>
          </a:p>
          <a:p>
            <a:r>
              <a:rPr lang="en-US">
                <a:latin typeface="Arial" charset="0"/>
                <a:ea typeface="ヒラギノ角ゴ Pro W3" charset="0"/>
                <a:cs typeface="ヒラギノ角ゴ Pro W3" charset="0"/>
              </a:rPr>
              <a:t>    Do taxpayers receive a positive return on their investment in the production of associate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degrees?</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What</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the Value of an Associate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The Return on Investment for Graduates and Taxpayers </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Among the top 20 percent of institutions with graduates enjoying the highest return on investment, California led with 44 community colleges. Texas has 16; North Carolina and Alabama, eight; ...</a:t>
            </a:r>
          </a:p>
        </p:txBody>
      </p:sp>
      <p:sp>
        <p:nvSpPr>
          <p:cNvPr id="776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2ADC7944-676E-854C-B536-E1A78DAC51D4}" type="slidenum">
              <a:rPr lang="en-US" sz="1200"/>
              <a:pPr/>
              <a:t>384</a:t>
            </a:fld>
            <a:endParaRPr lang="en-US" sz="1200"/>
          </a:p>
        </p:txBody>
      </p:sp>
    </p:spTree>
  </p:cSld>
  <p:clrMapOvr>
    <a:masterClrMapping/>
  </p:clrMapOvr>
</p:notes>
</file>

<file path=ppt/notesSlides/notesSlide3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2" name="Slide Image Placeholder 1"/>
          <p:cNvSpPr>
            <a:spLocks noGrp="1" noRot="1" noChangeAspect="1" noTextEdit="1"/>
          </p:cNvSpPr>
          <p:nvPr>
            <p:ph type="sldImg"/>
          </p:nvPr>
        </p:nvSpPr>
        <p:spPr>
          <a:ln/>
        </p:spPr>
      </p:sp>
      <p:sp>
        <p:nvSpPr>
          <p:cNvPr id="77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http://www.air.org/reports-products/index.cfm?fa=viewContent&amp;content_id=2834</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October 2013</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What</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the Value of an Associate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The Return on Investment for Graduates and Taxpayers</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AIR Author(s): Mark Schneider; Nexus Research and Policy Center: Jorge Klor de Alva</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Given the high cost associated with earning a degree—and its frequently accompanying debt burden—students, parents, policymakers, and the media are questioning the value of higher education. The authors of this report look at the labor market success of students who have graduated with an associate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from a community college as their highest academic credential. Holders of associate's degrees earn more income and are less likely to be unemployed than high school students.</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The authors explored the following questions:</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    Do graduates who earn an associate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and participate in the labor force experience returns, such as higher wages, that justify the costs incurred by them in obtaining that degree?</a:t>
            </a:r>
          </a:p>
          <a:p>
            <a:r>
              <a:rPr lang="en-US">
                <a:latin typeface="Arial" charset="0"/>
                <a:ea typeface="ヒラギノ角ゴ Pro W3" charset="0"/>
                <a:cs typeface="ヒラギノ角ゴ Pro W3" charset="0"/>
              </a:rPr>
              <a:t>    Do taxpayers receive a positive return on their investment in the production of associate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degrees?</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What</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the Value of an Associate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The Return on Investment for Graduates and Taxpayers </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Among the top 20 percent of institutions with graduates enjoying the highest return on investment, California led with 44 community colleges. Texas has 16; North Carolina and Alabama, eight; ...</a:t>
            </a:r>
          </a:p>
          <a:p>
            <a:endParaRPr lang="en-US">
              <a:latin typeface="Arial" charset="0"/>
              <a:ea typeface="ヒラギノ角ゴ Pro W3" charset="0"/>
              <a:cs typeface="ヒラギノ角ゴ Pro W3" charset="0"/>
            </a:endParaRPr>
          </a:p>
        </p:txBody>
      </p:sp>
      <p:sp>
        <p:nvSpPr>
          <p:cNvPr id="77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54A6A3D-294E-C24E-B954-1FEDDEE104B4}" type="slidenum">
              <a:rPr lang="en-US" sz="1200"/>
              <a:pPr/>
              <a:t>385</a:t>
            </a:fld>
            <a:endParaRPr lang="en-US" sz="1200"/>
          </a:p>
        </p:txBody>
      </p:sp>
    </p:spTree>
  </p:cSld>
  <p:clrMapOvr>
    <a:masterClrMapping/>
  </p:clrMapOvr>
</p:notes>
</file>

<file path=ppt/notesSlides/notesSlide3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90" name="Slide Image Placeholder 1"/>
          <p:cNvSpPr>
            <a:spLocks noGrp="1" noRot="1" noChangeAspect="1" noTextEdit="1"/>
          </p:cNvSpPr>
          <p:nvPr>
            <p:ph type="sldImg"/>
          </p:nvPr>
        </p:nvSpPr>
        <p:spPr>
          <a:ln/>
        </p:spPr>
      </p:sp>
      <p:sp>
        <p:nvSpPr>
          <p:cNvPr id="78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http://www.air.org/reports-products/index.cfm?fa=viewContent&amp;content_id=2834</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October 2013</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What</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the Value of an Associate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The Return on Investment for Graduates and Taxpayers</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AIR Author(s): Mark Schneider; Nexus Research and Policy Center: Jorge Klor de Alva</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Given the high cost associated with earning a degree—and its frequently accompanying debt burden—students, parents, policymakers, and the media are questioning the value of higher education. The authors of this report look at the labor market success of students who have graduated with an associate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from a community college as their highest academic credential. Holders of associate's degrees earn more income and are less likely to be unemployed than high school students.</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The authors explored the following questions:</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    Do graduates who earn an associate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and participate in the labor force experience returns, such as higher wages, that justify the costs incurred by them in obtaining that degree?</a:t>
            </a:r>
          </a:p>
          <a:p>
            <a:r>
              <a:rPr lang="en-US">
                <a:latin typeface="Arial" charset="0"/>
                <a:ea typeface="ヒラギノ角ゴ Pro W3" charset="0"/>
                <a:cs typeface="ヒラギノ角ゴ Pro W3" charset="0"/>
              </a:rPr>
              <a:t>    Do taxpayers receive a positive return on their investment in the production of associate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degrees?</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What</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the Value of an Associate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The Return on Investment for Graduates and Taxpayers </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Among the top 20 percent of institutions with graduates enjoying the highest return on investment, California led with 44 community colleges. Texas has 16; North Carolina and Alabama, eight; ...</a:t>
            </a:r>
          </a:p>
          <a:p>
            <a:endParaRPr lang="en-US">
              <a:latin typeface="Arial" charset="0"/>
              <a:ea typeface="ヒラギノ角ゴ Pro W3" charset="0"/>
              <a:cs typeface="ヒラギノ角ゴ Pro W3" charset="0"/>
            </a:endParaRPr>
          </a:p>
        </p:txBody>
      </p:sp>
      <p:sp>
        <p:nvSpPr>
          <p:cNvPr id="78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038279E-702F-0A44-8D45-E9A00E7CC062}" type="slidenum">
              <a:rPr lang="en-US" sz="1200"/>
              <a:pPr/>
              <a:t>386</a:t>
            </a:fld>
            <a:endParaRPr lang="en-US" sz="1200"/>
          </a:p>
        </p:txBody>
      </p:sp>
    </p:spTree>
  </p:cSld>
  <p:clrMapOvr>
    <a:masterClrMapping/>
  </p:clrMapOvr>
</p:notes>
</file>

<file path=ppt/notesSlides/notesSlide3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6" name="Slide Image Placeholder 1"/>
          <p:cNvSpPr>
            <a:spLocks noGrp="1" noRot="1" noChangeAspect="1" noTextEdit="1"/>
          </p:cNvSpPr>
          <p:nvPr>
            <p:ph type="sldImg"/>
          </p:nvPr>
        </p:nvSpPr>
        <p:spPr>
          <a:ln/>
        </p:spPr>
      </p:sp>
      <p:sp>
        <p:nvSpPr>
          <p:cNvPr id="784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http://www.edweek.org/ew/section/infographics/math-achievement-globally.html</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NC is 537</a:t>
            </a:r>
          </a:p>
          <a:p>
            <a:r>
              <a:rPr lang="en-US">
                <a:latin typeface="Arial" charset="0"/>
                <a:ea typeface="ヒラギノ角ゴ Pro W3" charset="0"/>
                <a:cs typeface="ヒラギノ角ゴ Pro W3" charset="0"/>
              </a:rPr>
              <a:t>international average is 500</a:t>
            </a:r>
          </a:p>
          <a:p>
            <a:r>
              <a:rPr lang="en-US">
                <a:latin typeface="Arial" charset="0"/>
                <a:ea typeface="ヒラギノ角ゴ Pro W3" charset="0"/>
                <a:cs typeface="ヒラギノ角ゴ Pro W3" charset="0"/>
              </a:rPr>
              <a:t>US average is 509</a:t>
            </a:r>
          </a:p>
          <a:p>
            <a:endParaRPr lang="en-US">
              <a:latin typeface="Arial" charset="0"/>
              <a:ea typeface="ヒラギノ角ゴ Pro W3" charset="0"/>
              <a:cs typeface="ヒラギノ角ゴ Pro W3" charset="0"/>
            </a:endParaRPr>
          </a:p>
        </p:txBody>
      </p:sp>
      <p:sp>
        <p:nvSpPr>
          <p:cNvPr id="784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1557D82-73D8-C048-8EA0-FF0A60DF81F2}" type="slidenum">
              <a:rPr lang="en-US" sz="1200"/>
              <a:pPr/>
              <a:t>387</a:t>
            </a:fld>
            <a:endParaRPr lang="en-US" sz="1200"/>
          </a:p>
        </p:txBody>
      </p:sp>
    </p:spTree>
  </p:cSld>
  <p:clrMapOvr>
    <a:masterClrMapping/>
  </p:clrMapOvr>
</p:notes>
</file>

<file path=ppt/notesSlides/notesSlide3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4" name="Slide Image Placeholder 1"/>
          <p:cNvSpPr>
            <a:spLocks noGrp="1" noRot="1" noChangeAspect="1" noTextEdit="1"/>
          </p:cNvSpPr>
          <p:nvPr>
            <p:ph type="sldImg"/>
          </p:nvPr>
        </p:nvSpPr>
        <p:spPr>
          <a:ln/>
        </p:spPr>
      </p:sp>
      <p:sp>
        <p:nvSpPr>
          <p:cNvPr id="786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http://www.trianglehighfive.org/2011/08/back-to-school/</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Data First Training: College and Career Readiness from Center for Public Education</a:t>
            </a:r>
          </a:p>
          <a:p>
            <a:r>
              <a:rPr lang="en-US">
                <a:latin typeface="Arial" charset="0"/>
                <a:ea typeface="ヒラギノ角ゴ Pro W3" charset="0"/>
                <a:cs typeface="ヒラギノ角ゴ Pro W3" charset="0"/>
              </a:rPr>
              <a:t>47488597.mp4</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Seven Skills Students Will Need For Their Future</a:t>
            </a:r>
          </a:p>
          <a:p>
            <a:r>
              <a:rPr lang="en-US">
                <a:latin typeface="Arial" charset="0"/>
                <a:ea typeface="ヒラギノ角ゴ Pro W3" charset="0"/>
                <a:cs typeface="ヒラギノ角ゴ Pro W3" charset="0"/>
              </a:rPr>
              <a:t>Dr. Tony Wagner, Author of the Global Achievement Gap</a:t>
            </a:r>
          </a:p>
          <a:p>
            <a:r>
              <a:rPr lang="en-US">
                <a:latin typeface="Arial" charset="0"/>
                <a:ea typeface="ヒラギノ角ゴ Pro W3" charset="0"/>
                <a:cs typeface="ヒラギノ角ゴ Pro W3" charset="0"/>
              </a:rPr>
              <a:t>352d8fa934f11457.flv</a:t>
            </a:r>
          </a:p>
          <a:p>
            <a:endParaRPr lang="en-US">
              <a:latin typeface="Arial" charset="0"/>
              <a:ea typeface="ヒラギノ角ゴ Pro W3" charset="0"/>
              <a:cs typeface="ヒラギノ角ゴ Pro W3" charset="0"/>
            </a:endParaRPr>
          </a:p>
        </p:txBody>
      </p:sp>
      <p:sp>
        <p:nvSpPr>
          <p:cNvPr id="786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70E5409-FE90-5648-BC8F-7A591B5BA6B6}" type="slidenum">
              <a:rPr lang="en-US" sz="1200"/>
              <a:pPr/>
              <a:t>388</a:t>
            </a:fld>
            <a:endParaRPr lang="en-US" sz="1200"/>
          </a:p>
        </p:txBody>
      </p:sp>
    </p:spTree>
  </p:cSld>
  <p:clrMapOvr>
    <a:masterClrMapping/>
  </p:clrMapOvr>
</p:notes>
</file>

<file path=ppt/notesSlides/notesSlide3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2" name="Slide Image Placeholder 1"/>
          <p:cNvSpPr>
            <a:spLocks noGrp="1" noRot="1" noChangeAspect="1" noTextEdit="1"/>
          </p:cNvSpPr>
          <p:nvPr>
            <p:ph type="sldImg"/>
          </p:nvPr>
        </p:nvSpPr>
        <p:spPr>
          <a:ln/>
        </p:spPr>
      </p:sp>
      <p:sp>
        <p:nvSpPr>
          <p:cNvPr id="788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http://www.oecd.org/site/piaac/</a:t>
            </a:r>
          </a:p>
          <a:p>
            <a:r>
              <a:rPr lang="en-US">
                <a:latin typeface="Arial" charset="0"/>
                <a:ea typeface="ヒラギノ角ゴ Pro W3" charset="0"/>
                <a:cs typeface="ヒラギノ角ゴ Pro W3" charset="0"/>
              </a:rPr>
              <a:t>https://www.oecd.org/site/piaac/</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OECD Skills Outlook 2013</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http://skills.oecd.org/skillsoutlook.html</a:t>
            </a:r>
          </a:p>
          <a:p>
            <a:r>
              <a:rPr lang="en-US">
                <a:latin typeface="Arial" charset="0"/>
                <a:ea typeface="ヒラギノ角ゴ Pro W3" charset="0"/>
                <a:cs typeface="ヒラギノ角ゴ Pro W3" charset="0"/>
              </a:rPr>
              <a:t>First Results from the Survey of Adult Skills</a:t>
            </a:r>
          </a:p>
          <a:p>
            <a:r>
              <a:rPr lang="en-US">
                <a:latin typeface="Arial" charset="0"/>
                <a:ea typeface="ヒラギノ角ゴ Pro W3" charset="0"/>
                <a:cs typeface="ヒラギノ角ゴ Pro W3" charset="0"/>
              </a:rPr>
              <a:t>OECD_Skills_Outlook_2013.pdf</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Key Findings</a:t>
            </a:r>
          </a:p>
          <a:p>
            <a:r>
              <a:rPr lang="en-US">
                <a:latin typeface="Arial" charset="0"/>
                <a:ea typeface="ヒラギノ角ゴ Pro W3" charset="0"/>
                <a:cs typeface="ヒラギノ角ゴ Pro W3" charset="0"/>
              </a:rPr>
              <a:t>SkillsOutlook_2013_KeyFindings.pdf</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Summary</a:t>
            </a:r>
          </a:p>
          <a:p>
            <a:r>
              <a:rPr lang="en-US">
                <a:latin typeface="Arial" charset="0"/>
                <a:ea typeface="ヒラギノ角ゴ Pro W3" charset="0"/>
                <a:cs typeface="ヒラギノ角ゴ Pro W3" charset="0"/>
              </a:rPr>
              <a:t>9789264204256-sum-en.pdf</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PIAAC Results Released</a:t>
            </a:r>
          </a:p>
          <a:p>
            <a:r>
              <a:rPr lang="en-US">
                <a:latin typeface="Arial" charset="0"/>
                <a:ea typeface="ヒラギノ角ゴ Pro W3" charset="0"/>
                <a:cs typeface="ヒラギノ角ゴ Pro W3" charset="0"/>
              </a:rPr>
              <a:t>On Oct. 8, 2013, the Organization for Economic Cooperation and Development (OECD) released the results of the Program for International Assessment of Adult Competencies, (PIAAC). This direct assessment was conducted with nationally representative samples from 23 countries from adults ages 16 through 65. It is an international household survey to assess the cognitive and workplace skills needed for success in the 21st-century global economy. The results are designed to help public, private, educational, and philanthropic sectors work with a shared language and set of benchmarks to enhance cooperation around the development and implementation of economic, education, and social policies that strengthen adult skills. The survey is intended to be administered every 10 years, making this a baseline report to set benchmarks against which countries and sectors can measure their improvement efforts. Multiple reports, datasets, and several data tools were released with the results, including:</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    The OECD Skills Outlook 2013: First Results from the Survey of Adult Skills, a freely available book in PDF form;</a:t>
            </a:r>
          </a:p>
          <a:p>
            <a:r>
              <a:rPr lang="en-US">
                <a:latin typeface="Arial" charset="0"/>
                <a:ea typeface="ヒラギノ角ゴ Pro W3" charset="0"/>
                <a:cs typeface="ヒラギノ角ゴ Pro W3" charset="0"/>
              </a:rPr>
              <a:t>    a summary, Skilled for Life? Key Findings;</a:t>
            </a:r>
          </a:p>
          <a:p>
            <a:r>
              <a:rPr lang="en-US">
                <a:latin typeface="Arial" charset="0"/>
                <a:ea typeface="ヒラギノ角ゴ Pro W3" charset="0"/>
                <a:cs typeface="ヒラギノ角ゴ Pro W3" charset="0"/>
              </a:rPr>
              <a:t>    a brief U.S. report, Survey of Adult Skills, First Results: United States; and</a:t>
            </a:r>
          </a:p>
          <a:p>
            <a:r>
              <a:rPr lang="en-US">
                <a:latin typeface="Arial" charset="0"/>
                <a:ea typeface="ヒラギノ角ゴ Pro W3" charset="0"/>
                <a:cs typeface="ヒラギノ角ゴ Pro W3" charset="0"/>
              </a:rPr>
              <a:t>    a report from the U.S. Department of Education</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National Center for Educational Statistics, Literacy, Numeracy, and Problem Solving in Technology-Rich Environments Among U.S. Adults: Results from the Program for the International Assessment of Adult Competencies 2012: First Look, was published on Oct. 18, once the U.S. federal government was re-opened. This report highlights the U.S. performance in the international data and unique U.S. demographic characteristics. </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On Nov. 12, 2013, the OECD-authored report, Time for the United States to Reskill? What the Survey of Adult Skills Says, will be released. This report was funded by OVAE to offer a more detailed profile of low-skilled adults in the U.S. It will also identify policy implications and offer broad policy recommendations for the U.S.</a:t>
            </a:r>
          </a:p>
          <a:p>
            <a:r>
              <a:rPr lang="en-US">
                <a:latin typeface="Arial" charset="0"/>
                <a:ea typeface="ヒラギノ角ゴ Pro W3" charset="0"/>
                <a:cs typeface="ヒラギノ角ゴ Pro W3" charset="0"/>
              </a:rPr>
              <a:t>Links to all of these resources, as well as events and press coverage, may be found at www.piaacgateway.com.</a:t>
            </a:r>
          </a:p>
          <a:p>
            <a:r>
              <a:rPr lang="en-US">
                <a:latin typeface="Arial" charset="0"/>
                <a:ea typeface="ヒラギノ角ゴ Pro W3" charset="0"/>
                <a:cs typeface="ヒラギノ角ゴ Pro W3" charset="0"/>
              </a:rPr>
              <a:t>This article relies heavily on data included in the NCES </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First Look</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report. Further analysis of the PIAAC data will appear in future issues of OVAE Connection.</a:t>
            </a:r>
          </a:p>
          <a:p>
            <a:r>
              <a:rPr lang="en-US">
                <a:latin typeface="Arial" charset="0"/>
                <a:ea typeface="ヒラギノ角ゴ Pro W3" charset="0"/>
                <a:cs typeface="ヒラギノ角ゴ Pro W3" charset="0"/>
              </a:rPr>
              <a:t>The Survey</a:t>
            </a:r>
          </a:p>
          <a:p>
            <a:r>
              <a:rPr lang="en-US">
                <a:latin typeface="Arial" charset="0"/>
                <a:ea typeface="ヒラギノ角ゴ Pro W3" charset="0"/>
                <a:cs typeface="ヒラギノ角ゴ Pro W3" charset="0"/>
              </a:rPr>
              <a:t>The PIAAC assessment focuses on the working-age adult population, and measures cognitive and workplace skills necessary for successful participation in the 21st century society and global economy. In the U.S., as in all of the countries participating, 5,000 individuals were surveyed to create a nationally representative dataset. An additional 5,000 people will be surveyed for a supplement that will be added to the data set in 2015.</a:t>
            </a:r>
          </a:p>
          <a:p>
            <a:r>
              <a:rPr lang="en-US">
                <a:latin typeface="Arial" charset="0"/>
                <a:ea typeface="ヒラギノ角ゴ Pro W3" charset="0"/>
                <a:cs typeface="ヒラギノ角ゴ Pro W3" charset="0"/>
              </a:rPr>
              <a:t>Drawing from a rich background questionnaire, the PIAAC measures relationships among respondents</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educational background, parental educational attainment, work history and skills, occupational attainment, use of information and communications technology, and cognitive skills in the domains of literacy, numeracy, and problem solving in technology-rich environments.</a:t>
            </a:r>
          </a:p>
          <a:p>
            <a:r>
              <a:rPr lang="en-US">
                <a:latin typeface="Arial" charset="0"/>
                <a:ea typeface="ヒラギノ角ゴ Pro W3" charset="0"/>
                <a:cs typeface="ヒラギノ角ゴ Pro W3" charset="0"/>
              </a:rPr>
              <a:t>Findings are presented in the First Look report as country averages, and tables are used to place countries</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performances above, at, or below the international average. Within each domain, performance is also reported as a percentage of the population that performs in five levels of proficiency: Below Level 1, Level 1, Level 2, Level 3, and combined Levels 4/5, Level descriptors can be found in the First Look report in Exhibit B-1 for literacy, B-3 for numeracy, and B-5 for problem-solving in a technology-rich environment. Performance below Level 2 is considered </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weak</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or </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low.</a:t>
            </a:r>
            <a:r>
              <a:rPr lang="ja-JP" altLang="en-US">
                <a:latin typeface="Arial" charset="0"/>
                <a:ea typeface="ヒラギノ角ゴ Pro W3" charset="0"/>
                <a:cs typeface="ヒラギノ角ゴ Pro W3" charset="0"/>
              </a:rPr>
              <a:t>”</a:t>
            </a:r>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The assessment is unique in that it is the first international literacy survey that is both adaptive and administered on a laptop computer. Given as a household survey, respondents were allowed to choose whether to take the assessment on a laptop or with pencil and paper. In the U.S., nearly 80 percent of respondents completed the survey on the computer, which means that they passed an initial screening test on basic computer use and navigation.</a:t>
            </a:r>
          </a:p>
          <a:p>
            <a:r>
              <a:rPr lang="en-US">
                <a:latin typeface="Arial" charset="0"/>
                <a:ea typeface="ヒラギノ角ゴ Pro W3" charset="0"/>
                <a:cs typeface="ヒラギノ角ゴ Pro W3" charset="0"/>
              </a:rPr>
              <a:t>The direct measure of cognitive and workplace skills in this study creates a much more nuanced perspective on skills than the more commonly reported measure of educational attainment. For example, the attainment category of </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some college,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which appears on many surveys of adult skills, says very little about the knowledge, skills, and abilities of an individual, and is rarely accompanied by information on the courses taken, training completed, and skills gained. Having more information about skills, including where they are learned and how they are used, as this survey provides, will inform educators, workforce development stakeholders, human resource personnel, employers, and policymakers about the mechanisms that are effective in increasing the skill and talent inventory in regions, sectors, and across the country.</a:t>
            </a:r>
          </a:p>
          <a:p>
            <a:r>
              <a:rPr lang="en-US">
                <a:latin typeface="Arial" charset="0"/>
                <a:ea typeface="ヒラギノ角ゴ Pro W3" charset="0"/>
                <a:cs typeface="ヒラギノ角ゴ Pro W3" charset="0"/>
              </a:rPr>
              <a:t>Key Findings</a:t>
            </a:r>
          </a:p>
          <a:p>
            <a:r>
              <a:rPr lang="en-US">
                <a:latin typeface="Arial" charset="0"/>
                <a:ea typeface="ヒラギノ角ゴ Pro W3" charset="0"/>
                <a:cs typeface="ヒラギノ角ゴ Pro W3" charset="0"/>
              </a:rPr>
              <a:t>On three domains (literacy, numeracy, and problem-solving in a technology-rich environment) the U.S. average performance is significantly lower than the international average. Within domains, the U.S. profile shows a large portion of adults with skills below Level 2, and small percentages of adults with strong skills in the upper level.</a:t>
            </a:r>
          </a:p>
          <a:p>
            <a:r>
              <a:rPr lang="en-US">
                <a:latin typeface="Arial" charset="0"/>
                <a:ea typeface="ヒラギノ角ゴ Pro W3" charset="0"/>
                <a:cs typeface="ヒラギノ角ゴ Pro W3" charset="0"/>
              </a:rPr>
              <a:t>In the literacy domain, the U.S. average percentile performance is 270; the international average is 273. Within the domain, the U.S. profile shows 4 percent at Below Level 1, 14 percent at Level 1, 34 percent at Level 2, 36 percent at Level 3, and 12 percent at the combined Level 4/5. The U.S. has an equivalent percentage of adults in the highest level as the international average, 12 percent (see First Look, Figure 2A).</a:t>
            </a:r>
          </a:p>
          <a:p>
            <a:r>
              <a:rPr lang="en-US">
                <a:latin typeface="Arial" charset="0"/>
                <a:ea typeface="ヒラギノ角ゴ Pro W3" charset="0"/>
                <a:cs typeface="ヒラギノ角ゴ Pro W3" charset="0"/>
              </a:rPr>
              <a:t>In the numeracy domain, the U.S. average performance is 253; the international average is 269. Within the domain, the U.S. profile shows 10 percent at Below Level 1, 20 percent at Level 1, 34 percent at Level 2, 27 percent at Level 3, and 9 percent at the combined Level 4/5. The U.S. has a lower percentage of adults in the highest level than the international average, which is 12 percent (see First Look, Figure 2B).</a:t>
            </a:r>
          </a:p>
          <a:p>
            <a:r>
              <a:rPr lang="en-US">
                <a:latin typeface="Arial" charset="0"/>
                <a:ea typeface="ヒラギノ角ゴ Pro W3" charset="0"/>
                <a:cs typeface="ヒラギノ角ゴ Pro W3" charset="0"/>
              </a:rPr>
              <a:t>In problem-solving in a technology-rich environment, the U.S. average performance is 277; the international average is 283. Within the domain, which reports only four levels, the U.S. profile shows 20 percent at Below Level 1, 41 percent at Level 1, 33 percent at Level 2, and 6 percent at Level 3. The U.S. has a lower percentage of adults in the highest level than the international average, which is 8 percent (see First Look, Figure 2C).</a:t>
            </a:r>
          </a:p>
          <a:p>
            <a:r>
              <a:rPr lang="en-US">
                <a:latin typeface="Arial" charset="0"/>
                <a:ea typeface="ヒラギノ角ゴ Pro W3" charset="0"/>
                <a:cs typeface="ヒラギノ角ゴ Pro W3" charset="0"/>
              </a:rPr>
              <a:t>The PIAAC item framework is aligned to previous international literacy assessments, allowing trend analysis for the past 20 years. The First Look report shows that the average U.S. literacy score for adults on the PIAAC is not significantly lower than it was in 2003-08 as reported on the International Adult Literacy Survey (IALS), but is lower than the average score was in 1994-98 as reported on the Adult Literacy and Lifeskills Survey (ALL) (Tables 1-A and 1-B). The average U.S. numeracy score on the PIAAC is lower than it was in 2003-08 as reported in the IALS.</a:t>
            </a:r>
          </a:p>
          <a:p>
            <a:r>
              <a:rPr lang="en-US">
                <a:latin typeface="Arial" charset="0"/>
                <a:ea typeface="ヒラギノ角ゴ Pro W3" charset="0"/>
                <a:cs typeface="ヒラギノ角ゴ Pro W3" charset="0"/>
              </a:rPr>
              <a:t>Implications</a:t>
            </a:r>
          </a:p>
          <a:p>
            <a:r>
              <a:rPr lang="en-US">
                <a:latin typeface="Arial" charset="0"/>
                <a:ea typeface="ヒラギノ角ゴ Pro W3" charset="0"/>
                <a:cs typeface="ヒラギノ角ゴ Pro W3" charset="0"/>
              </a:rPr>
              <a:t>These survey findings show that the U.S. has significant basic skill weaknesses within the adult working-age population in comparison to other industrialized countries. This skill profile has negative implications for the growth and strength of the U.S. economy and middle class. Although two-thirds of the low-skilled respondents in the U.S. sample are employed, they are not employed in jobs with high wages.</a:t>
            </a:r>
          </a:p>
          <a:p>
            <a:r>
              <a:rPr lang="en-US">
                <a:latin typeface="Arial" charset="0"/>
                <a:ea typeface="ヒラギノ角ゴ Pro W3" charset="0"/>
                <a:cs typeface="ヒラギノ角ゴ Pro W3" charset="0"/>
              </a:rPr>
              <a:t>The findings show that work tasks influence skills. Adults who report frequently using literacy, numeracy, and problem-solving skills in their daily work routines have greater proficiencies in those skills. The reverse is also shown in the data: Workers in low-skilled jobs may have fewer opportunities to use and enhance their skills (see First Look, Figures 8 A, B, and C).</a:t>
            </a:r>
          </a:p>
          <a:p>
            <a:r>
              <a:rPr lang="en-US">
                <a:latin typeface="Arial" charset="0"/>
                <a:ea typeface="ヒラギノ角ゴ Pro W3" charset="0"/>
                <a:cs typeface="ヒラギノ角ゴ Pro W3" charset="0"/>
              </a:rPr>
              <a:t>Weak skills have implications for civic life as well, as has been demonstrated in previous surveys of adult literacy. Adults with weak skills are less likely to vote or volunteer in their communities, and more likely to suffer poor health. In fact, adults with low skills are four times more likely to report </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fair</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or </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poor</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health than those with strong skills (see First Look, Figures 10 A, B, and C). This relationship is twice as strong as the international average.</a:t>
            </a:r>
          </a:p>
          <a:p>
            <a:r>
              <a:rPr lang="en-US">
                <a:latin typeface="Arial" charset="0"/>
                <a:ea typeface="ヒラギノ角ゴ Pro W3" charset="0"/>
                <a:cs typeface="ヒラギノ角ゴ Pro W3" charset="0"/>
              </a:rPr>
              <a:t>Moreover, a concerning trend emerges in this data set. Unlike most other countries surveyed, in the U.S., younger cohorts</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skills are not surpassing the older cohorts</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skills. This has serious implications for the future of our workforce and underscores the need for continuing education and training.</a:t>
            </a:r>
          </a:p>
          <a:p>
            <a:endParaRPr lang="en-US">
              <a:latin typeface="Arial" charset="0"/>
              <a:ea typeface="ヒラギノ角ゴ Pro W3" charset="0"/>
              <a:cs typeface="ヒラギノ角ゴ Pro W3" charset="0"/>
            </a:endParaRPr>
          </a:p>
        </p:txBody>
      </p:sp>
      <p:sp>
        <p:nvSpPr>
          <p:cNvPr id="788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D434A276-7495-504F-A10D-F845C7E8649F}" type="slidenum">
              <a:rPr lang="en-US" sz="1200"/>
              <a:pPr/>
              <a:t>389</a:t>
            </a:fld>
            <a:endParaRPr lang="en-US"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xfrm>
            <a:off x="685800" y="4343400"/>
            <a:ext cx="56388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Here we see the college completion rate of the United States compared with other countries.</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That</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us at the bottom -- showing that 57 percent of American students start a four-year college program and complete it in six years.</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What this data does not show is students who transfer to another college. Those students count as a negative at the college where they start the degree, and do not count at all at the college where they complete the degree.  Something to think about.</a:t>
            </a:r>
          </a:p>
          <a:p>
            <a:endParaRPr lang="en-US" sz="1400"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ACT 2011</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Affirming the Goal - Is College and Career Readiness an Internationally Competitive Standard?</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www.act.org</a:t>
            </a:r>
            <a:r>
              <a:rPr lang="en-US" dirty="0">
                <a:latin typeface="Arial" charset="0"/>
                <a:ea typeface="ヒラギノ角ゴ Pro W3" charset="0"/>
                <a:cs typeface="ヒラギノ角ゴ Pro W3" charset="0"/>
              </a:rPr>
              <a:t>/research/policymakers/</a:t>
            </a:r>
            <a:r>
              <a:rPr lang="en-US" dirty="0" err="1">
                <a:latin typeface="Arial" charset="0"/>
                <a:ea typeface="ヒラギノ角ゴ Pro W3" charset="0"/>
                <a:cs typeface="ヒラギノ角ゴ Pro W3" charset="0"/>
              </a:rPr>
              <a:t>pdf</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AffirmingtheGoal.pdf</a:t>
            </a:r>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p:txBody>
      </p:sp>
      <p:sp>
        <p:nvSpPr>
          <p:cNvPr id="95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C951EED-38BA-2B4A-B7AC-93458E6A4980}" type="slidenum">
              <a:rPr lang="en-US" sz="1200"/>
              <a:pPr/>
              <a:t>39</a:t>
            </a:fld>
            <a:endParaRPr lang="en-US" sz="1200"/>
          </a:p>
        </p:txBody>
      </p:sp>
    </p:spTree>
  </p:cSld>
  <p:clrMapOvr>
    <a:masterClrMapping/>
  </p:clrMapOvr>
</p:notes>
</file>

<file path=ppt/notesSlides/notesSlide3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30" name="Slide Image Placeholder 1"/>
          <p:cNvSpPr>
            <a:spLocks noGrp="1" noRot="1" noChangeAspect="1" noTextEdit="1"/>
          </p:cNvSpPr>
          <p:nvPr>
            <p:ph type="sldImg"/>
          </p:nvPr>
        </p:nvSpPr>
        <p:spPr>
          <a:ln/>
        </p:spPr>
      </p:sp>
      <p:sp>
        <p:nvSpPr>
          <p:cNvPr id="790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http://www.oecd.org/site/piaac/</a:t>
            </a:r>
          </a:p>
          <a:p>
            <a:r>
              <a:rPr lang="en-US">
                <a:latin typeface="Arial" charset="0"/>
                <a:ea typeface="ヒラギノ角ゴ Pro W3" charset="0"/>
                <a:cs typeface="ヒラギノ角ゴ Pro W3" charset="0"/>
              </a:rPr>
              <a:t>https://www.oecd.org/site/piaac/</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OECD Skills Outlook 2013</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http://skills.oecd.org/skillsoutlook.html</a:t>
            </a:r>
          </a:p>
          <a:p>
            <a:r>
              <a:rPr lang="en-US">
                <a:latin typeface="Arial" charset="0"/>
                <a:ea typeface="ヒラギノ角ゴ Pro W3" charset="0"/>
                <a:cs typeface="ヒラギノ角ゴ Pro W3" charset="0"/>
              </a:rPr>
              <a:t>First Results from the Survey of Adult Skills</a:t>
            </a:r>
          </a:p>
          <a:p>
            <a:r>
              <a:rPr lang="en-US">
                <a:latin typeface="Arial" charset="0"/>
                <a:ea typeface="ヒラギノ角ゴ Pro W3" charset="0"/>
                <a:cs typeface="ヒラギノ角ゴ Pro W3" charset="0"/>
              </a:rPr>
              <a:t>OECD_Skills_Outlook_2013.pdf</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Key Findings</a:t>
            </a:r>
          </a:p>
          <a:p>
            <a:r>
              <a:rPr lang="en-US">
                <a:latin typeface="Arial" charset="0"/>
                <a:ea typeface="ヒラギノ角ゴ Pro W3" charset="0"/>
                <a:cs typeface="ヒラギノ角ゴ Pro W3" charset="0"/>
              </a:rPr>
              <a:t>SkillsOutlook_2013_KeyFindings.pdf</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Summary</a:t>
            </a:r>
          </a:p>
          <a:p>
            <a:r>
              <a:rPr lang="en-US">
                <a:latin typeface="Arial" charset="0"/>
                <a:ea typeface="ヒラギノ角ゴ Pro W3" charset="0"/>
                <a:cs typeface="ヒラギノ角ゴ Pro W3" charset="0"/>
              </a:rPr>
              <a:t>9789264204256-sum-en.pdf</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PIAAC Results Released</a:t>
            </a:r>
          </a:p>
          <a:p>
            <a:r>
              <a:rPr lang="en-US">
                <a:latin typeface="Arial" charset="0"/>
                <a:ea typeface="ヒラギノ角ゴ Pro W3" charset="0"/>
                <a:cs typeface="ヒラギノ角ゴ Pro W3" charset="0"/>
              </a:rPr>
              <a:t>On Oct. 8, 2013, the Organization for Economic Cooperation and Development (OECD) released the results of the Program for International Assessment of Adult Competencies, (PIAAC). This direct assessment was conducted with nationally representative samples from 23 countries from adults ages 16 through 65. It is an international household survey to assess the cognitive and workplace skills needed for success in the 21st-century global economy. The results are designed to help public, private, educational, and philanthropic sectors work with a shared language and set of benchmarks to enhance cooperation around the development and implementation of economic, education, and social policies that strengthen adult skills. The survey is intended to be administered every 10 years, making this a baseline report to set benchmarks against which countries and sectors can measure their improvement efforts. Multiple reports, datasets, and several data tools were released with the results, including:</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    The OECD Skills Outlook 2013: First Results from the Survey of Adult Skills, a freely available book in PDF form;</a:t>
            </a:r>
          </a:p>
          <a:p>
            <a:r>
              <a:rPr lang="en-US">
                <a:latin typeface="Arial" charset="0"/>
                <a:ea typeface="ヒラギノ角ゴ Pro W3" charset="0"/>
                <a:cs typeface="ヒラギノ角ゴ Pro W3" charset="0"/>
              </a:rPr>
              <a:t>    a summary, Skilled for Life? Key Findings;</a:t>
            </a:r>
          </a:p>
          <a:p>
            <a:r>
              <a:rPr lang="en-US">
                <a:latin typeface="Arial" charset="0"/>
                <a:ea typeface="ヒラギノ角ゴ Pro W3" charset="0"/>
                <a:cs typeface="ヒラギノ角ゴ Pro W3" charset="0"/>
              </a:rPr>
              <a:t>    a brief U.S. report, Survey of Adult Skills, First Results: United States; and</a:t>
            </a:r>
          </a:p>
          <a:p>
            <a:r>
              <a:rPr lang="en-US">
                <a:latin typeface="Arial" charset="0"/>
                <a:ea typeface="ヒラギノ角ゴ Pro W3" charset="0"/>
                <a:cs typeface="ヒラギノ角ゴ Pro W3" charset="0"/>
              </a:rPr>
              <a:t>    a report from the U.S. Department of Education</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National Center for Educational Statistics, Literacy, Numeracy, and Problem Solving in Technology-Rich Environments Among U.S. Adults: Results from the Program for the International Assessment of Adult Competencies 2012: First Look, was published on Oct. 18, once the U.S. federal government was re-opened. This report highlights the U.S. performance in the international data and unique U.S. demographic characteristics. </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On Nov. 12, 2013, the OECD-authored report, Time for the United States to Reskill? What the Survey of Adult Skills Says, will be released. This report was funded by OVAE to offer a more detailed profile of low-skilled adults in the U.S. It will also identify policy implications and offer broad policy recommendations for the U.S.</a:t>
            </a:r>
          </a:p>
          <a:p>
            <a:r>
              <a:rPr lang="en-US">
                <a:latin typeface="Arial" charset="0"/>
                <a:ea typeface="ヒラギノ角ゴ Pro W3" charset="0"/>
                <a:cs typeface="ヒラギノ角ゴ Pro W3" charset="0"/>
              </a:rPr>
              <a:t>Links to all of these resources, as well as events and press coverage, may be found at www.piaacgateway.com.</a:t>
            </a:r>
          </a:p>
          <a:p>
            <a:r>
              <a:rPr lang="en-US">
                <a:latin typeface="Arial" charset="0"/>
                <a:ea typeface="ヒラギノ角ゴ Pro W3" charset="0"/>
                <a:cs typeface="ヒラギノ角ゴ Pro W3" charset="0"/>
              </a:rPr>
              <a:t>This article relies heavily on data included in the NCES </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First Look</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report. Further analysis of the PIAAC data will appear in future issues of OVAE Connection.</a:t>
            </a:r>
          </a:p>
          <a:p>
            <a:r>
              <a:rPr lang="en-US">
                <a:latin typeface="Arial" charset="0"/>
                <a:ea typeface="ヒラギノ角ゴ Pro W3" charset="0"/>
                <a:cs typeface="ヒラギノ角ゴ Pro W3" charset="0"/>
              </a:rPr>
              <a:t>The Survey</a:t>
            </a:r>
          </a:p>
          <a:p>
            <a:r>
              <a:rPr lang="en-US">
                <a:latin typeface="Arial" charset="0"/>
                <a:ea typeface="ヒラギノ角ゴ Pro W3" charset="0"/>
                <a:cs typeface="ヒラギノ角ゴ Pro W3" charset="0"/>
              </a:rPr>
              <a:t>The PIAAC assessment focuses on the working-age adult population, and measures cognitive and workplace skills necessary for successful participation in the 21st century society and global economy. In the U.S., as in all of the countries participating, 5,000 individuals were surveyed to create a nationally representative dataset. An additional 5,000 people will be surveyed for a supplement that will be added to the data set in 2015.</a:t>
            </a:r>
          </a:p>
          <a:p>
            <a:r>
              <a:rPr lang="en-US">
                <a:latin typeface="Arial" charset="0"/>
                <a:ea typeface="ヒラギノ角ゴ Pro W3" charset="0"/>
                <a:cs typeface="ヒラギノ角ゴ Pro W3" charset="0"/>
              </a:rPr>
              <a:t>Drawing from a rich background questionnaire, the PIAAC measures relationships among respondents</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educational background, parental educational attainment, work history and skills, occupational attainment, use of information and communications technology, and cognitive skills in the domains of literacy, numeracy, and problem solving in technology-rich environments.</a:t>
            </a:r>
          </a:p>
          <a:p>
            <a:r>
              <a:rPr lang="en-US">
                <a:latin typeface="Arial" charset="0"/>
                <a:ea typeface="ヒラギノ角ゴ Pro W3" charset="0"/>
                <a:cs typeface="ヒラギノ角ゴ Pro W3" charset="0"/>
              </a:rPr>
              <a:t>Findings are presented in the First Look report as country averages, and tables are used to place countries</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performances above, at, or below the international average. Within each domain, performance is also reported as a percentage of the population that performs in five levels of proficiency: Below Level 1, Level 1, Level 2, Level 3, and combined Levels 4/5, Level descriptors can be found in the First Look report in Exhibit B-1 for literacy, B-3 for numeracy, and B-5 for problem-solving in a technology-rich environment. Performance below Level 2 is considered </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weak</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or </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low.</a:t>
            </a:r>
            <a:r>
              <a:rPr lang="ja-JP" altLang="en-US">
                <a:latin typeface="Arial" charset="0"/>
                <a:ea typeface="ヒラギノ角ゴ Pro W3" charset="0"/>
                <a:cs typeface="ヒラギノ角ゴ Pro W3" charset="0"/>
              </a:rPr>
              <a:t>”</a:t>
            </a:r>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The assessment is unique in that it is the first international literacy survey that is both adaptive and administered on a laptop computer. Given as a household survey, respondents were allowed to choose whether to take the assessment on a laptop or with pencil and paper. In the U.S., nearly 80 percent of respondents completed the survey on the computer, which means that they passed an initial screening test on basic computer use and navigation.</a:t>
            </a:r>
          </a:p>
          <a:p>
            <a:r>
              <a:rPr lang="en-US">
                <a:latin typeface="Arial" charset="0"/>
                <a:ea typeface="ヒラギノ角ゴ Pro W3" charset="0"/>
                <a:cs typeface="ヒラギノ角ゴ Pro W3" charset="0"/>
              </a:rPr>
              <a:t>The direct measure of cognitive and workplace skills in this study creates a much more nuanced perspective on skills than the more commonly reported measure of educational attainment. For example, the attainment category of </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some college,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which appears on many surveys of adult skills, says very little about the knowledge, skills, and abilities of an individual, and is rarely accompanied by information on the courses taken, training completed, and skills gained. Having more information about skills, including where they are learned and how they are used, as this survey provides, will inform educators, workforce development stakeholders, human resource personnel, employers, and policymakers about the mechanisms that are effective in increasing the skill and talent inventory in regions, sectors, and across the country.</a:t>
            </a:r>
          </a:p>
          <a:p>
            <a:r>
              <a:rPr lang="en-US">
                <a:latin typeface="Arial" charset="0"/>
                <a:ea typeface="ヒラギノ角ゴ Pro W3" charset="0"/>
                <a:cs typeface="ヒラギノ角ゴ Pro W3" charset="0"/>
              </a:rPr>
              <a:t>Key Findings</a:t>
            </a:r>
          </a:p>
          <a:p>
            <a:r>
              <a:rPr lang="en-US">
                <a:latin typeface="Arial" charset="0"/>
                <a:ea typeface="ヒラギノ角ゴ Pro W3" charset="0"/>
                <a:cs typeface="ヒラギノ角ゴ Pro W3" charset="0"/>
              </a:rPr>
              <a:t>On three domains (literacy, numeracy, and problem-solving in a technology-rich environment) the U.S. average performance is significantly lower than the international average. Within domains, the U.S. profile shows a large portion of adults with skills below Level 2, and small percentages of adults with strong skills in the upper level.</a:t>
            </a:r>
          </a:p>
          <a:p>
            <a:r>
              <a:rPr lang="en-US">
                <a:latin typeface="Arial" charset="0"/>
                <a:ea typeface="ヒラギノ角ゴ Pro W3" charset="0"/>
                <a:cs typeface="ヒラギノ角ゴ Pro W3" charset="0"/>
              </a:rPr>
              <a:t>In the literacy domain, the U.S. average percentile performance is 270; the international average is 273. Within the domain, the U.S. profile shows 4 percent at Below Level 1, 14 percent at Level 1, 34 percent at Level 2, 36 percent at Level 3, and 12 percent at the combined Level 4/5. The U.S. has an equivalent percentage of adults in the highest level as the international average, 12 percent (see First Look, Figure 2A).</a:t>
            </a:r>
          </a:p>
          <a:p>
            <a:r>
              <a:rPr lang="en-US">
                <a:latin typeface="Arial" charset="0"/>
                <a:ea typeface="ヒラギノ角ゴ Pro W3" charset="0"/>
                <a:cs typeface="ヒラギノ角ゴ Pro W3" charset="0"/>
              </a:rPr>
              <a:t>In the numeracy domain, the U.S. average performance is 253; the international average is 269. Within the domain, the U.S. profile shows 10 percent at Below Level 1, 20 percent at Level 1, 34 percent at Level 2, 27 percent at Level 3, and 9 percent at the combined Level 4/5. The U.S. has a lower percentage of adults in the highest level than the international average, which is 12 percent (see First Look, Figure 2B).</a:t>
            </a:r>
          </a:p>
          <a:p>
            <a:r>
              <a:rPr lang="en-US">
                <a:latin typeface="Arial" charset="0"/>
                <a:ea typeface="ヒラギノ角ゴ Pro W3" charset="0"/>
                <a:cs typeface="ヒラギノ角ゴ Pro W3" charset="0"/>
              </a:rPr>
              <a:t>In problem-solving in a technology-rich environment, the U.S. average performance is 277; the international average is 283. Within the domain, which reports only four levels, the U.S. profile shows 20 percent at Below Level 1, 41 percent at Level 1, 33 percent at Level 2, and 6 percent at Level 3. The U.S. has a lower percentage of adults in the highest level than the international average, which is 8 percent (see First Look, Figure 2C).</a:t>
            </a:r>
          </a:p>
          <a:p>
            <a:r>
              <a:rPr lang="en-US">
                <a:latin typeface="Arial" charset="0"/>
                <a:ea typeface="ヒラギノ角ゴ Pro W3" charset="0"/>
                <a:cs typeface="ヒラギノ角ゴ Pro W3" charset="0"/>
              </a:rPr>
              <a:t>The PIAAC item framework is aligned to previous international literacy assessments, allowing trend analysis for the past 20 years. The First Look report shows that the average U.S. literacy score for adults on the PIAAC is not significantly lower than it was in 2003-08 as reported on the International Adult Literacy Survey (IALS), but is lower than the average score was in 1994-98 as reported on the Adult Literacy and Lifeskills Survey (ALL) (Tables 1-A and 1-B). The average U.S. numeracy score on the PIAAC is lower than it was in 2003-08 as reported in the IALS.</a:t>
            </a:r>
          </a:p>
          <a:p>
            <a:r>
              <a:rPr lang="en-US">
                <a:latin typeface="Arial" charset="0"/>
                <a:ea typeface="ヒラギノ角ゴ Pro W3" charset="0"/>
                <a:cs typeface="ヒラギノ角ゴ Pro W3" charset="0"/>
              </a:rPr>
              <a:t>Implications</a:t>
            </a:r>
          </a:p>
          <a:p>
            <a:r>
              <a:rPr lang="en-US">
                <a:latin typeface="Arial" charset="0"/>
                <a:ea typeface="ヒラギノ角ゴ Pro W3" charset="0"/>
                <a:cs typeface="ヒラギノ角ゴ Pro W3" charset="0"/>
              </a:rPr>
              <a:t>These survey findings show that the U.S. has significant basic skill weaknesses within the adult working-age population in comparison to other industrialized countries. This skill profile has negative implications for the growth and strength of the U.S. economy and middle class. Although two-thirds of the low-skilled respondents in the U.S. sample are employed, they are not employed in jobs with high wages.</a:t>
            </a:r>
          </a:p>
          <a:p>
            <a:r>
              <a:rPr lang="en-US">
                <a:latin typeface="Arial" charset="0"/>
                <a:ea typeface="ヒラギノ角ゴ Pro W3" charset="0"/>
                <a:cs typeface="ヒラギノ角ゴ Pro W3" charset="0"/>
              </a:rPr>
              <a:t>The findings show that work tasks influence skills. Adults who report frequently using literacy, numeracy, and problem-solving skills in their daily work routines have greater proficiencies in those skills. The reverse is also shown in the data: Workers in low-skilled jobs may have fewer opportunities to use and enhance their skills (see First Look, Figures 8 A, B, and C).</a:t>
            </a:r>
          </a:p>
          <a:p>
            <a:r>
              <a:rPr lang="en-US">
                <a:latin typeface="Arial" charset="0"/>
                <a:ea typeface="ヒラギノ角ゴ Pro W3" charset="0"/>
                <a:cs typeface="ヒラギノ角ゴ Pro W3" charset="0"/>
              </a:rPr>
              <a:t>Weak skills have implications for civic life as well, as has been demonstrated in previous surveys of adult literacy. Adults with weak skills are less likely to vote or volunteer in their communities, and more likely to suffer poor health. In fact, adults with low skills are four times more likely to report </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fair</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or </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poor</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health than those with strong skills (see First Look, Figures 10 A, B, and C). This relationship is twice as strong as the international average.</a:t>
            </a:r>
          </a:p>
          <a:p>
            <a:r>
              <a:rPr lang="en-US">
                <a:latin typeface="Arial" charset="0"/>
                <a:ea typeface="ヒラギノ角ゴ Pro W3" charset="0"/>
                <a:cs typeface="ヒラギノ角ゴ Pro W3" charset="0"/>
              </a:rPr>
              <a:t>Moreover, a concerning trend emerges in this data set. Unlike most other countries surveyed, in the U.S., younger cohorts</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skills are not surpassing the older cohorts</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skills. This has serious implications for the future of our workforce and underscores the need for continuing education and training.</a:t>
            </a:r>
          </a:p>
          <a:p>
            <a:endParaRPr lang="en-US">
              <a:latin typeface="Arial" charset="0"/>
              <a:ea typeface="ヒラギノ角ゴ Pro W3" charset="0"/>
              <a:cs typeface="ヒラギノ角ゴ Pro W3" charset="0"/>
            </a:endParaRPr>
          </a:p>
        </p:txBody>
      </p:sp>
      <p:sp>
        <p:nvSpPr>
          <p:cNvPr id="790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A033445-192F-674B-9D92-F0F1151FC9DE}" type="slidenum">
              <a:rPr lang="en-US" sz="1200"/>
              <a:pPr/>
              <a:t>390</a:t>
            </a:fld>
            <a:endParaRPr lang="en-US" sz="1200"/>
          </a:p>
        </p:txBody>
      </p:sp>
    </p:spTree>
  </p:cSld>
  <p:clrMapOvr>
    <a:masterClrMapping/>
  </p:clrMapOvr>
</p:notes>
</file>

<file path=ppt/notesSlides/notesSlide3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8" name="Slide Image Placeholder 1"/>
          <p:cNvSpPr>
            <a:spLocks noGrp="1" noRot="1" noChangeAspect="1" noTextEdit="1"/>
          </p:cNvSpPr>
          <p:nvPr>
            <p:ph type="sldImg"/>
          </p:nvPr>
        </p:nvSpPr>
        <p:spPr>
          <a:ln/>
        </p:spPr>
      </p:sp>
      <p:sp>
        <p:nvSpPr>
          <p:cNvPr id="792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http://www.oecd.org/site/piaac/</a:t>
            </a:r>
          </a:p>
          <a:p>
            <a:r>
              <a:rPr lang="en-US">
                <a:latin typeface="Arial" charset="0"/>
                <a:ea typeface="ヒラギノ角ゴ Pro W3" charset="0"/>
                <a:cs typeface="ヒラギノ角ゴ Pro W3" charset="0"/>
              </a:rPr>
              <a:t>https://www.oecd.org/site/piaac/</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OECD Skills Outlook 2013</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http://skills.oecd.org/skillsoutlook.html</a:t>
            </a:r>
          </a:p>
          <a:p>
            <a:r>
              <a:rPr lang="en-US">
                <a:latin typeface="Arial" charset="0"/>
                <a:ea typeface="ヒラギノ角ゴ Pro W3" charset="0"/>
                <a:cs typeface="ヒラギノ角ゴ Pro W3" charset="0"/>
              </a:rPr>
              <a:t>First Results from the Survey of Adult Skills</a:t>
            </a:r>
          </a:p>
          <a:p>
            <a:r>
              <a:rPr lang="en-US">
                <a:latin typeface="Arial" charset="0"/>
                <a:ea typeface="ヒラギノ角ゴ Pro W3" charset="0"/>
                <a:cs typeface="ヒラギノ角ゴ Pro W3" charset="0"/>
              </a:rPr>
              <a:t>OECD_Skills_Outlook_2013.pdf</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Key Findings</a:t>
            </a:r>
          </a:p>
          <a:p>
            <a:r>
              <a:rPr lang="en-US">
                <a:latin typeface="Arial" charset="0"/>
                <a:ea typeface="ヒラギノ角ゴ Pro W3" charset="0"/>
                <a:cs typeface="ヒラギノ角ゴ Pro W3" charset="0"/>
              </a:rPr>
              <a:t>SkillsOutlook_2013_KeyFindings.pdf</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Summary</a:t>
            </a:r>
          </a:p>
          <a:p>
            <a:r>
              <a:rPr lang="en-US">
                <a:latin typeface="Arial" charset="0"/>
                <a:ea typeface="ヒラギノ角ゴ Pro W3" charset="0"/>
                <a:cs typeface="ヒラギノ角ゴ Pro W3" charset="0"/>
              </a:rPr>
              <a:t>9789264204256-sum-en.pdf</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PIAAC Results Released</a:t>
            </a:r>
          </a:p>
          <a:p>
            <a:r>
              <a:rPr lang="en-US">
                <a:latin typeface="Arial" charset="0"/>
                <a:ea typeface="ヒラギノ角ゴ Pro W3" charset="0"/>
                <a:cs typeface="ヒラギノ角ゴ Pro W3" charset="0"/>
              </a:rPr>
              <a:t>On Oct. 8, 2013, the Organization for Economic Cooperation and Development (OECD) released the results of the Program for International Assessment of Adult Competencies, (PIAAC). This direct assessment was conducted with nationally representative samples from 23 countries from adults ages 16 through 65. It is an international household survey to assess the cognitive and workplace skills needed for success in the 21st-century global economy. The results are designed to help public, private, educational, and philanthropic sectors work with a shared language and set of benchmarks to enhance cooperation around the development and implementation of economic, education, and social policies that strengthen adult skills. The survey is intended to be administered every 10 years, making this a baseline report to set benchmarks against which countries and sectors can measure their improvement efforts. Multiple reports, datasets, and several data tools were released with the results, including:</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    The OECD Skills Outlook 2013: First Results from the Survey of Adult Skills, a freely available book in PDF form;</a:t>
            </a:r>
          </a:p>
          <a:p>
            <a:r>
              <a:rPr lang="en-US">
                <a:latin typeface="Arial" charset="0"/>
                <a:ea typeface="ヒラギノ角ゴ Pro W3" charset="0"/>
                <a:cs typeface="ヒラギノ角ゴ Pro W3" charset="0"/>
              </a:rPr>
              <a:t>    a summary, Skilled for Life? Key Findings;</a:t>
            </a:r>
          </a:p>
          <a:p>
            <a:r>
              <a:rPr lang="en-US">
                <a:latin typeface="Arial" charset="0"/>
                <a:ea typeface="ヒラギノ角ゴ Pro W3" charset="0"/>
                <a:cs typeface="ヒラギノ角ゴ Pro W3" charset="0"/>
              </a:rPr>
              <a:t>    a brief U.S. report, Survey of Adult Skills, First Results: United States; and</a:t>
            </a:r>
          </a:p>
          <a:p>
            <a:r>
              <a:rPr lang="en-US">
                <a:latin typeface="Arial" charset="0"/>
                <a:ea typeface="ヒラギノ角ゴ Pro W3" charset="0"/>
                <a:cs typeface="ヒラギノ角ゴ Pro W3" charset="0"/>
              </a:rPr>
              <a:t>    a report from the U.S. Department of Education</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National Center for Educational Statistics, Literacy, Numeracy, and Problem Solving in Technology-Rich Environments Among U.S. Adults: Results from the Program for the International Assessment of Adult Competencies 2012: First Look, was published on Oct. 18, once the U.S. federal government was re-opened. This report highlights the U.S. performance in the international data and unique U.S. demographic characteristics. </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On Nov. 12, 2013, the OECD-authored report, Time for the United States to Reskill? What the Survey of Adult Skills Says, will be released. This report was funded by OVAE to offer a more detailed profile of low-skilled adults in the U.S. It will also identify policy implications and offer broad policy recommendations for the U.S.</a:t>
            </a:r>
          </a:p>
          <a:p>
            <a:r>
              <a:rPr lang="en-US">
                <a:latin typeface="Arial" charset="0"/>
                <a:ea typeface="ヒラギノ角ゴ Pro W3" charset="0"/>
                <a:cs typeface="ヒラギノ角ゴ Pro W3" charset="0"/>
              </a:rPr>
              <a:t>Links to all of these resources, as well as events and press coverage, may be found at www.piaacgateway.com.</a:t>
            </a:r>
          </a:p>
          <a:p>
            <a:r>
              <a:rPr lang="en-US">
                <a:latin typeface="Arial" charset="0"/>
                <a:ea typeface="ヒラギノ角ゴ Pro W3" charset="0"/>
                <a:cs typeface="ヒラギノ角ゴ Pro W3" charset="0"/>
              </a:rPr>
              <a:t>This article relies heavily on data included in the NCES </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First Look</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report. Further analysis of the PIAAC data will appear in future issues of OVAE Connection.</a:t>
            </a:r>
          </a:p>
          <a:p>
            <a:r>
              <a:rPr lang="en-US">
                <a:latin typeface="Arial" charset="0"/>
                <a:ea typeface="ヒラギノ角ゴ Pro W3" charset="0"/>
                <a:cs typeface="ヒラギノ角ゴ Pro W3" charset="0"/>
              </a:rPr>
              <a:t>The Survey</a:t>
            </a:r>
          </a:p>
          <a:p>
            <a:r>
              <a:rPr lang="en-US">
                <a:latin typeface="Arial" charset="0"/>
                <a:ea typeface="ヒラギノ角ゴ Pro W3" charset="0"/>
                <a:cs typeface="ヒラギノ角ゴ Pro W3" charset="0"/>
              </a:rPr>
              <a:t>The PIAAC assessment focuses on the working-age adult population, and measures cognitive and workplace skills necessary for successful participation in the 21st century society and global economy. In the U.S., as in all of the countries participating, 5,000 individuals were surveyed to create a nationally representative dataset. An additional 5,000 people will be surveyed for a supplement that will be added to the data set in 2015.</a:t>
            </a:r>
          </a:p>
          <a:p>
            <a:r>
              <a:rPr lang="en-US">
                <a:latin typeface="Arial" charset="0"/>
                <a:ea typeface="ヒラギノ角ゴ Pro W3" charset="0"/>
                <a:cs typeface="ヒラギノ角ゴ Pro W3" charset="0"/>
              </a:rPr>
              <a:t>Drawing from a rich background questionnaire, the PIAAC measures relationships among respondents</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educational background, parental educational attainment, work history and skills, occupational attainment, use of information and communications technology, and cognitive skills in the domains of literacy, numeracy, and problem solving in technology-rich environments.</a:t>
            </a:r>
          </a:p>
          <a:p>
            <a:r>
              <a:rPr lang="en-US">
                <a:latin typeface="Arial" charset="0"/>
                <a:ea typeface="ヒラギノ角ゴ Pro W3" charset="0"/>
                <a:cs typeface="ヒラギノ角ゴ Pro W3" charset="0"/>
              </a:rPr>
              <a:t>Findings are presented in the First Look report as country averages, and tables are used to place countries</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performances above, at, or below the international average. Within each domain, performance is also reported as a percentage of the population that performs in five levels of proficiency: Below Level 1, Level 1, Level 2, Level 3, and combined Levels 4/5, Level descriptors can be found in the First Look report in Exhibit B-1 for literacy, B-3 for numeracy, and B-5 for problem-solving in a technology-rich environment. Performance below Level 2 is considered </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weak</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or </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low.</a:t>
            </a:r>
            <a:r>
              <a:rPr lang="ja-JP" altLang="en-US">
                <a:latin typeface="Arial" charset="0"/>
                <a:ea typeface="ヒラギノ角ゴ Pro W3" charset="0"/>
                <a:cs typeface="ヒラギノ角ゴ Pro W3" charset="0"/>
              </a:rPr>
              <a:t>”</a:t>
            </a:r>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The assessment is unique in that it is the first international literacy survey that is both adaptive and administered on a laptop computer. Given as a household survey, respondents were allowed to choose whether to take the assessment on a laptop or with pencil and paper. In the U.S., nearly 80 percent of respondents completed the survey on the computer, which means that they passed an initial screening test on basic computer use and navigation.</a:t>
            </a:r>
          </a:p>
          <a:p>
            <a:r>
              <a:rPr lang="en-US">
                <a:latin typeface="Arial" charset="0"/>
                <a:ea typeface="ヒラギノ角ゴ Pro W3" charset="0"/>
                <a:cs typeface="ヒラギノ角ゴ Pro W3" charset="0"/>
              </a:rPr>
              <a:t>The direct measure of cognitive and workplace skills in this study creates a much more nuanced perspective on skills than the more commonly reported measure of educational attainment. For example, the attainment category of </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some college,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which appears on many surveys of adult skills, says very little about the knowledge, skills, and abilities of an individual, and is rarely accompanied by information on the courses taken, training completed, and skills gained. Having more information about skills, including where they are learned and how they are used, as this survey provides, will inform educators, workforce development stakeholders, human resource personnel, employers, and policymakers about the mechanisms that are effective in increasing the skill and talent inventory in regions, sectors, and across the country.</a:t>
            </a:r>
          </a:p>
          <a:p>
            <a:r>
              <a:rPr lang="en-US">
                <a:latin typeface="Arial" charset="0"/>
                <a:ea typeface="ヒラギノ角ゴ Pro W3" charset="0"/>
                <a:cs typeface="ヒラギノ角ゴ Pro W3" charset="0"/>
              </a:rPr>
              <a:t>Key Findings</a:t>
            </a:r>
          </a:p>
          <a:p>
            <a:r>
              <a:rPr lang="en-US">
                <a:latin typeface="Arial" charset="0"/>
                <a:ea typeface="ヒラギノ角ゴ Pro W3" charset="0"/>
                <a:cs typeface="ヒラギノ角ゴ Pro W3" charset="0"/>
              </a:rPr>
              <a:t>On three domains (literacy, numeracy, and problem-solving in a technology-rich environment) the U.S. average performance is significantly lower than the international average. Within domains, the U.S. profile shows a large portion of adults with skills below Level 2, and small percentages of adults with strong skills in the upper level.</a:t>
            </a:r>
          </a:p>
          <a:p>
            <a:r>
              <a:rPr lang="en-US">
                <a:latin typeface="Arial" charset="0"/>
                <a:ea typeface="ヒラギノ角ゴ Pro W3" charset="0"/>
                <a:cs typeface="ヒラギノ角ゴ Pro W3" charset="0"/>
              </a:rPr>
              <a:t>In the literacy domain, the U.S. average percentile performance is 270; the international average is 273. Within the domain, the U.S. profile shows 4 percent at Below Level 1, 14 percent at Level 1, 34 percent at Level 2, 36 percent at Level 3, and 12 percent at the combined Level 4/5. The U.S. has an equivalent percentage of adults in the highest level as the international average, 12 percent (see First Look, Figure 2A).</a:t>
            </a:r>
          </a:p>
          <a:p>
            <a:r>
              <a:rPr lang="en-US">
                <a:latin typeface="Arial" charset="0"/>
                <a:ea typeface="ヒラギノ角ゴ Pro W3" charset="0"/>
                <a:cs typeface="ヒラギノ角ゴ Pro W3" charset="0"/>
              </a:rPr>
              <a:t>In the numeracy domain, the U.S. average performance is 253; the international average is 269. Within the domain, the U.S. profile shows 10 percent at Below Level 1, 20 percent at Level 1, 34 percent at Level 2, 27 percent at Level 3, and 9 percent at the combined Level 4/5. The U.S. has a lower percentage of adults in the highest level than the international average, which is 12 percent (see First Look, Figure 2B).</a:t>
            </a:r>
          </a:p>
          <a:p>
            <a:r>
              <a:rPr lang="en-US">
                <a:latin typeface="Arial" charset="0"/>
                <a:ea typeface="ヒラギノ角ゴ Pro W3" charset="0"/>
                <a:cs typeface="ヒラギノ角ゴ Pro W3" charset="0"/>
              </a:rPr>
              <a:t>In problem-solving in a technology-rich environment, the U.S. average performance is 277; the international average is 283. Within the domain, which reports only four levels, the U.S. profile shows 20 percent at Below Level 1, 41 percent at Level 1, 33 percent at Level 2, and 6 percent at Level 3. The U.S. has a lower percentage of adults in the highest level than the international average, which is 8 percent (see First Look, Figure 2C).</a:t>
            </a:r>
          </a:p>
          <a:p>
            <a:r>
              <a:rPr lang="en-US">
                <a:latin typeface="Arial" charset="0"/>
                <a:ea typeface="ヒラギノ角ゴ Pro W3" charset="0"/>
                <a:cs typeface="ヒラギノ角ゴ Pro W3" charset="0"/>
              </a:rPr>
              <a:t>The PIAAC item framework is aligned to previous international literacy assessments, allowing trend analysis for the past 20 years. The First Look report shows that the average U.S. literacy score for adults on the PIAAC is not significantly lower than it was in 2003-08 as reported on the International Adult Literacy Survey (IALS), but is lower than the average score was in 1994-98 as reported on the Adult Literacy and Lifeskills Survey (ALL) (Tables 1-A and 1-B). The average U.S. numeracy score on the PIAAC is lower than it was in 2003-08 as reported in the IALS.</a:t>
            </a:r>
          </a:p>
          <a:p>
            <a:r>
              <a:rPr lang="en-US">
                <a:latin typeface="Arial" charset="0"/>
                <a:ea typeface="ヒラギノ角ゴ Pro W3" charset="0"/>
                <a:cs typeface="ヒラギノ角ゴ Pro W3" charset="0"/>
              </a:rPr>
              <a:t>Implications</a:t>
            </a:r>
          </a:p>
          <a:p>
            <a:r>
              <a:rPr lang="en-US">
                <a:latin typeface="Arial" charset="0"/>
                <a:ea typeface="ヒラギノ角ゴ Pro W3" charset="0"/>
                <a:cs typeface="ヒラギノ角ゴ Pro W3" charset="0"/>
              </a:rPr>
              <a:t>These survey findings show that the U.S. has significant basic skill weaknesses within the adult working-age population in comparison to other industrialized countries. This skill profile has negative implications for the growth and strength of the U.S. economy and middle class. Although two-thirds of the low-skilled respondents in the U.S. sample are employed, they are not employed in jobs with high wages.</a:t>
            </a:r>
          </a:p>
          <a:p>
            <a:r>
              <a:rPr lang="en-US">
                <a:latin typeface="Arial" charset="0"/>
                <a:ea typeface="ヒラギノ角ゴ Pro W3" charset="0"/>
                <a:cs typeface="ヒラギノ角ゴ Pro W3" charset="0"/>
              </a:rPr>
              <a:t>The findings show that work tasks influence skills. Adults who report frequently using literacy, numeracy, and problem-solving skills in their daily work routines have greater proficiencies in those skills. The reverse is also shown in the data: Workers in low-skilled jobs may have fewer opportunities to use and enhance their skills (see First Look, Figures 8 A, B, and C).</a:t>
            </a:r>
          </a:p>
          <a:p>
            <a:r>
              <a:rPr lang="en-US">
                <a:latin typeface="Arial" charset="0"/>
                <a:ea typeface="ヒラギノ角ゴ Pro W3" charset="0"/>
                <a:cs typeface="ヒラギノ角ゴ Pro W3" charset="0"/>
              </a:rPr>
              <a:t>Weak skills have implications for civic life as well, as has been demonstrated in previous surveys of adult literacy. Adults with weak skills are less likely to vote or volunteer in their communities, and more likely to suffer poor health. In fact, adults with low skills are four times more likely to report </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fair</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or </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poor</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health than those with strong skills (see First Look, Figures 10 A, B, and C). This relationship is twice as strong as the international average.</a:t>
            </a:r>
          </a:p>
          <a:p>
            <a:r>
              <a:rPr lang="en-US">
                <a:latin typeface="Arial" charset="0"/>
                <a:ea typeface="ヒラギノ角ゴ Pro W3" charset="0"/>
                <a:cs typeface="ヒラギノ角ゴ Pro W3" charset="0"/>
              </a:rPr>
              <a:t>Moreover, a concerning trend emerges in this data set. Unlike most other countries surveyed, in the U.S., younger cohorts</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skills are not surpassing the older cohorts</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skills. This has serious implications for the future of our workforce and underscores the need for continuing education and training.</a:t>
            </a:r>
          </a:p>
          <a:p>
            <a:endParaRPr lang="en-US">
              <a:latin typeface="Arial" charset="0"/>
              <a:ea typeface="ヒラギノ角ゴ Pro W3" charset="0"/>
              <a:cs typeface="ヒラギノ角ゴ Pro W3" charset="0"/>
            </a:endParaRPr>
          </a:p>
        </p:txBody>
      </p:sp>
      <p:sp>
        <p:nvSpPr>
          <p:cNvPr id="792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2C0D1F57-B4A3-684B-BCEA-EC9257C18DEB}" type="slidenum">
              <a:rPr lang="en-US" sz="1200"/>
              <a:pPr/>
              <a:t>391</a:t>
            </a:fld>
            <a:endParaRPr lang="en-US" sz="1200"/>
          </a:p>
        </p:txBody>
      </p:sp>
    </p:spTree>
  </p:cSld>
  <p:clrMapOvr>
    <a:masterClrMapping/>
  </p:clrMapOvr>
</p:notes>
</file>

<file path=ppt/notesSlides/notesSlide3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6" name="Slide Image Placeholder 1"/>
          <p:cNvSpPr>
            <a:spLocks noGrp="1" noRot="1" noChangeAspect="1" noTextEdit="1"/>
          </p:cNvSpPr>
          <p:nvPr>
            <p:ph type="sldImg"/>
          </p:nvPr>
        </p:nvSpPr>
        <p:spPr>
          <a:ln/>
        </p:spPr>
      </p:sp>
      <p:sp>
        <p:nvSpPr>
          <p:cNvPr id="794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http://www.oecd.org/site/piaac/</a:t>
            </a:r>
          </a:p>
          <a:p>
            <a:r>
              <a:rPr lang="en-US">
                <a:latin typeface="Arial" charset="0"/>
                <a:ea typeface="ヒラギノ角ゴ Pro W3" charset="0"/>
                <a:cs typeface="ヒラギノ角ゴ Pro W3" charset="0"/>
              </a:rPr>
              <a:t>https://www.oecd.org/site/piaac/</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OECD Skills Outlook 2013</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http://skills.oecd.org/skillsoutlook.html</a:t>
            </a:r>
          </a:p>
          <a:p>
            <a:r>
              <a:rPr lang="en-US">
                <a:latin typeface="Arial" charset="0"/>
                <a:ea typeface="ヒラギノ角ゴ Pro W3" charset="0"/>
                <a:cs typeface="ヒラギノ角ゴ Pro W3" charset="0"/>
              </a:rPr>
              <a:t>First Results from the Survey of Adult Skills</a:t>
            </a:r>
          </a:p>
          <a:p>
            <a:r>
              <a:rPr lang="en-US">
                <a:latin typeface="Arial" charset="0"/>
                <a:ea typeface="ヒラギノ角ゴ Pro W3" charset="0"/>
                <a:cs typeface="ヒラギノ角ゴ Pro W3" charset="0"/>
              </a:rPr>
              <a:t>OECD_Skills_Outlook_2013.pdf</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Key Findings</a:t>
            </a:r>
          </a:p>
          <a:p>
            <a:r>
              <a:rPr lang="en-US">
                <a:latin typeface="Arial" charset="0"/>
                <a:ea typeface="ヒラギノ角ゴ Pro W3" charset="0"/>
                <a:cs typeface="ヒラギノ角ゴ Pro W3" charset="0"/>
              </a:rPr>
              <a:t>SkillsOutlook_2013_KeyFindings.pdf</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Summary</a:t>
            </a:r>
          </a:p>
          <a:p>
            <a:r>
              <a:rPr lang="en-US">
                <a:latin typeface="Arial" charset="0"/>
                <a:ea typeface="ヒラギノ角ゴ Pro W3" charset="0"/>
                <a:cs typeface="ヒラギノ角ゴ Pro W3" charset="0"/>
              </a:rPr>
              <a:t>9789264204256-sum-en.pdf</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PIAAC Results Released</a:t>
            </a:r>
          </a:p>
          <a:p>
            <a:r>
              <a:rPr lang="en-US">
                <a:latin typeface="Arial" charset="0"/>
                <a:ea typeface="ヒラギノ角ゴ Pro W3" charset="0"/>
                <a:cs typeface="ヒラギノ角ゴ Pro W3" charset="0"/>
              </a:rPr>
              <a:t>On Oct. 8, 2013, the Organization for Economic Cooperation and Development (OECD) released the results of the Program for International Assessment of Adult Competencies, (PIAAC). This direct assessment was conducted with nationally representative samples from 23 countries from adults ages 16 through 65. It is an international household survey to assess the cognitive and workplace skills needed for success in the 21st-century global economy. The results are designed to help public, private, educational, and philanthropic sectors work with a shared language and set of benchmarks to enhance cooperation around the development and implementation of economic, education, and social policies that strengthen adult skills. The survey is intended to be administered every 10 years, making this a baseline report to set benchmarks against which countries and sectors can measure their improvement efforts. Multiple reports, datasets, and several data tools were released with the results, including:</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    The OECD Skills Outlook 2013: First Results from the Survey of Adult Skills, a freely available book in PDF form;</a:t>
            </a:r>
          </a:p>
          <a:p>
            <a:r>
              <a:rPr lang="en-US">
                <a:latin typeface="Arial" charset="0"/>
                <a:ea typeface="ヒラギノ角ゴ Pro W3" charset="0"/>
                <a:cs typeface="ヒラギノ角ゴ Pro W3" charset="0"/>
              </a:rPr>
              <a:t>    a summary, Skilled for Life? Key Findings;</a:t>
            </a:r>
          </a:p>
          <a:p>
            <a:r>
              <a:rPr lang="en-US">
                <a:latin typeface="Arial" charset="0"/>
                <a:ea typeface="ヒラギノ角ゴ Pro W3" charset="0"/>
                <a:cs typeface="ヒラギノ角ゴ Pro W3" charset="0"/>
              </a:rPr>
              <a:t>    a brief U.S. report, Survey of Adult Skills, First Results: United States; and</a:t>
            </a:r>
          </a:p>
          <a:p>
            <a:r>
              <a:rPr lang="en-US">
                <a:latin typeface="Arial" charset="0"/>
                <a:ea typeface="ヒラギノ角ゴ Pro W3" charset="0"/>
                <a:cs typeface="ヒラギノ角ゴ Pro W3" charset="0"/>
              </a:rPr>
              <a:t>    a report from the U.S. Department of Education</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National Center for Educational Statistics, Literacy, Numeracy, and Problem Solving in Technology-Rich Environments Among U.S. Adults: Results from the Program for the International Assessment of Adult Competencies 2012: First Look, was published on Oct. 18, once the U.S. federal government was re-opened. This report highlights the U.S. performance in the international data and unique U.S. demographic characteristics. </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On Nov. 12, 2013, the OECD-authored report, Time for the United States to Reskill? What the Survey of Adult Skills Says, will be released. This report was funded by OVAE to offer a more detailed profile of low-skilled adults in the U.S. It will also identify policy implications and offer broad policy recommendations for the U.S.</a:t>
            </a:r>
          </a:p>
          <a:p>
            <a:r>
              <a:rPr lang="en-US">
                <a:latin typeface="Arial" charset="0"/>
                <a:ea typeface="ヒラギノ角ゴ Pro W3" charset="0"/>
                <a:cs typeface="ヒラギノ角ゴ Pro W3" charset="0"/>
              </a:rPr>
              <a:t>Links to all of these resources, as well as events and press coverage, may be found at www.piaacgateway.com.</a:t>
            </a:r>
          </a:p>
          <a:p>
            <a:r>
              <a:rPr lang="en-US">
                <a:latin typeface="Arial" charset="0"/>
                <a:ea typeface="ヒラギノ角ゴ Pro W3" charset="0"/>
                <a:cs typeface="ヒラギノ角ゴ Pro W3" charset="0"/>
              </a:rPr>
              <a:t>This article relies heavily on data included in the NCES </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First Look</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report. Further analysis of the PIAAC data will appear in future issues of OVAE Connection.</a:t>
            </a:r>
          </a:p>
          <a:p>
            <a:r>
              <a:rPr lang="en-US">
                <a:latin typeface="Arial" charset="0"/>
                <a:ea typeface="ヒラギノ角ゴ Pro W3" charset="0"/>
                <a:cs typeface="ヒラギノ角ゴ Pro W3" charset="0"/>
              </a:rPr>
              <a:t>The Survey</a:t>
            </a:r>
          </a:p>
          <a:p>
            <a:r>
              <a:rPr lang="en-US">
                <a:latin typeface="Arial" charset="0"/>
                <a:ea typeface="ヒラギノ角ゴ Pro W3" charset="0"/>
                <a:cs typeface="ヒラギノ角ゴ Pro W3" charset="0"/>
              </a:rPr>
              <a:t>The PIAAC assessment focuses on the working-age adult population, and measures cognitive and workplace skills necessary for successful participation in the 21st century society and global economy. In the U.S., as in all of the countries participating, 5,000 individuals were surveyed to create a nationally representative dataset. An additional 5,000 people will be surveyed for a supplement that will be added to the data set in 2015.</a:t>
            </a:r>
          </a:p>
          <a:p>
            <a:r>
              <a:rPr lang="en-US">
                <a:latin typeface="Arial" charset="0"/>
                <a:ea typeface="ヒラギノ角ゴ Pro W3" charset="0"/>
                <a:cs typeface="ヒラギノ角ゴ Pro W3" charset="0"/>
              </a:rPr>
              <a:t>Drawing from a rich background questionnaire, the PIAAC measures relationships among respondents</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educational background, parental educational attainment, work history and skills, occupational attainment, use of information and communications technology, and cognitive skills in the domains of literacy, numeracy, and problem solving in technology-rich environments.</a:t>
            </a:r>
          </a:p>
          <a:p>
            <a:r>
              <a:rPr lang="en-US">
                <a:latin typeface="Arial" charset="0"/>
                <a:ea typeface="ヒラギノ角ゴ Pro W3" charset="0"/>
                <a:cs typeface="ヒラギノ角ゴ Pro W3" charset="0"/>
              </a:rPr>
              <a:t>Findings are presented in the First Look report as country averages, and tables are used to place countries</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performances above, at, or below the international average. Within each domain, performance is also reported as a percentage of the population that performs in five levels of proficiency: Below Level 1, Level 1, Level 2, Level 3, and combined Levels 4/5, Level descriptors can be found in the First Look report in Exhibit B-1 for literacy, B-3 for numeracy, and B-5 for problem-solving in a technology-rich environment. Performance below Level 2 is considered </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weak</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or </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low.</a:t>
            </a:r>
            <a:r>
              <a:rPr lang="ja-JP" altLang="en-US">
                <a:latin typeface="Arial" charset="0"/>
                <a:ea typeface="ヒラギノ角ゴ Pro W3" charset="0"/>
                <a:cs typeface="ヒラギノ角ゴ Pro W3" charset="0"/>
              </a:rPr>
              <a:t>”</a:t>
            </a:r>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The assessment is unique in that it is the first international literacy survey that is both adaptive and administered on a laptop computer. Given as a household survey, respondents were allowed to choose whether to take the assessment on a laptop or with pencil and paper. In the U.S., nearly 80 percent of respondents completed the survey on the computer, which means that they passed an initial screening test on basic computer use and navigation.</a:t>
            </a:r>
          </a:p>
          <a:p>
            <a:r>
              <a:rPr lang="en-US">
                <a:latin typeface="Arial" charset="0"/>
                <a:ea typeface="ヒラギノ角ゴ Pro W3" charset="0"/>
                <a:cs typeface="ヒラギノ角ゴ Pro W3" charset="0"/>
              </a:rPr>
              <a:t>The direct measure of cognitive and workplace skills in this study creates a much more nuanced perspective on skills than the more commonly reported measure of educational attainment. For example, the attainment category of </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some college,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which appears on many surveys of adult skills, says very little about the knowledge, skills, and abilities of an individual, and is rarely accompanied by information on the courses taken, training completed, and skills gained. Having more information about skills, including where they are learned and how they are used, as this survey provides, will inform educators, workforce development stakeholders, human resource personnel, employers, and policymakers about the mechanisms that are effective in increasing the skill and talent inventory in regions, sectors, and across the country.</a:t>
            </a:r>
          </a:p>
          <a:p>
            <a:r>
              <a:rPr lang="en-US">
                <a:latin typeface="Arial" charset="0"/>
                <a:ea typeface="ヒラギノ角ゴ Pro W3" charset="0"/>
                <a:cs typeface="ヒラギノ角ゴ Pro W3" charset="0"/>
              </a:rPr>
              <a:t>Key Findings</a:t>
            </a:r>
          </a:p>
          <a:p>
            <a:r>
              <a:rPr lang="en-US">
                <a:latin typeface="Arial" charset="0"/>
                <a:ea typeface="ヒラギノ角ゴ Pro W3" charset="0"/>
                <a:cs typeface="ヒラギノ角ゴ Pro W3" charset="0"/>
              </a:rPr>
              <a:t>On three domains (literacy, numeracy, and problem-solving in a technology-rich environment) the U.S. average performance is significantly lower than the international average. Within domains, the U.S. profile shows a large portion of adults with skills below Level 2, and small percentages of adults with strong skills in the upper level.</a:t>
            </a:r>
          </a:p>
          <a:p>
            <a:r>
              <a:rPr lang="en-US">
                <a:latin typeface="Arial" charset="0"/>
                <a:ea typeface="ヒラギノ角ゴ Pro W3" charset="0"/>
                <a:cs typeface="ヒラギノ角ゴ Pro W3" charset="0"/>
              </a:rPr>
              <a:t>In the literacy domain, the U.S. average percentile performance is 270; the international average is 273. Within the domain, the U.S. profile shows 4 percent at Below Level 1, 14 percent at Level 1, 34 percent at Level 2, 36 percent at Level 3, and 12 percent at the combined Level 4/5. The U.S. has an equivalent percentage of adults in the highest level as the international average, 12 percent (see First Look, Figure 2A).</a:t>
            </a:r>
          </a:p>
          <a:p>
            <a:r>
              <a:rPr lang="en-US">
                <a:latin typeface="Arial" charset="0"/>
                <a:ea typeface="ヒラギノ角ゴ Pro W3" charset="0"/>
                <a:cs typeface="ヒラギノ角ゴ Pro W3" charset="0"/>
              </a:rPr>
              <a:t>In the numeracy domain, the U.S. average performance is 253; the international average is 269. Within the domain, the U.S. profile shows 10 percent at Below Level 1, 20 percent at Level 1, 34 percent at Level 2, 27 percent at Level 3, and 9 percent at the combined Level 4/5. The U.S. has a lower percentage of adults in the highest level than the international average, which is 12 percent (see First Look, Figure 2B).</a:t>
            </a:r>
          </a:p>
          <a:p>
            <a:r>
              <a:rPr lang="en-US">
                <a:latin typeface="Arial" charset="0"/>
                <a:ea typeface="ヒラギノ角ゴ Pro W3" charset="0"/>
                <a:cs typeface="ヒラギノ角ゴ Pro W3" charset="0"/>
              </a:rPr>
              <a:t>In problem-solving in a technology-rich environment, the U.S. average performance is 277; the international average is 283. Within the domain, which reports only four levels, the U.S. profile shows 20 percent at Below Level 1, 41 percent at Level 1, 33 percent at Level 2, and 6 percent at Level 3. The U.S. has a lower percentage of adults in the highest level than the international average, which is 8 percent (see First Look, Figure 2C).</a:t>
            </a:r>
          </a:p>
          <a:p>
            <a:r>
              <a:rPr lang="en-US">
                <a:latin typeface="Arial" charset="0"/>
                <a:ea typeface="ヒラギノ角ゴ Pro W3" charset="0"/>
                <a:cs typeface="ヒラギノ角ゴ Pro W3" charset="0"/>
              </a:rPr>
              <a:t>The PIAAC item framework is aligned to previous international literacy assessments, allowing trend analysis for the past 20 years. The First Look report shows that the average U.S. literacy score for adults on the PIAAC is not significantly lower than it was in 2003-08 as reported on the International Adult Literacy Survey (IALS), but is lower than the average score was in 1994-98 as reported on the Adult Literacy and Lifeskills Survey (ALL) (Tables 1-A and 1-B). The average U.S. numeracy score on the PIAAC is lower than it was in 2003-08 as reported in the IALS.</a:t>
            </a:r>
          </a:p>
          <a:p>
            <a:r>
              <a:rPr lang="en-US">
                <a:latin typeface="Arial" charset="0"/>
                <a:ea typeface="ヒラギノ角ゴ Pro W3" charset="0"/>
                <a:cs typeface="ヒラギノ角ゴ Pro W3" charset="0"/>
              </a:rPr>
              <a:t>Implications</a:t>
            </a:r>
          </a:p>
          <a:p>
            <a:r>
              <a:rPr lang="en-US">
                <a:latin typeface="Arial" charset="0"/>
                <a:ea typeface="ヒラギノ角ゴ Pro W3" charset="0"/>
                <a:cs typeface="ヒラギノ角ゴ Pro W3" charset="0"/>
              </a:rPr>
              <a:t>These survey findings show that the U.S. has significant basic skill weaknesses within the adult working-age population in comparison to other industrialized countries. This skill profile has negative implications for the growth and strength of the U.S. economy and middle class. Although two-thirds of the low-skilled respondents in the U.S. sample are employed, they are not employed in jobs with high wages.</a:t>
            </a:r>
          </a:p>
          <a:p>
            <a:r>
              <a:rPr lang="en-US">
                <a:latin typeface="Arial" charset="0"/>
                <a:ea typeface="ヒラギノ角ゴ Pro W3" charset="0"/>
                <a:cs typeface="ヒラギノ角ゴ Pro W3" charset="0"/>
              </a:rPr>
              <a:t>The findings show that work tasks influence skills. Adults who report frequently using literacy, numeracy, and problem-solving skills in their daily work routines have greater proficiencies in those skills. The reverse is also shown in the data: Workers in low-skilled jobs may have fewer opportunities to use and enhance their skills (see First Look, Figures 8 A, B, and C).</a:t>
            </a:r>
          </a:p>
          <a:p>
            <a:r>
              <a:rPr lang="en-US">
                <a:latin typeface="Arial" charset="0"/>
                <a:ea typeface="ヒラギノ角ゴ Pro W3" charset="0"/>
                <a:cs typeface="ヒラギノ角ゴ Pro W3" charset="0"/>
              </a:rPr>
              <a:t>Weak skills have implications for civic life as well, as has been demonstrated in previous surveys of adult literacy. Adults with weak skills are less likely to vote or volunteer in their communities, and more likely to suffer poor health. In fact, adults with low skills are four times more likely to report </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fair</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or </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poor</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health than those with strong skills (see First Look, Figures 10 A, B, and C). This relationship is twice as strong as the international average.</a:t>
            </a:r>
          </a:p>
          <a:p>
            <a:r>
              <a:rPr lang="en-US">
                <a:latin typeface="Arial" charset="0"/>
                <a:ea typeface="ヒラギノ角ゴ Pro W3" charset="0"/>
                <a:cs typeface="ヒラギノ角ゴ Pro W3" charset="0"/>
              </a:rPr>
              <a:t>Moreover, a concerning trend emerges in this data set. Unlike most other countries surveyed, in the U.S., younger cohorts</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skills are not surpassing the older cohorts</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skills. This has serious implications for the future of our workforce and underscores the need for continuing education and training.</a:t>
            </a:r>
          </a:p>
          <a:p>
            <a:endParaRPr lang="en-US">
              <a:latin typeface="Arial" charset="0"/>
              <a:ea typeface="ヒラギノ角ゴ Pro W3" charset="0"/>
              <a:cs typeface="ヒラギノ角ゴ Pro W3" charset="0"/>
            </a:endParaRPr>
          </a:p>
        </p:txBody>
      </p:sp>
      <p:sp>
        <p:nvSpPr>
          <p:cNvPr id="794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1F917DB-A991-B34C-9D73-BB943B9BBDBD}" type="slidenum">
              <a:rPr lang="en-US" sz="1200"/>
              <a:pPr/>
              <a:t>392</a:t>
            </a:fld>
            <a:endParaRPr lang="en-US" sz="1200"/>
          </a:p>
        </p:txBody>
      </p:sp>
    </p:spTree>
  </p:cSld>
  <p:clrMapOvr>
    <a:masterClrMapping/>
  </p:clrMapOvr>
</p:notes>
</file>

<file path=ppt/notesSlides/notesSlide3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674" name="Slide Image Placeholder 1"/>
          <p:cNvSpPr>
            <a:spLocks noGrp="1" noRot="1" noChangeAspect="1" noTextEdit="1"/>
          </p:cNvSpPr>
          <p:nvPr>
            <p:ph type="sldImg"/>
          </p:nvPr>
        </p:nvSpPr>
        <p:spPr>
          <a:ln/>
        </p:spPr>
      </p:sp>
      <p:sp>
        <p:nvSpPr>
          <p:cNvPr id="796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http://www.oecd.org/site/piaac/</a:t>
            </a:r>
          </a:p>
          <a:p>
            <a:r>
              <a:rPr lang="en-US">
                <a:latin typeface="Arial" charset="0"/>
                <a:ea typeface="ヒラギノ角ゴ Pro W3" charset="0"/>
                <a:cs typeface="ヒラギノ角ゴ Pro W3" charset="0"/>
              </a:rPr>
              <a:t>https://www.oecd.org/site/piaac/</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OECD Skills Outlook 2013</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http://skills.oecd.org/skillsoutlook.html</a:t>
            </a:r>
          </a:p>
          <a:p>
            <a:r>
              <a:rPr lang="en-US">
                <a:latin typeface="Arial" charset="0"/>
                <a:ea typeface="ヒラギノ角ゴ Pro W3" charset="0"/>
                <a:cs typeface="ヒラギノ角ゴ Pro W3" charset="0"/>
              </a:rPr>
              <a:t>First Results from the Survey of Adult Skills</a:t>
            </a:r>
          </a:p>
          <a:p>
            <a:r>
              <a:rPr lang="en-US">
                <a:latin typeface="Arial" charset="0"/>
                <a:ea typeface="ヒラギノ角ゴ Pro W3" charset="0"/>
                <a:cs typeface="ヒラギノ角ゴ Pro W3" charset="0"/>
              </a:rPr>
              <a:t>OECD_Skills_Outlook_2013.pdf</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Key Findings</a:t>
            </a:r>
          </a:p>
          <a:p>
            <a:r>
              <a:rPr lang="en-US">
                <a:latin typeface="Arial" charset="0"/>
                <a:ea typeface="ヒラギノ角ゴ Pro W3" charset="0"/>
                <a:cs typeface="ヒラギノ角ゴ Pro W3" charset="0"/>
              </a:rPr>
              <a:t>SkillsOutlook_2013_KeyFindings.pdf</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Summary</a:t>
            </a:r>
          </a:p>
          <a:p>
            <a:r>
              <a:rPr lang="en-US">
                <a:latin typeface="Arial" charset="0"/>
                <a:ea typeface="ヒラギノ角ゴ Pro W3" charset="0"/>
                <a:cs typeface="ヒラギノ角ゴ Pro W3" charset="0"/>
              </a:rPr>
              <a:t>9789264204256-sum-en.pdf</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PIAAC Results Released</a:t>
            </a:r>
          </a:p>
          <a:p>
            <a:r>
              <a:rPr lang="en-US">
                <a:latin typeface="Arial" charset="0"/>
                <a:ea typeface="ヒラギノ角ゴ Pro W3" charset="0"/>
                <a:cs typeface="ヒラギノ角ゴ Pro W3" charset="0"/>
              </a:rPr>
              <a:t>On Oct. 8, 2013, the Organization for Economic Cooperation and Development (OECD) released the results of the Program for International Assessment of Adult Competencies, (PIAAC). This direct assessment was conducted with nationally representative samples from 23 countries from adults ages 16 through 65. It is an international household survey to assess the cognitive and workplace skills needed for success in the 21st-century global economy. The results are designed to help public, private, educational, and philanthropic sectors work with a shared language and set of benchmarks to enhance cooperation around the development and implementation of economic, education, and social policies that strengthen adult skills. The survey is intended to be administered every 10 years, making this a baseline report to set benchmarks against which countries and sectors can measure their improvement efforts. Multiple reports, datasets, and several data tools were released with the results, including:</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    The OECD Skills Outlook 2013: First Results from the Survey of Adult Skills, a freely available book in PDF form;</a:t>
            </a:r>
          </a:p>
          <a:p>
            <a:r>
              <a:rPr lang="en-US">
                <a:latin typeface="Arial" charset="0"/>
                <a:ea typeface="ヒラギノ角ゴ Pro W3" charset="0"/>
                <a:cs typeface="ヒラギノ角ゴ Pro W3" charset="0"/>
              </a:rPr>
              <a:t>    a summary, Skilled for Life? Key Findings;</a:t>
            </a:r>
          </a:p>
          <a:p>
            <a:r>
              <a:rPr lang="en-US">
                <a:latin typeface="Arial" charset="0"/>
                <a:ea typeface="ヒラギノ角ゴ Pro W3" charset="0"/>
                <a:cs typeface="ヒラギノ角ゴ Pro W3" charset="0"/>
              </a:rPr>
              <a:t>    a brief U.S. report, Survey of Adult Skills, First Results: United States; and</a:t>
            </a:r>
          </a:p>
          <a:p>
            <a:r>
              <a:rPr lang="en-US">
                <a:latin typeface="Arial" charset="0"/>
                <a:ea typeface="ヒラギノ角ゴ Pro W3" charset="0"/>
                <a:cs typeface="ヒラギノ角ゴ Pro W3" charset="0"/>
              </a:rPr>
              <a:t>    a report from the U.S. Department of Education</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National Center for Educational Statistics, Literacy, Numeracy, and Problem Solving in Technology-Rich Environments Among U.S. Adults: Results from the Program for the International Assessment of Adult Competencies 2012: First Look, was published on Oct. 18, once the U.S. federal government was re-opened. This report highlights the U.S. performance in the international data and unique U.S. demographic characteristics. </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On Nov. 12, 2013, the OECD-authored report, Time for the United States to Reskill? What the Survey of Adult Skills Says, will be released. This report was funded by OVAE to offer a more detailed profile of low-skilled adults in the U.S. It will also identify policy implications and offer broad policy recommendations for the U.S.</a:t>
            </a:r>
          </a:p>
          <a:p>
            <a:r>
              <a:rPr lang="en-US">
                <a:latin typeface="Arial" charset="0"/>
                <a:ea typeface="ヒラギノ角ゴ Pro W3" charset="0"/>
                <a:cs typeface="ヒラギノ角ゴ Pro W3" charset="0"/>
              </a:rPr>
              <a:t>Links to all of these resources, as well as events and press coverage, may be found at www.piaacgateway.com.</a:t>
            </a:r>
          </a:p>
          <a:p>
            <a:r>
              <a:rPr lang="en-US">
                <a:latin typeface="Arial" charset="0"/>
                <a:ea typeface="ヒラギノ角ゴ Pro W3" charset="0"/>
                <a:cs typeface="ヒラギノ角ゴ Pro W3" charset="0"/>
              </a:rPr>
              <a:t>This article relies heavily on data included in the NCES </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First Look</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report. Further analysis of the PIAAC data will appear in future issues of OVAE Connection.</a:t>
            </a:r>
          </a:p>
          <a:p>
            <a:r>
              <a:rPr lang="en-US">
                <a:latin typeface="Arial" charset="0"/>
                <a:ea typeface="ヒラギノ角ゴ Pro W3" charset="0"/>
                <a:cs typeface="ヒラギノ角ゴ Pro W3" charset="0"/>
              </a:rPr>
              <a:t>The Survey</a:t>
            </a:r>
          </a:p>
          <a:p>
            <a:r>
              <a:rPr lang="en-US">
                <a:latin typeface="Arial" charset="0"/>
                <a:ea typeface="ヒラギノ角ゴ Pro W3" charset="0"/>
                <a:cs typeface="ヒラギノ角ゴ Pro W3" charset="0"/>
              </a:rPr>
              <a:t>The PIAAC assessment focuses on the working-age adult population, and measures cognitive and workplace skills necessary for successful participation in the 21st century society and global economy. In the U.S., as in all of the countries participating, 5,000 individuals were surveyed to create a nationally representative dataset. An additional 5,000 people will be surveyed for a supplement that will be added to the data set in 2015.</a:t>
            </a:r>
          </a:p>
          <a:p>
            <a:r>
              <a:rPr lang="en-US">
                <a:latin typeface="Arial" charset="0"/>
                <a:ea typeface="ヒラギノ角ゴ Pro W3" charset="0"/>
                <a:cs typeface="ヒラギノ角ゴ Pro W3" charset="0"/>
              </a:rPr>
              <a:t>Drawing from a rich background questionnaire, the PIAAC measures relationships among respondents</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educational background, parental educational attainment, work history and skills, occupational attainment, use of information and communications technology, and cognitive skills in the domains of literacy, numeracy, and problem solving in technology-rich environments.</a:t>
            </a:r>
          </a:p>
          <a:p>
            <a:r>
              <a:rPr lang="en-US">
                <a:latin typeface="Arial" charset="0"/>
                <a:ea typeface="ヒラギノ角ゴ Pro W3" charset="0"/>
                <a:cs typeface="ヒラギノ角ゴ Pro W3" charset="0"/>
              </a:rPr>
              <a:t>Findings are presented in the First Look report as country averages, and tables are used to place countries</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performances above, at, or below the international average. Within each domain, performance is also reported as a percentage of the population that performs in five levels of proficiency: Below Level 1, Level 1, Level 2, Level 3, and combined Levels 4/5, Level descriptors can be found in the First Look report in Exhibit B-1 for literacy, B-3 for numeracy, and B-5 for problem-solving in a technology-rich environment. Performance below Level 2 is considered </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weak</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or </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low.</a:t>
            </a:r>
            <a:r>
              <a:rPr lang="ja-JP" altLang="en-US">
                <a:latin typeface="Arial" charset="0"/>
                <a:ea typeface="ヒラギノ角ゴ Pro W3" charset="0"/>
                <a:cs typeface="ヒラギノ角ゴ Pro W3" charset="0"/>
              </a:rPr>
              <a:t>”</a:t>
            </a:r>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The assessment is unique in that it is the first international literacy survey that is both adaptive and administered on a laptop computer. Given as a household survey, respondents were allowed to choose whether to take the assessment on a laptop or with pencil and paper. In the U.S., nearly 80 percent of respondents completed the survey on the computer, which means that they passed an initial screening test on basic computer use and navigation.</a:t>
            </a:r>
          </a:p>
          <a:p>
            <a:r>
              <a:rPr lang="en-US">
                <a:latin typeface="Arial" charset="0"/>
                <a:ea typeface="ヒラギノ角ゴ Pro W3" charset="0"/>
                <a:cs typeface="ヒラギノ角ゴ Pro W3" charset="0"/>
              </a:rPr>
              <a:t>The direct measure of cognitive and workplace skills in this study creates a much more nuanced perspective on skills than the more commonly reported measure of educational attainment. For example, the attainment category of </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some college,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which appears on many surveys of adult skills, says very little about the knowledge, skills, and abilities of an individual, and is rarely accompanied by information on the courses taken, training completed, and skills gained. Having more information about skills, including where they are learned and how they are used, as this survey provides, will inform educators, workforce development stakeholders, human resource personnel, employers, and policymakers about the mechanisms that are effective in increasing the skill and talent inventory in regions, sectors, and across the country.</a:t>
            </a:r>
          </a:p>
          <a:p>
            <a:r>
              <a:rPr lang="en-US">
                <a:latin typeface="Arial" charset="0"/>
                <a:ea typeface="ヒラギノ角ゴ Pro W3" charset="0"/>
                <a:cs typeface="ヒラギノ角ゴ Pro W3" charset="0"/>
              </a:rPr>
              <a:t>Key Findings</a:t>
            </a:r>
          </a:p>
          <a:p>
            <a:r>
              <a:rPr lang="en-US">
                <a:latin typeface="Arial" charset="0"/>
                <a:ea typeface="ヒラギノ角ゴ Pro W3" charset="0"/>
                <a:cs typeface="ヒラギノ角ゴ Pro W3" charset="0"/>
              </a:rPr>
              <a:t>On three domains (literacy, numeracy, and problem-solving in a technology-rich environment) the U.S. average performance is significantly lower than the international average. Within domains, the U.S. profile shows a large portion of adults with skills below Level 2, and small percentages of adults with strong skills in the upper level.</a:t>
            </a:r>
          </a:p>
          <a:p>
            <a:r>
              <a:rPr lang="en-US">
                <a:latin typeface="Arial" charset="0"/>
                <a:ea typeface="ヒラギノ角ゴ Pro W3" charset="0"/>
                <a:cs typeface="ヒラギノ角ゴ Pro W3" charset="0"/>
              </a:rPr>
              <a:t>In the literacy domain, the U.S. average percentile performance is 270; the international average is 273. Within the domain, the U.S. profile shows 4 percent at Below Level 1, 14 percent at Level 1, 34 percent at Level 2, 36 percent at Level 3, and 12 percent at the combined Level 4/5. The U.S. has an equivalent percentage of adults in the highest level as the international average, 12 percent (see First Look, Figure 2A).</a:t>
            </a:r>
          </a:p>
          <a:p>
            <a:r>
              <a:rPr lang="en-US">
                <a:latin typeface="Arial" charset="0"/>
                <a:ea typeface="ヒラギノ角ゴ Pro W3" charset="0"/>
                <a:cs typeface="ヒラギノ角ゴ Pro W3" charset="0"/>
              </a:rPr>
              <a:t>In the numeracy domain, the U.S. average performance is 253; the international average is 269. Within the domain, the U.S. profile shows 10 percent at Below Level 1, 20 percent at Level 1, 34 percent at Level 2, 27 percent at Level 3, and 9 percent at the combined Level 4/5. The U.S. has a lower percentage of adults in the highest level than the international average, which is 12 percent (see First Look, Figure 2B).</a:t>
            </a:r>
          </a:p>
          <a:p>
            <a:r>
              <a:rPr lang="en-US">
                <a:latin typeface="Arial" charset="0"/>
                <a:ea typeface="ヒラギノ角ゴ Pro W3" charset="0"/>
                <a:cs typeface="ヒラギノ角ゴ Pro W3" charset="0"/>
              </a:rPr>
              <a:t>In problem-solving in a technology-rich environment, the U.S. average performance is 277; the international average is 283. Within the domain, which reports only four levels, the U.S. profile shows 20 percent at Below Level 1, 41 percent at Level 1, 33 percent at Level 2, and 6 percent at Level 3. The U.S. has a lower percentage of adults in the highest level than the international average, which is 8 percent (see First Look, Figure 2C).</a:t>
            </a:r>
          </a:p>
          <a:p>
            <a:r>
              <a:rPr lang="en-US">
                <a:latin typeface="Arial" charset="0"/>
                <a:ea typeface="ヒラギノ角ゴ Pro W3" charset="0"/>
                <a:cs typeface="ヒラギノ角ゴ Pro W3" charset="0"/>
              </a:rPr>
              <a:t>The PIAAC item framework is aligned to previous international literacy assessments, allowing trend analysis for the past 20 years. The First Look report shows that the average U.S. literacy score for adults on the PIAAC is not significantly lower than it was in 2003-08 as reported on the International Adult Literacy Survey (IALS), but is lower than the average score was in 1994-98 as reported on the Adult Literacy and Lifeskills Survey (ALL) (Tables 1-A and 1-B). The average U.S. numeracy score on the PIAAC is lower than it was in 2003-08 as reported in the IALS.</a:t>
            </a:r>
          </a:p>
          <a:p>
            <a:r>
              <a:rPr lang="en-US">
                <a:latin typeface="Arial" charset="0"/>
                <a:ea typeface="ヒラギノ角ゴ Pro W3" charset="0"/>
                <a:cs typeface="ヒラギノ角ゴ Pro W3" charset="0"/>
              </a:rPr>
              <a:t>Implications</a:t>
            </a:r>
          </a:p>
          <a:p>
            <a:r>
              <a:rPr lang="en-US">
                <a:latin typeface="Arial" charset="0"/>
                <a:ea typeface="ヒラギノ角ゴ Pro W3" charset="0"/>
                <a:cs typeface="ヒラギノ角ゴ Pro W3" charset="0"/>
              </a:rPr>
              <a:t>These survey findings show that the U.S. has significant basic skill weaknesses within the adult working-age population in comparison to other industrialized countries. This skill profile has negative implications for the growth and strength of the U.S. economy and middle class. Although two-thirds of the low-skilled respondents in the U.S. sample are employed, they are not employed in jobs with high wages.</a:t>
            </a:r>
          </a:p>
          <a:p>
            <a:r>
              <a:rPr lang="en-US">
                <a:latin typeface="Arial" charset="0"/>
                <a:ea typeface="ヒラギノ角ゴ Pro W3" charset="0"/>
                <a:cs typeface="ヒラギノ角ゴ Pro W3" charset="0"/>
              </a:rPr>
              <a:t>The findings show that work tasks influence skills. Adults who report frequently using literacy, numeracy, and problem-solving skills in their daily work routines have greater proficiencies in those skills. The reverse is also shown in the data: Workers in low-skilled jobs may have fewer opportunities to use and enhance their skills (see First Look, Figures 8 A, B, and C).</a:t>
            </a:r>
          </a:p>
          <a:p>
            <a:r>
              <a:rPr lang="en-US">
                <a:latin typeface="Arial" charset="0"/>
                <a:ea typeface="ヒラギノ角ゴ Pro W3" charset="0"/>
                <a:cs typeface="ヒラギノ角ゴ Pro W3" charset="0"/>
              </a:rPr>
              <a:t>Weak skills have implications for civic life as well, as has been demonstrated in previous surveys of adult literacy. Adults with weak skills are less likely to vote or volunteer in their communities, and more likely to suffer poor health. In fact, adults with low skills are four times more likely to report </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fair</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or </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poor</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health than those with strong skills (see First Look, Figures 10 A, B, and C). This relationship is twice as strong as the international average.</a:t>
            </a:r>
          </a:p>
          <a:p>
            <a:r>
              <a:rPr lang="en-US">
                <a:latin typeface="Arial" charset="0"/>
                <a:ea typeface="ヒラギノ角ゴ Pro W3" charset="0"/>
                <a:cs typeface="ヒラギノ角ゴ Pro W3" charset="0"/>
              </a:rPr>
              <a:t>Moreover, a concerning trend emerges in this data set. Unlike most other countries surveyed, in the U.S., younger cohorts</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skills are not surpassing the older cohorts</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skills. This has serious implications for the future of our workforce and underscores the need for continuing education and training.</a:t>
            </a:r>
          </a:p>
          <a:p>
            <a:endParaRPr lang="en-US">
              <a:latin typeface="Arial" charset="0"/>
              <a:ea typeface="ヒラギノ角ゴ Pro W3" charset="0"/>
              <a:cs typeface="ヒラギノ角ゴ Pro W3" charset="0"/>
            </a:endParaRPr>
          </a:p>
        </p:txBody>
      </p:sp>
      <p:sp>
        <p:nvSpPr>
          <p:cNvPr id="796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09460023-D2C5-BF4E-A1D3-E8613F944C2F}" type="slidenum">
              <a:rPr lang="en-US" sz="1200"/>
              <a:pPr/>
              <a:t>393</a:t>
            </a:fld>
            <a:endParaRPr lang="en-US" sz="1200"/>
          </a:p>
        </p:txBody>
      </p:sp>
    </p:spTree>
  </p:cSld>
  <p:clrMapOvr>
    <a:masterClrMapping/>
  </p:clrMapOvr>
</p:notes>
</file>

<file path=ppt/notesSlides/notesSlide3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2" name="Slide Image Placeholder 1"/>
          <p:cNvSpPr>
            <a:spLocks noGrp="1" noRot="1" noChangeAspect="1" noTextEdit="1"/>
          </p:cNvSpPr>
          <p:nvPr>
            <p:ph type="sldImg"/>
          </p:nvPr>
        </p:nvSpPr>
        <p:spPr>
          <a:ln/>
        </p:spPr>
      </p:sp>
      <p:sp>
        <p:nvSpPr>
          <p:cNvPr id="798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http://www.oecd.org/site/piaac/</a:t>
            </a:r>
          </a:p>
          <a:p>
            <a:r>
              <a:rPr lang="en-US">
                <a:latin typeface="Arial" charset="0"/>
                <a:ea typeface="ヒラギノ角ゴ Pro W3" charset="0"/>
                <a:cs typeface="ヒラギノ角ゴ Pro W3" charset="0"/>
              </a:rPr>
              <a:t>https://www.oecd.org/site/piaac/</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OECD Skills Outlook 2013</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http://skills.oecd.org/skillsoutlook.html</a:t>
            </a:r>
          </a:p>
          <a:p>
            <a:r>
              <a:rPr lang="en-US">
                <a:latin typeface="Arial" charset="0"/>
                <a:ea typeface="ヒラギノ角ゴ Pro W3" charset="0"/>
                <a:cs typeface="ヒラギノ角ゴ Pro W3" charset="0"/>
              </a:rPr>
              <a:t>First Results from the Survey of Adult Skills</a:t>
            </a:r>
          </a:p>
          <a:p>
            <a:r>
              <a:rPr lang="en-US">
                <a:latin typeface="Arial" charset="0"/>
                <a:ea typeface="ヒラギノ角ゴ Pro W3" charset="0"/>
                <a:cs typeface="ヒラギノ角ゴ Pro W3" charset="0"/>
              </a:rPr>
              <a:t>OECD_Skills_Outlook_2013.pdf</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Key Findings</a:t>
            </a:r>
          </a:p>
          <a:p>
            <a:r>
              <a:rPr lang="en-US">
                <a:latin typeface="Arial" charset="0"/>
                <a:ea typeface="ヒラギノ角ゴ Pro W3" charset="0"/>
                <a:cs typeface="ヒラギノ角ゴ Pro W3" charset="0"/>
              </a:rPr>
              <a:t>SkillsOutlook_2013_KeyFindings.pdf</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Summary</a:t>
            </a:r>
          </a:p>
          <a:p>
            <a:r>
              <a:rPr lang="en-US">
                <a:latin typeface="Arial" charset="0"/>
                <a:ea typeface="ヒラギノ角ゴ Pro W3" charset="0"/>
                <a:cs typeface="ヒラギノ角ゴ Pro W3" charset="0"/>
              </a:rPr>
              <a:t>9789264204256-sum-en.pdf</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PIAAC Results Released</a:t>
            </a:r>
          </a:p>
          <a:p>
            <a:r>
              <a:rPr lang="en-US">
                <a:latin typeface="Arial" charset="0"/>
                <a:ea typeface="ヒラギノ角ゴ Pro W3" charset="0"/>
                <a:cs typeface="ヒラギノ角ゴ Pro W3" charset="0"/>
              </a:rPr>
              <a:t>On Oct. 8, 2013, the Organization for Economic Cooperation and Development (OECD) released the results of the Program for International Assessment of Adult Competencies, (PIAAC). This direct assessment was conducted with nationally representative samples from 23 countries from adults ages 16 through 65. It is an international household survey to assess the cognitive and workplace skills needed for success in the 21st-century global economy. The results are designed to help public, private, educational, and philanthropic sectors work with a shared language and set of benchmarks to enhance cooperation around the development and implementation of economic, education, and social policies that strengthen adult skills. The survey is intended to be administered every 10 years, making this a baseline report to set benchmarks against which countries and sectors can measure their improvement efforts. Multiple reports, datasets, and several data tools were released with the results, including:</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    The OECD Skills Outlook 2013: First Results from the Survey of Adult Skills, a freely available book in PDF form;</a:t>
            </a:r>
          </a:p>
          <a:p>
            <a:r>
              <a:rPr lang="en-US">
                <a:latin typeface="Arial" charset="0"/>
                <a:ea typeface="ヒラギノ角ゴ Pro W3" charset="0"/>
                <a:cs typeface="ヒラギノ角ゴ Pro W3" charset="0"/>
              </a:rPr>
              <a:t>    a summary, Skilled for Life? Key Findings;</a:t>
            </a:r>
          </a:p>
          <a:p>
            <a:r>
              <a:rPr lang="en-US">
                <a:latin typeface="Arial" charset="0"/>
                <a:ea typeface="ヒラギノ角ゴ Pro W3" charset="0"/>
                <a:cs typeface="ヒラギノ角ゴ Pro W3" charset="0"/>
              </a:rPr>
              <a:t>    a brief U.S. report, Survey of Adult Skills, First Results: United States; and</a:t>
            </a:r>
          </a:p>
          <a:p>
            <a:r>
              <a:rPr lang="en-US">
                <a:latin typeface="Arial" charset="0"/>
                <a:ea typeface="ヒラギノ角ゴ Pro W3" charset="0"/>
                <a:cs typeface="ヒラギノ角ゴ Pro W3" charset="0"/>
              </a:rPr>
              <a:t>    a report from the U.S. Department of Education</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National Center for Educational Statistics, Literacy, Numeracy, and Problem Solving in Technology-Rich Environments Among U.S. Adults: Results from the Program for the International Assessment of Adult Competencies 2012: First Look, was published on Oct. 18, once the U.S. federal government was re-opened. This report highlights the U.S. performance in the international data and unique U.S. demographic characteristics. </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On Nov. 12, 2013, the OECD-authored report, Time for the United States to Reskill? What the Survey of Adult Skills Says, will be released. This report was funded by OVAE to offer a more detailed profile of low-skilled adults in the U.S. It will also identify policy implications and offer broad policy recommendations for the U.S.</a:t>
            </a:r>
          </a:p>
          <a:p>
            <a:r>
              <a:rPr lang="en-US">
                <a:latin typeface="Arial" charset="0"/>
                <a:ea typeface="ヒラギノ角ゴ Pro W3" charset="0"/>
                <a:cs typeface="ヒラギノ角ゴ Pro W3" charset="0"/>
              </a:rPr>
              <a:t>Links to all of these resources, as well as events and press coverage, may be found at www.piaacgateway.com.</a:t>
            </a:r>
          </a:p>
          <a:p>
            <a:r>
              <a:rPr lang="en-US">
                <a:latin typeface="Arial" charset="0"/>
                <a:ea typeface="ヒラギノ角ゴ Pro W3" charset="0"/>
                <a:cs typeface="ヒラギノ角ゴ Pro W3" charset="0"/>
              </a:rPr>
              <a:t>This article relies heavily on data included in the NCES </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First Look</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report. Further analysis of the PIAAC data will appear in future issues of OVAE Connection.</a:t>
            </a:r>
          </a:p>
          <a:p>
            <a:r>
              <a:rPr lang="en-US">
                <a:latin typeface="Arial" charset="0"/>
                <a:ea typeface="ヒラギノ角ゴ Pro W3" charset="0"/>
                <a:cs typeface="ヒラギノ角ゴ Pro W3" charset="0"/>
              </a:rPr>
              <a:t>The Survey</a:t>
            </a:r>
          </a:p>
          <a:p>
            <a:r>
              <a:rPr lang="en-US">
                <a:latin typeface="Arial" charset="0"/>
                <a:ea typeface="ヒラギノ角ゴ Pro W3" charset="0"/>
                <a:cs typeface="ヒラギノ角ゴ Pro W3" charset="0"/>
              </a:rPr>
              <a:t>The PIAAC assessment focuses on the working-age adult population, and measures cognitive and workplace skills necessary for successful participation in the 21st century society and global economy. In the U.S., as in all of the countries participating, 5,000 individuals were surveyed to create a nationally representative dataset. An additional 5,000 people will be surveyed for a supplement that will be added to the data set in 2015.</a:t>
            </a:r>
          </a:p>
          <a:p>
            <a:r>
              <a:rPr lang="en-US">
                <a:latin typeface="Arial" charset="0"/>
                <a:ea typeface="ヒラギノ角ゴ Pro W3" charset="0"/>
                <a:cs typeface="ヒラギノ角ゴ Pro W3" charset="0"/>
              </a:rPr>
              <a:t>Drawing from a rich background questionnaire, the PIAAC measures relationships among respondents</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educational background, parental educational attainment, work history and skills, occupational attainment, use of information and communications technology, and cognitive skills in the domains of literacy, numeracy, and problem solving in technology-rich environments.</a:t>
            </a:r>
          </a:p>
          <a:p>
            <a:r>
              <a:rPr lang="en-US">
                <a:latin typeface="Arial" charset="0"/>
                <a:ea typeface="ヒラギノ角ゴ Pro W3" charset="0"/>
                <a:cs typeface="ヒラギノ角ゴ Pro W3" charset="0"/>
              </a:rPr>
              <a:t>Findings are presented in the First Look report as country averages, and tables are used to place countries</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performances above, at, or below the international average. Within each domain, performance is also reported as a percentage of the population that performs in five levels of proficiency: Below Level 1, Level 1, Level 2, Level 3, and combined Levels 4/5, Level descriptors can be found in the First Look report in Exhibit B-1 for literacy, B-3 for numeracy, and B-5 for problem-solving in a technology-rich environment. Performance below Level 2 is considered </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weak</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or </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low.</a:t>
            </a:r>
            <a:r>
              <a:rPr lang="ja-JP" altLang="en-US">
                <a:latin typeface="Arial" charset="0"/>
                <a:ea typeface="ヒラギノ角ゴ Pro W3" charset="0"/>
                <a:cs typeface="ヒラギノ角ゴ Pro W3" charset="0"/>
              </a:rPr>
              <a:t>”</a:t>
            </a:r>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The assessment is unique in that it is the first international literacy survey that is both adaptive and administered on a laptop computer. Given as a household survey, respondents were allowed to choose whether to take the assessment on a laptop or with pencil and paper. In the U.S., nearly 80 percent of respondents completed the survey on the computer, which means that they passed an initial screening test on basic computer use and navigation.</a:t>
            </a:r>
          </a:p>
          <a:p>
            <a:r>
              <a:rPr lang="en-US">
                <a:latin typeface="Arial" charset="0"/>
                <a:ea typeface="ヒラギノ角ゴ Pro W3" charset="0"/>
                <a:cs typeface="ヒラギノ角ゴ Pro W3" charset="0"/>
              </a:rPr>
              <a:t>The direct measure of cognitive and workplace skills in this study creates a much more nuanced perspective on skills than the more commonly reported measure of educational attainment. For example, the attainment category of </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some college,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which appears on many surveys of adult skills, says very little about the knowledge, skills, and abilities of an individual, and is rarely accompanied by information on the courses taken, training completed, and skills gained. Having more information about skills, including where they are learned and how they are used, as this survey provides, will inform educators, workforce development stakeholders, human resource personnel, employers, and policymakers about the mechanisms that are effective in increasing the skill and talent inventory in regions, sectors, and across the country.</a:t>
            </a:r>
          </a:p>
          <a:p>
            <a:r>
              <a:rPr lang="en-US">
                <a:latin typeface="Arial" charset="0"/>
                <a:ea typeface="ヒラギノ角ゴ Pro W3" charset="0"/>
                <a:cs typeface="ヒラギノ角ゴ Pro W3" charset="0"/>
              </a:rPr>
              <a:t>Key Findings</a:t>
            </a:r>
          </a:p>
          <a:p>
            <a:r>
              <a:rPr lang="en-US">
                <a:latin typeface="Arial" charset="0"/>
                <a:ea typeface="ヒラギノ角ゴ Pro W3" charset="0"/>
                <a:cs typeface="ヒラギノ角ゴ Pro W3" charset="0"/>
              </a:rPr>
              <a:t>On three domains (literacy, numeracy, and problem-solving in a technology-rich environment) the U.S. average performance is significantly lower than the international average. Within domains, the U.S. profile shows a large portion of adults with skills below Level 2, and small percentages of adults with strong skills in the upper level.</a:t>
            </a:r>
          </a:p>
          <a:p>
            <a:r>
              <a:rPr lang="en-US">
                <a:latin typeface="Arial" charset="0"/>
                <a:ea typeface="ヒラギノ角ゴ Pro W3" charset="0"/>
                <a:cs typeface="ヒラギノ角ゴ Pro W3" charset="0"/>
              </a:rPr>
              <a:t>In the literacy domain, the U.S. average percentile performance is 270; the international average is 273. Within the domain, the U.S. profile shows 4 percent at Below Level 1, 14 percent at Level 1, 34 percent at Level 2, 36 percent at Level 3, and 12 percent at the combined Level 4/5. The U.S. has an equivalent percentage of adults in the highest level as the international average, 12 percent (see First Look, Figure 2A).</a:t>
            </a:r>
          </a:p>
          <a:p>
            <a:r>
              <a:rPr lang="en-US">
                <a:latin typeface="Arial" charset="0"/>
                <a:ea typeface="ヒラギノ角ゴ Pro W3" charset="0"/>
                <a:cs typeface="ヒラギノ角ゴ Pro W3" charset="0"/>
              </a:rPr>
              <a:t>In the numeracy domain, the U.S. average performance is 253; the international average is 269. Within the domain, the U.S. profile shows 10 percent at Below Level 1, 20 percent at Level 1, 34 percent at Level 2, 27 percent at Level 3, and 9 percent at the combined Level 4/5. The U.S. has a lower percentage of adults in the highest level than the international average, which is 12 percent (see First Look, Figure 2B).</a:t>
            </a:r>
          </a:p>
          <a:p>
            <a:r>
              <a:rPr lang="en-US">
                <a:latin typeface="Arial" charset="0"/>
                <a:ea typeface="ヒラギノ角ゴ Pro W3" charset="0"/>
                <a:cs typeface="ヒラギノ角ゴ Pro W3" charset="0"/>
              </a:rPr>
              <a:t>In problem-solving in a technology-rich environment, the U.S. average performance is 277; the international average is 283. Within the domain, which reports only four levels, the U.S. profile shows 20 percent at Below Level 1, 41 percent at Level 1, 33 percent at Level 2, and 6 percent at Level 3. The U.S. has a lower percentage of adults in the highest level than the international average, which is 8 percent (see First Look, Figure 2C).</a:t>
            </a:r>
          </a:p>
          <a:p>
            <a:r>
              <a:rPr lang="en-US">
                <a:latin typeface="Arial" charset="0"/>
                <a:ea typeface="ヒラギノ角ゴ Pro W3" charset="0"/>
                <a:cs typeface="ヒラギノ角ゴ Pro W3" charset="0"/>
              </a:rPr>
              <a:t>The PIAAC item framework is aligned to previous international literacy assessments, allowing trend analysis for the past 20 years. The First Look report shows that the average U.S. literacy score for adults on the PIAAC is not significantly lower than it was in 2003-08 as reported on the International Adult Literacy Survey (IALS), but is lower than the average score was in 1994-98 as reported on the Adult Literacy and Lifeskills Survey (ALL) (Tables 1-A and 1-B). The average U.S. numeracy score on the PIAAC is lower than it was in 2003-08 as reported in the IALS.</a:t>
            </a:r>
          </a:p>
          <a:p>
            <a:r>
              <a:rPr lang="en-US">
                <a:latin typeface="Arial" charset="0"/>
                <a:ea typeface="ヒラギノ角ゴ Pro W3" charset="0"/>
                <a:cs typeface="ヒラギノ角ゴ Pro W3" charset="0"/>
              </a:rPr>
              <a:t>Implications</a:t>
            </a:r>
          </a:p>
          <a:p>
            <a:r>
              <a:rPr lang="en-US">
                <a:latin typeface="Arial" charset="0"/>
                <a:ea typeface="ヒラギノ角ゴ Pro W3" charset="0"/>
                <a:cs typeface="ヒラギノ角ゴ Pro W3" charset="0"/>
              </a:rPr>
              <a:t>These survey findings show that the U.S. has significant basic skill weaknesses within the adult working-age population in comparison to other industrialized countries. This skill profile has negative implications for the growth and strength of the U.S. economy and middle class. Although two-thirds of the low-skilled respondents in the U.S. sample are employed, they are not employed in jobs with high wages.</a:t>
            </a:r>
          </a:p>
          <a:p>
            <a:r>
              <a:rPr lang="en-US">
                <a:latin typeface="Arial" charset="0"/>
                <a:ea typeface="ヒラギノ角ゴ Pro W3" charset="0"/>
                <a:cs typeface="ヒラギノ角ゴ Pro W3" charset="0"/>
              </a:rPr>
              <a:t>The findings show that work tasks influence skills. Adults who report frequently using literacy, numeracy, and problem-solving skills in their daily work routines have greater proficiencies in those skills. The reverse is also shown in the data: Workers in low-skilled jobs may have fewer opportunities to use and enhance their skills (see First Look, Figures 8 A, B, and C).</a:t>
            </a:r>
          </a:p>
          <a:p>
            <a:r>
              <a:rPr lang="en-US">
                <a:latin typeface="Arial" charset="0"/>
                <a:ea typeface="ヒラギノ角ゴ Pro W3" charset="0"/>
                <a:cs typeface="ヒラギノ角ゴ Pro W3" charset="0"/>
              </a:rPr>
              <a:t>Weak skills have implications for civic life as well, as has been demonstrated in previous surveys of adult literacy. Adults with weak skills are less likely to vote or volunteer in their communities, and more likely to suffer poor health. In fact, adults with low skills are four times more likely to report </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fair</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or </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poor</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health than those with strong skills (see First Look, Figures 10 A, B, and C). This relationship is twice as strong as the international average.</a:t>
            </a:r>
          </a:p>
          <a:p>
            <a:r>
              <a:rPr lang="en-US">
                <a:latin typeface="Arial" charset="0"/>
                <a:ea typeface="ヒラギノ角ゴ Pro W3" charset="0"/>
                <a:cs typeface="ヒラギノ角ゴ Pro W3" charset="0"/>
              </a:rPr>
              <a:t>Moreover, a concerning trend emerges in this data set. Unlike most other countries surveyed, in the U.S., younger cohorts</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skills are not surpassing the older cohorts</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skills. This has serious implications for the future of our workforce and underscores the need for continuing education and training.</a:t>
            </a:r>
          </a:p>
          <a:p>
            <a:endParaRPr lang="en-US">
              <a:latin typeface="Arial" charset="0"/>
              <a:ea typeface="ヒラギノ角ゴ Pro W3" charset="0"/>
              <a:cs typeface="ヒラギノ角ゴ Pro W3" charset="0"/>
            </a:endParaRPr>
          </a:p>
        </p:txBody>
      </p:sp>
      <p:sp>
        <p:nvSpPr>
          <p:cNvPr id="798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6F5703F-A2D8-3E42-BFB1-ECBAF510E05E}" type="slidenum">
              <a:rPr lang="en-US" sz="1200"/>
              <a:pPr/>
              <a:t>394</a:t>
            </a:fld>
            <a:endParaRPr lang="en-US" sz="1200"/>
          </a:p>
        </p:txBody>
      </p:sp>
    </p:spTree>
  </p:cSld>
  <p:clrMapOvr>
    <a:masterClrMapping/>
  </p:clrMapOvr>
</p:notes>
</file>

<file path=ppt/notesSlides/notesSlide3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70" name="Slide Image Placeholder 1"/>
          <p:cNvSpPr>
            <a:spLocks noGrp="1" noRot="1" noChangeAspect="1" noTextEdit="1"/>
          </p:cNvSpPr>
          <p:nvPr>
            <p:ph type="sldImg"/>
          </p:nvPr>
        </p:nvSpPr>
        <p:spPr>
          <a:ln/>
        </p:spPr>
      </p:sp>
      <p:sp>
        <p:nvSpPr>
          <p:cNvPr id="800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http://www.oecd.org/site/piaac/</a:t>
            </a:r>
          </a:p>
          <a:p>
            <a:r>
              <a:rPr lang="en-US">
                <a:latin typeface="Arial" charset="0"/>
                <a:ea typeface="ヒラギノ角ゴ Pro W3" charset="0"/>
                <a:cs typeface="ヒラギノ角ゴ Pro W3" charset="0"/>
              </a:rPr>
              <a:t>https://www.oecd.org/site/piaac/</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OECD Skills Outlook 2013</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http://skills.oecd.org/skillsoutlook.html</a:t>
            </a:r>
          </a:p>
          <a:p>
            <a:r>
              <a:rPr lang="en-US">
                <a:latin typeface="Arial" charset="0"/>
                <a:ea typeface="ヒラギノ角ゴ Pro W3" charset="0"/>
                <a:cs typeface="ヒラギノ角ゴ Pro W3" charset="0"/>
              </a:rPr>
              <a:t>First Results from the Survey of Adult Skills</a:t>
            </a:r>
          </a:p>
          <a:p>
            <a:r>
              <a:rPr lang="en-US">
                <a:latin typeface="Arial" charset="0"/>
                <a:ea typeface="ヒラギノ角ゴ Pro W3" charset="0"/>
                <a:cs typeface="ヒラギノ角ゴ Pro W3" charset="0"/>
              </a:rPr>
              <a:t>OECD_Skills_Outlook_2013.pdf</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Key Findings</a:t>
            </a:r>
          </a:p>
          <a:p>
            <a:r>
              <a:rPr lang="en-US">
                <a:latin typeface="Arial" charset="0"/>
                <a:ea typeface="ヒラギノ角ゴ Pro W3" charset="0"/>
                <a:cs typeface="ヒラギノ角ゴ Pro W3" charset="0"/>
              </a:rPr>
              <a:t>SkillsOutlook_2013_KeyFindings.pdf</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Summary</a:t>
            </a:r>
          </a:p>
          <a:p>
            <a:r>
              <a:rPr lang="en-US">
                <a:latin typeface="Arial" charset="0"/>
                <a:ea typeface="ヒラギノ角ゴ Pro W3" charset="0"/>
                <a:cs typeface="ヒラギノ角ゴ Pro W3" charset="0"/>
              </a:rPr>
              <a:t>9789264204256-sum-en.pdf</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PIAAC Results Released</a:t>
            </a:r>
          </a:p>
          <a:p>
            <a:r>
              <a:rPr lang="en-US">
                <a:latin typeface="Arial" charset="0"/>
                <a:ea typeface="ヒラギノ角ゴ Pro W3" charset="0"/>
                <a:cs typeface="ヒラギノ角ゴ Pro W3" charset="0"/>
              </a:rPr>
              <a:t>On Oct. 8, 2013, the Organization for Economic Cooperation and Development (OECD) released the results of the Program for International Assessment of Adult Competencies, (PIAAC). This direct assessment was conducted with nationally representative samples from 23 countries from adults ages 16 through 65. It is an international household survey to assess the cognitive and workplace skills needed for success in the 21st-century global economy. The results are designed to help public, private, educational, and philanthropic sectors work with a shared language and set of benchmarks to enhance cooperation around the development and implementation of economic, education, and social policies that strengthen adult skills. The survey is intended to be administered every 10 years, making this a baseline report to set benchmarks against which countries and sectors can measure their improvement efforts. Multiple reports, datasets, and several data tools were released with the results, including:</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    The OECD Skills Outlook 2013: First Results from the Survey of Adult Skills, a freely available book in PDF form;</a:t>
            </a:r>
          </a:p>
          <a:p>
            <a:r>
              <a:rPr lang="en-US">
                <a:latin typeface="Arial" charset="0"/>
                <a:ea typeface="ヒラギノ角ゴ Pro W3" charset="0"/>
                <a:cs typeface="ヒラギノ角ゴ Pro W3" charset="0"/>
              </a:rPr>
              <a:t>    a summary, Skilled for Life? Key Findings;</a:t>
            </a:r>
          </a:p>
          <a:p>
            <a:r>
              <a:rPr lang="en-US">
                <a:latin typeface="Arial" charset="0"/>
                <a:ea typeface="ヒラギノ角ゴ Pro W3" charset="0"/>
                <a:cs typeface="ヒラギノ角ゴ Pro W3" charset="0"/>
              </a:rPr>
              <a:t>    a brief U.S. report, Survey of Adult Skills, First Results: United States; and</a:t>
            </a:r>
          </a:p>
          <a:p>
            <a:r>
              <a:rPr lang="en-US">
                <a:latin typeface="Arial" charset="0"/>
                <a:ea typeface="ヒラギノ角ゴ Pro W3" charset="0"/>
                <a:cs typeface="ヒラギノ角ゴ Pro W3" charset="0"/>
              </a:rPr>
              <a:t>    a report from the U.S. Department of Education</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National Center for Educational Statistics, Literacy, Numeracy, and Problem Solving in Technology-Rich Environments Among U.S. Adults: Results from the Program for the International Assessment of Adult Competencies 2012: First Look, was published on Oct. 18, once the U.S. federal government was re-opened. This report highlights the U.S. performance in the international data and unique U.S. demographic characteristics. </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On Nov. 12, 2013, the OECD-authored report, Time for the United States to Reskill? What the Survey of Adult Skills Says, will be released. This report was funded by OVAE to offer a more detailed profile of low-skilled adults in the U.S. It will also identify policy implications and offer broad policy recommendations for the U.S.</a:t>
            </a:r>
          </a:p>
          <a:p>
            <a:r>
              <a:rPr lang="en-US">
                <a:latin typeface="Arial" charset="0"/>
                <a:ea typeface="ヒラギノ角ゴ Pro W3" charset="0"/>
                <a:cs typeface="ヒラギノ角ゴ Pro W3" charset="0"/>
              </a:rPr>
              <a:t>Links to all of these resources, as well as events and press coverage, may be found at www.piaacgateway.com.</a:t>
            </a:r>
          </a:p>
          <a:p>
            <a:r>
              <a:rPr lang="en-US">
                <a:latin typeface="Arial" charset="0"/>
                <a:ea typeface="ヒラギノ角ゴ Pro W3" charset="0"/>
                <a:cs typeface="ヒラギノ角ゴ Pro W3" charset="0"/>
              </a:rPr>
              <a:t>This article relies heavily on data included in the NCES </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First Look</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report. Further analysis of the PIAAC data will appear in future issues of OVAE Connection.</a:t>
            </a:r>
          </a:p>
          <a:p>
            <a:r>
              <a:rPr lang="en-US">
                <a:latin typeface="Arial" charset="0"/>
                <a:ea typeface="ヒラギノ角ゴ Pro W3" charset="0"/>
                <a:cs typeface="ヒラギノ角ゴ Pro W3" charset="0"/>
              </a:rPr>
              <a:t>The Survey</a:t>
            </a:r>
          </a:p>
          <a:p>
            <a:r>
              <a:rPr lang="en-US">
                <a:latin typeface="Arial" charset="0"/>
                <a:ea typeface="ヒラギノ角ゴ Pro W3" charset="0"/>
                <a:cs typeface="ヒラギノ角ゴ Pro W3" charset="0"/>
              </a:rPr>
              <a:t>The PIAAC assessment focuses on the working-age adult population, and measures cognitive and workplace skills necessary for successful participation in the 21st century society and global economy. In the U.S., as in all of the countries participating, 5,000 individuals were surveyed to create a nationally representative dataset. An additional 5,000 people will be surveyed for a supplement that will be added to the data set in 2015.</a:t>
            </a:r>
          </a:p>
          <a:p>
            <a:r>
              <a:rPr lang="en-US">
                <a:latin typeface="Arial" charset="0"/>
                <a:ea typeface="ヒラギノ角ゴ Pro W3" charset="0"/>
                <a:cs typeface="ヒラギノ角ゴ Pro W3" charset="0"/>
              </a:rPr>
              <a:t>Drawing from a rich background questionnaire, the PIAAC measures relationships among respondents</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educational background, parental educational attainment, work history and skills, occupational attainment, use of information and communications technology, and cognitive skills in the domains of literacy, numeracy, and problem solving in technology-rich environments.</a:t>
            </a:r>
          </a:p>
          <a:p>
            <a:r>
              <a:rPr lang="en-US">
                <a:latin typeface="Arial" charset="0"/>
                <a:ea typeface="ヒラギノ角ゴ Pro W3" charset="0"/>
                <a:cs typeface="ヒラギノ角ゴ Pro W3" charset="0"/>
              </a:rPr>
              <a:t>Findings are presented in the First Look report as country averages, and tables are used to place countries</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performances above, at, or below the international average. Within each domain, performance is also reported as a percentage of the population that performs in five levels of proficiency: Below Level 1, Level 1, Level 2, Level 3, and combined Levels 4/5, Level descriptors can be found in the First Look report in Exhibit B-1 for literacy, B-3 for numeracy, and B-5 for problem-solving in a technology-rich environment. Performance below Level 2 is considered </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weak</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or </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low.</a:t>
            </a:r>
            <a:r>
              <a:rPr lang="ja-JP" altLang="en-US">
                <a:latin typeface="Arial" charset="0"/>
                <a:ea typeface="ヒラギノ角ゴ Pro W3" charset="0"/>
                <a:cs typeface="ヒラギノ角ゴ Pro W3" charset="0"/>
              </a:rPr>
              <a:t>”</a:t>
            </a:r>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The assessment is unique in that it is the first international literacy survey that is both adaptive and administered on a laptop computer. Given as a household survey, respondents were allowed to choose whether to take the assessment on a laptop or with pencil and paper. In the U.S., nearly 80 percent of respondents completed the survey on the computer, which means that they passed an initial screening test on basic computer use and navigation.</a:t>
            </a:r>
          </a:p>
          <a:p>
            <a:r>
              <a:rPr lang="en-US">
                <a:latin typeface="Arial" charset="0"/>
                <a:ea typeface="ヒラギノ角ゴ Pro W3" charset="0"/>
                <a:cs typeface="ヒラギノ角ゴ Pro W3" charset="0"/>
              </a:rPr>
              <a:t>The direct measure of cognitive and workplace skills in this study creates a much more nuanced perspective on skills than the more commonly reported measure of educational attainment. For example, the attainment category of </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some college,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which appears on many surveys of adult skills, says very little about the knowledge, skills, and abilities of an individual, and is rarely accompanied by information on the courses taken, training completed, and skills gained. Having more information about skills, including where they are learned and how they are used, as this survey provides, will inform educators, workforce development stakeholders, human resource personnel, employers, and policymakers about the mechanisms that are effective in increasing the skill and talent inventory in regions, sectors, and across the country.</a:t>
            </a:r>
          </a:p>
          <a:p>
            <a:r>
              <a:rPr lang="en-US">
                <a:latin typeface="Arial" charset="0"/>
                <a:ea typeface="ヒラギノ角ゴ Pro W3" charset="0"/>
                <a:cs typeface="ヒラギノ角ゴ Pro W3" charset="0"/>
              </a:rPr>
              <a:t>Key Findings</a:t>
            </a:r>
          </a:p>
          <a:p>
            <a:r>
              <a:rPr lang="en-US">
                <a:latin typeface="Arial" charset="0"/>
                <a:ea typeface="ヒラギノ角ゴ Pro W3" charset="0"/>
                <a:cs typeface="ヒラギノ角ゴ Pro W3" charset="0"/>
              </a:rPr>
              <a:t>On three domains (literacy, numeracy, and problem-solving in a technology-rich environment) the U.S. average performance is significantly lower than the international average. Within domains, the U.S. profile shows a large portion of adults with skills below Level 2, and small percentages of adults with strong skills in the upper level.</a:t>
            </a:r>
          </a:p>
          <a:p>
            <a:r>
              <a:rPr lang="en-US">
                <a:latin typeface="Arial" charset="0"/>
                <a:ea typeface="ヒラギノ角ゴ Pro W3" charset="0"/>
                <a:cs typeface="ヒラギノ角ゴ Pro W3" charset="0"/>
              </a:rPr>
              <a:t>In the literacy domain, the U.S. average percentile performance is 270; the international average is 273. Within the domain, the U.S. profile shows 4 percent at Below Level 1, 14 percent at Level 1, 34 percent at Level 2, 36 percent at Level 3, and 12 percent at the combined Level 4/5. The U.S. has an equivalent percentage of adults in the highest level as the international average, 12 percent (see First Look, Figure 2A).</a:t>
            </a:r>
          </a:p>
          <a:p>
            <a:r>
              <a:rPr lang="en-US">
                <a:latin typeface="Arial" charset="0"/>
                <a:ea typeface="ヒラギノ角ゴ Pro W3" charset="0"/>
                <a:cs typeface="ヒラギノ角ゴ Pro W3" charset="0"/>
              </a:rPr>
              <a:t>In the numeracy domain, the U.S. average performance is 253; the international average is 269. Within the domain, the U.S. profile shows 10 percent at Below Level 1, 20 percent at Level 1, 34 percent at Level 2, 27 percent at Level 3, and 9 percent at the combined Level 4/5. The U.S. has a lower percentage of adults in the highest level than the international average, which is 12 percent (see First Look, Figure 2B).</a:t>
            </a:r>
          </a:p>
          <a:p>
            <a:r>
              <a:rPr lang="en-US">
                <a:latin typeface="Arial" charset="0"/>
                <a:ea typeface="ヒラギノ角ゴ Pro W3" charset="0"/>
                <a:cs typeface="ヒラギノ角ゴ Pro W3" charset="0"/>
              </a:rPr>
              <a:t>In problem-solving in a technology-rich environment, the U.S. average performance is 277; the international average is 283. Within the domain, which reports only four levels, the U.S. profile shows 20 percent at Below Level 1, 41 percent at Level 1, 33 percent at Level 2, and 6 percent at Level 3. The U.S. has a lower percentage of adults in the highest level than the international average, which is 8 percent (see First Look, Figure 2C).</a:t>
            </a:r>
          </a:p>
          <a:p>
            <a:r>
              <a:rPr lang="en-US">
                <a:latin typeface="Arial" charset="0"/>
                <a:ea typeface="ヒラギノ角ゴ Pro W3" charset="0"/>
                <a:cs typeface="ヒラギノ角ゴ Pro W3" charset="0"/>
              </a:rPr>
              <a:t>The PIAAC item framework is aligned to previous international literacy assessments, allowing trend analysis for the past 20 years. The First Look report shows that the average U.S. literacy score for adults on the PIAAC is not significantly lower than it was in 2003-08 as reported on the International Adult Literacy Survey (IALS), but is lower than the average score was in 1994-98 as reported on the Adult Literacy and Lifeskills Survey (ALL) (Tables 1-A and 1-B). The average U.S. numeracy score on the PIAAC is lower than it was in 2003-08 as reported in the IALS.</a:t>
            </a:r>
          </a:p>
          <a:p>
            <a:r>
              <a:rPr lang="en-US">
                <a:latin typeface="Arial" charset="0"/>
                <a:ea typeface="ヒラギノ角ゴ Pro W3" charset="0"/>
                <a:cs typeface="ヒラギノ角ゴ Pro W3" charset="0"/>
              </a:rPr>
              <a:t>Implications</a:t>
            </a:r>
          </a:p>
          <a:p>
            <a:r>
              <a:rPr lang="en-US">
                <a:latin typeface="Arial" charset="0"/>
                <a:ea typeface="ヒラギノ角ゴ Pro W3" charset="0"/>
                <a:cs typeface="ヒラギノ角ゴ Pro W3" charset="0"/>
              </a:rPr>
              <a:t>These survey findings show that the U.S. has significant basic skill weaknesses within the adult working-age population in comparison to other industrialized countries. This skill profile has negative implications for the growth and strength of the U.S. economy and middle class. Although two-thirds of the low-skilled respondents in the U.S. sample are employed, they are not employed in jobs with high wages.</a:t>
            </a:r>
          </a:p>
          <a:p>
            <a:r>
              <a:rPr lang="en-US">
                <a:latin typeface="Arial" charset="0"/>
                <a:ea typeface="ヒラギノ角ゴ Pro W3" charset="0"/>
                <a:cs typeface="ヒラギノ角ゴ Pro W3" charset="0"/>
              </a:rPr>
              <a:t>The findings show that work tasks influence skills. Adults who report frequently using literacy, numeracy, and problem-solving skills in their daily work routines have greater proficiencies in those skills. The reverse is also shown in the data: Workers in low-skilled jobs may have fewer opportunities to use and enhance their skills (see First Look, Figures 8 A, B, and C).</a:t>
            </a:r>
          </a:p>
          <a:p>
            <a:r>
              <a:rPr lang="en-US">
                <a:latin typeface="Arial" charset="0"/>
                <a:ea typeface="ヒラギノ角ゴ Pro W3" charset="0"/>
                <a:cs typeface="ヒラギノ角ゴ Pro W3" charset="0"/>
              </a:rPr>
              <a:t>Weak skills have implications for civic life as well, as has been demonstrated in previous surveys of adult literacy. Adults with weak skills are less likely to vote or volunteer in their communities, and more likely to suffer poor health. In fact, adults with low skills are four times more likely to report </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fair</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or </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poor</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health than those with strong skills (see First Look, Figures 10 A, B, and C). This relationship is twice as strong as the international average.</a:t>
            </a:r>
          </a:p>
          <a:p>
            <a:r>
              <a:rPr lang="en-US">
                <a:latin typeface="Arial" charset="0"/>
                <a:ea typeface="ヒラギノ角ゴ Pro W3" charset="0"/>
                <a:cs typeface="ヒラギノ角ゴ Pro W3" charset="0"/>
              </a:rPr>
              <a:t>Moreover, a concerning trend emerges in this data set. Unlike most other countries surveyed, in the U.S., younger cohorts</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skills are not surpassing the older cohorts</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skills. This has serious implications for the future of our workforce and underscores the need for continuing education and training.</a:t>
            </a:r>
          </a:p>
          <a:p>
            <a:endParaRPr lang="en-US">
              <a:latin typeface="Arial" charset="0"/>
              <a:ea typeface="ヒラギノ角ゴ Pro W3" charset="0"/>
              <a:cs typeface="ヒラギノ角ゴ Pro W3" charset="0"/>
            </a:endParaRPr>
          </a:p>
        </p:txBody>
      </p:sp>
      <p:sp>
        <p:nvSpPr>
          <p:cNvPr id="800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6CA8CA0-D995-1D4D-A85F-4590186A0D9A}" type="slidenum">
              <a:rPr lang="en-US" sz="1200"/>
              <a:pPr/>
              <a:t>395</a:t>
            </a:fld>
            <a:endParaRPr lang="en-US" sz="1200"/>
          </a:p>
        </p:txBody>
      </p:sp>
    </p:spTree>
  </p:cSld>
  <p:clrMapOvr>
    <a:masterClrMapping/>
  </p:clrMapOvr>
</p:notes>
</file>

<file path=ppt/notesSlides/notesSlide3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8" name="Slide Image Placeholder 1"/>
          <p:cNvSpPr>
            <a:spLocks noGrp="1" noRot="1" noChangeAspect="1" noTextEdit="1"/>
          </p:cNvSpPr>
          <p:nvPr>
            <p:ph type="sldImg"/>
          </p:nvPr>
        </p:nvSpPr>
        <p:spPr>
          <a:ln/>
        </p:spPr>
      </p:sp>
      <p:sp>
        <p:nvSpPr>
          <p:cNvPr id="802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http://www.oecd.org/site/piaac/</a:t>
            </a:r>
          </a:p>
          <a:p>
            <a:r>
              <a:rPr lang="en-US">
                <a:latin typeface="Arial" charset="0"/>
                <a:ea typeface="ヒラギノ角ゴ Pro W3" charset="0"/>
                <a:cs typeface="ヒラギノ角ゴ Pro W3" charset="0"/>
              </a:rPr>
              <a:t>https://www.oecd.org/site/piaac/</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OECD Skills Outlook 2013</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http://skills.oecd.org/skillsoutlook.html</a:t>
            </a:r>
          </a:p>
          <a:p>
            <a:r>
              <a:rPr lang="en-US">
                <a:latin typeface="Arial" charset="0"/>
                <a:ea typeface="ヒラギノ角ゴ Pro W3" charset="0"/>
                <a:cs typeface="ヒラギノ角ゴ Pro W3" charset="0"/>
              </a:rPr>
              <a:t>First Results from the Survey of Adult Skills</a:t>
            </a:r>
          </a:p>
          <a:p>
            <a:r>
              <a:rPr lang="en-US">
                <a:latin typeface="Arial" charset="0"/>
                <a:ea typeface="ヒラギノ角ゴ Pro W3" charset="0"/>
                <a:cs typeface="ヒラギノ角ゴ Pro W3" charset="0"/>
              </a:rPr>
              <a:t>OECD_Skills_Outlook_2013.pdf</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Key Findings</a:t>
            </a:r>
          </a:p>
          <a:p>
            <a:r>
              <a:rPr lang="en-US">
                <a:latin typeface="Arial" charset="0"/>
                <a:ea typeface="ヒラギノ角ゴ Pro W3" charset="0"/>
                <a:cs typeface="ヒラギノ角ゴ Pro W3" charset="0"/>
              </a:rPr>
              <a:t>SkillsOutlook_2013_KeyFindings.pdf</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Summary</a:t>
            </a:r>
          </a:p>
          <a:p>
            <a:r>
              <a:rPr lang="en-US">
                <a:latin typeface="Arial" charset="0"/>
                <a:ea typeface="ヒラギノ角ゴ Pro W3" charset="0"/>
                <a:cs typeface="ヒラギノ角ゴ Pro W3" charset="0"/>
              </a:rPr>
              <a:t>9789264204256-sum-en.pdf</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PIAAC Results Released</a:t>
            </a:r>
          </a:p>
          <a:p>
            <a:r>
              <a:rPr lang="en-US">
                <a:latin typeface="Arial" charset="0"/>
                <a:ea typeface="ヒラギノ角ゴ Pro W3" charset="0"/>
                <a:cs typeface="ヒラギノ角ゴ Pro W3" charset="0"/>
              </a:rPr>
              <a:t>On Oct. 8, 2013, the Organization for Economic Cooperation and Development (OECD) released the results of the Program for International Assessment of Adult Competencies, (PIAAC). This direct assessment was conducted with nationally representative samples from 23 countries from adults ages 16 through 65. It is an international household survey to assess the cognitive and workplace skills needed for success in the 21st-century global economy. The results are designed to help public, private, educational, and philanthropic sectors work with a shared language and set of benchmarks to enhance cooperation around the development and implementation of economic, education, and social policies that strengthen adult skills. The survey is intended to be administered every 10 years, making this a baseline report to set benchmarks against which countries and sectors can measure their improvement efforts. Multiple reports, datasets, and several data tools were released with the results, including:</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    The OECD Skills Outlook 2013: First Results from the Survey of Adult Skills, a freely available book in PDF form;</a:t>
            </a:r>
          </a:p>
          <a:p>
            <a:r>
              <a:rPr lang="en-US">
                <a:latin typeface="Arial" charset="0"/>
                <a:ea typeface="ヒラギノ角ゴ Pro W3" charset="0"/>
                <a:cs typeface="ヒラギノ角ゴ Pro W3" charset="0"/>
              </a:rPr>
              <a:t>    a summary, Skilled for Life? Key Findings;</a:t>
            </a:r>
          </a:p>
          <a:p>
            <a:r>
              <a:rPr lang="en-US">
                <a:latin typeface="Arial" charset="0"/>
                <a:ea typeface="ヒラギノ角ゴ Pro W3" charset="0"/>
                <a:cs typeface="ヒラギノ角ゴ Pro W3" charset="0"/>
              </a:rPr>
              <a:t>    a brief U.S. report, Survey of Adult Skills, First Results: United States; and</a:t>
            </a:r>
          </a:p>
          <a:p>
            <a:r>
              <a:rPr lang="en-US">
                <a:latin typeface="Arial" charset="0"/>
                <a:ea typeface="ヒラギノ角ゴ Pro W3" charset="0"/>
                <a:cs typeface="ヒラギノ角ゴ Pro W3" charset="0"/>
              </a:rPr>
              <a:t>    a report from the U.S. Department of Education</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National Center for Educational Statistics, Literacy, Numeracy, and Problem Solving in Technology-Rich Environments Among U.S. Adults: Results from the Program for the International Assessment of Adult Competencies 2012: First Look, was published on Oct. 18, once the U.S. federal government was re-opened. This report highlights the U.S. performance in the international data and unique U.S. demographic characteristics. </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On Nov. 12, 2013, the OECD-authored report, Time for the United States to Reskill? What the Survey of Adult Skills Says, will be released. This report was funded by OVAE to offer a more detailed profile of low-skilled adults in the U.S. It will also identify policy implications and offer broad policy recommendations for the U.S.</a:t>
            </a:r>
          </a:p>
          <a:p>
            <a:r>
              <a:rPr lang="en-US">
                <a:latin typeface="Arial" charset="0"/>
                <a:ea typeface="ヒラギノ角ゴ Pro W3" charset="0"/>
                <a:cs typeface="ヒラギノ角ゴ Pro W3" charset="0"/>
              </a:rPr>
              <a:t>Links to all of these resources, as well as events and press coverage, may be found at www.piaacgateway.com.</a:t>
            </a:r>
          </a:p>
          <a:p>
            <a:r>
              <a:rPr lang="en-US">
                <a:latin typeface="Arial" charset="0"/>
                <a:ea typeface="ヒラギノ角ゴ Pro W3" charset="0"/>
                <a:cs typeface="ヒラギノ角ゴ Pro W3" charset="0"/>
              </a:rPr>
              <a:t>This article relies heavily on data included in the NCES </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First Look</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report. Further analysis of the PIAAC data will appear in future issues of OVAE Connection.</a:t>
            </a:r>
          </a:p>
          <a:p>
            <a:r>
              <a:rPr lang="en-US">
                <a:latin typeface="Arial" charset="0"/>
                <a:ea typeface="ヒラギノ角ゴ Pro W3" charset="0"/>
                <a:cs typeface="ヒラギノ角ゴ Pro W3" charset="0"/>
              </a:rPr>
              <a:t>The Survey</a:t>
            </a:r>
          </a:p>
          <a:p>
            <a:r>
              <a:rPr lang="en-US">
                <a:latin typeface="Arial" charset="0"/>
                <a:ea typeface="ヒラギノ角ゴ Pro W3" charset="0"/>
                <a:cs typeface="ヒラギノ角ゴ Pro W3" charset="0"/>
              </a:rPr>
              <a:t>The PIAAC assessment focuses on the working-age adult population, and measures cognitive and workplace skills necessary for successful participation in the 21st century society and global economy. In the U.S., as in all of the countries participating, 5,000 individuals were surveyed to create a nationally representative dataset. An additional 5,000 people will be surveyed for a supplement that will be added to the data set in 2015.</a:t>
            </a:r>
          </a:p>
          <a:p>
            <a:r>
              <a:rPr lang="en-US">
                <a:latin typeface="Arial" charset="0"/>
                <a:ea typeface="ヒラギノ角ゴ Pro W3" charset="0"/>
                <a:cs typeface="ヒラギノ角ゴ Pro W3" charset="0"/>
              </a:rPr>
              <a:t>Drawing from a rich background questionnaire, the PIAAC measures relationships among respondents</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educational background, parental educational attainment, work history and skills, occupational attainment, use of information and communications technology, and cognitive skills in the domains of literacy, numeracy, and problem solving in technology-rich environments.</a:t>
            </a:r>
          </a:p>
          <a:p>
            <a:r>
              <a:rPr lang="en-US">
                <a:latin typeface="Arial" charset="0"/>
                <a:ea typeface="ヒラギノ角ゴ Pro W3" charset="0"/>
                <a:cs typeface="ヒラギノ角ゴ Pro W3" charset="0"/>
              </a:rPr>
              <a:t>Findings are presented in the First Look report as country averages, and tables are used to place countries</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performances above, at, or below the international average. Within each domain, performance is also reported as a percentage of the population that performs in five levels of proficiency: Below Level 1, Level 1, Level 2, Level 3, and combined Levels 4/5, Level descriptors can be found in the First Look report in Exhibit B-1 for literacy, B-3 for numeracy, and B-5 for problem-solving in a technology-rich environment. Performance below Level 2 is considered </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weak</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or </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low.</a:t>
            </a:r>
            <a:r>
              <a:rPr lang="ja-JP" altLang="en-US">
                <a:latin typeface="Arial" charset="0"/>
                <a:ea typeface="ヒラギノ角ゴ Pro W3" charset="0"/>
                <a:cs typeface="ヒラギノ角ゴ Pro W3" charset="0"/>
              </a:rPr>
              <a:t>”</a:t>
            </a:r>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The assessment is unique in that it is the first international literacy survey that is both adaptive and administered on a laptop computer. Given as a household survey, respondents were allowed to choose whether to take the assessment on a laptop or with pencil and paper. In the U.S., nearly 80 percent of respondents completed the survey on the computer, which means that they passed an initial screening test on basic computer use and navigation.</a:t>
            </a:r>
          </a:p>
          <a:p>
            <a:r>
              <a:rPr lang="en-US">
                <a:latin typeface="Arial" charset="0"/>
                <a:ea typeface="ヒラギノ角ゴ Pro W3" charset="0"/>
                <a:cs typeface="ヒラギノ角ゴ Pro W3" charset="0"/>
              </a:rPr>
              <a:t>The direct measure of cognitive and workplace skills in this study creates a much more nuanced perspective on skills than the more commonly reported measure of educational attainment. For example, the attainment category of </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some college,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which appears on many surveys of adult skills, says very little about the knowledge, skills, and abilities of an individual, and is rarely accompanied by information on the courses taken, training completed, and skills gained. Having more information about skills, including where they are learned and how they are used, as this survey provides, will inform educators, workforce development stakeholders, human resource personnel, employers, and policymakers about the mechanisms that are effective in increasing the skill and talent inventory in regions, sectors, and across the country.</a:t>
            </a:r>
          </a:p>
          <a:p>
            <a:r>
              <a:rPr lang="en-US">
                <a:latin typeface="Arial" charset="0"/>
                <a:ea typeface="ヒラギノ角ゴ Pro W3" charset="0"/>
                <a:cs typeface="ヒラギノ角ゴ Pro W3" charset="0"/>
              </a:rPr>
              <a:t>Key Findings</a:t>
            </a:r>
          </a:p>
          <a:p>
            <a:r>
              <a:rPr lang="en-US">
                <a:latin typeface="Arial" charset="0"/>
                <a:ea typeface="ヒラギノ角ゴ Pro W3" charset="0"/>
                <a:cs typeface="ヒラギノ角ゴ Pro W3" charset="0"/>
              </a:rPr>
              <a:t>On three domains (literacy, numeracy, and problem-solving in a technology-rich environment) the U.S. average performance is significantly lower than the international average. Within domains, the U.S. profile shows a large portion of adults with skills below Level 2, and small percentages of adults with strong skills in the upper level.</a:t>
            </a:r>
          </a:p>
          <a:p>
            <a:r>
              <a:rPr lang="en-US">
                <a:latin typeface="Arial" charset="0"/>
                <a:ea typeface="ヒラギノ角ゴ Pro W3" charset="0"/>
                <a:cs typeface="ヒラギノ角ゴ Pro W3" charset="0"/>
              </a:rPr>
              <a:t>In the literacy domain, the U.S. average percentile performance is 270; the international average is 273. Within the domain, the U.S. profile shows 4 percent at Below Level 1, 14 percent at Level 1, 34 percent at Level 2, 36 percent at Level 3, and 12 percent at the combined Level 4/5. The U.S. has an equivalent percentage of adults in the highest level as the international average, 12 percent (see First Look, Figure 2A).</a:t>
            </a:r>
          </a:p>
          <a:p>
            <a:r>
              <a:rPr lang="en-US">
                <a:latin typeface="Arial" charset="0"/>
                <a:ea typeface="ヒラギノ角ゴ Pro W3" charset="0"/>
                <a:cs typeface="ヒラギノ角ゴ Pro W3" charset="0"/>
              </a:rPr>
              <a:t>In the numeracy domain, the U.S. average performance is 253; the international average is 269. Within the domain, the U.S. profile shows 10 percent at Below Level 1, 20 percent at Level 1, 34 percent at Level 2, 27 percent at Level 3, and 9 percent at the combined Level 4/5. The U.S. has a lower percentage of adults in the highest level than the international average, which is 12 percent (see First Look, Figure 2B).</a:t>
            </a:r>
          </a:p>
          <a:p>
            <a:r>
              <a:rPr lang="en-US">
                <a:latin typeface="Arial" charset="0"/>
                <a:ea typeface="ヒラギノ角ゴ Pro W3" charset="0"/>
                <a:cs typeface="ヒラギノ角ゴ Pro W3" charset="0"/>
              </a:rPr>
              <a:t>In problem-solving in a technology-rich environment, the U.S. average performance is 277; the international average is 283. Within the domain, which reports only four levels, the U.S. profile shows 20 percent at Below Level 1, 41 percent at Level 1, 33 percent at Level 2, and 6 percent at Level 3. The U.S. has a lower percentage of adults in the highest level than the international average, which is 8 percent (see First Look, Figure 2C).</a:t>
            </a:r>
          </a:p>
          <a:p>
            <a:r>
              <a:rPr lang="en-US">
                <a:latin typeface="Arial" charset="0"/>
                <a:ea typeface="ヒラギノ角ゴ Pro W3" charset="0"/>
                <a:cs typeface="ヒラギノ角ゴ Pro W3" charset="0"/>
              </a:rPr>
              <a:t>The PIAAC item framework is aligned to previous international literacy assessments, allowing trend analysis for the past 20 years. The First Look report shows that the average U.S. literacy score for adults on the PIAAC is not significantly lower than it was in 2003-08 as reported on the International Adult Literacy Survey (IALS), but is lower than the average score was in 1994-98 as reported on the Adult Literacy and Lifeskills Survey (ALL) (Tables 1-A and 1-B). The average U.S. numeracy score on the PIAAC is lower than it was in 2003-08 as reported in the IALS.</a:t>
            </a:r>
          </a:p>
          <a:p>
            <a:r>
              <a:rPr lang="en-US">
                <a:latin typeface="Arial" charset="0"/>
                <a:ea typeface="ヒラギノ角ゴ Pro W3" charset="0"/>
                <a:cs typeface="ヒラギノ角ゴ Pro W3" charset="0"/>
              </a:rPr>
              <a:t>Implications</a:t>
            </a:r>
          </a:p>
          <a:p>
            <a:r>
              <a:rPr lang="en-US">
                <a:latin typeface="Arial" charset="0"/>
                <a:ea typeface="ヒラギノ角ゴ Pro W3" charset="0"/>
                <a:cs typeface="ヒラギノ角ゴ Pro W3" charset="0"/>
              </a:rPr>
              <a:t>These survey findings show that the U.S. has significant basic skill weaknesses within the adult working-age population in comparison to other industrialized countries. This skill profile has negative implications for the growth and strength of the U.S. economy and middle class. Although two-thirds of the low-skilled respondents in the U.S. sample are employed, they are not employed in jobs with high wages.</a:t>
            </a:r>
          </a:p>
          <a:p>
            <a:r>
              <a:rPr lang="en-US">
                <a:latin typeface="Arial" charset="0"/>
                <a:ea typeface="ヒラギノ角ゴ Pro W3" charset="0"/>
                <a:cs typeface="ヒラギノ角ゴ Pro W3" charset="0"/>
              </a:rPr>
              <a:t>The findings show that work tasks influence skills. Adults who report frequently using literacy, numeracy, and problem-solving skills in their daily work routines have greater proficiencies in those skills. The reverse is also shown in the data: Workers in low-skilled jobs may have fewer opportunities to use and enhance their skills (see First Look, Figures 8 A, B, and C).</a:t>
            </a:r>
          </a:p>
          <a:p>
            <a:r>
              <a:rPr lang="en-US">
                <a:latin typeface="Arial" charset="0"/>
                <a:ea typeface="ヒラギノ角ゴ Pro W3" charset="0"/>
                <a:cs typeface="ヒラギノ角ゴ Pro W3" charset="0"/>
              </a:rPr>
              <a:t>Weak skills have implications for civic life as well, as has been demonstrated in previous surveys of adult literacy. Adults with weak skills are less likely to vote or volunteer in their communities, and more likely to suffer poor health. In fact, adults with low skills are four times more likely to report </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fair</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or </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poor</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health than those with strong skills (see First Look, Figures 10 A, B, and C). This relationship is twice as strong as the international average.</a:t>
            </a:r>
          </a:p>
          <a:p>
            <a:r>
              <a:rPr lang="en-US">
                <a:latin typeface="Arial" charset="0"/>
                <a:ea typeface="ヒラギノ角ゴ Pro W3" charset="0"/>
                <a:cs typeface="ヒラギノ角ゴ Pro W3" charset="0"/>
              </a:rPr>
              <a:t>Moreover, a concerning trend emerges in this data set. Unlike most other countries surveyed, in the U.S., younger cohorts</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skills are not surpassing the older cohorts</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skills. This has serious implications for the future of our workforce and underscores the need for continuing education and training.</a:t>
            </a:r>
          </a:p>
          <a:p>
            <a:endParaRPr lang="en-US">
              <a:latin typeface="Arial" charset="0"/>
              <a:ea typeface="ヒラギノ角ゴ Pro W3" charset="0"/>
              <a:cs typeface="ヒラギノ角ゴ Pro W3" charset="0"/>
            </a:endParaRPr>
          </a:p>
        </p:txBody>
      </p:sp>
      <p:sp>
        <p:nvSpPr>
          <p:cNvPr id="802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413772A-D32B-0344-90C8-8E1B0975C5D4}" type="slidenum">
              <a:rPr lang="en-US" sz="1200"/>
              <a:pPr/>
              <a:t>396</a:t>
            </a:fld>
            <a:endParaRPr lang="en-US" sz="1200"/>
          </a:p>
        </p:txBody>
      </p:sp>
    </p:spTree>
  </p:cSld>
  <p:clrMapOvr>
    <a:masterClrMapping/>
  </p:clrMapOvr>
</p:notes>
</file>

<file path=ppt/notesSlides/notesSlide3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4" name="Slide Image Placeholder 1"/>
          <p:cNvSpPr>
            <a:spLocks noGrp="1" noRot="1" noChangeAspect="1" noTextEdit="1"/>
          </p:cNvSpPr>
          <p:nvPr>
            <p:ph type="sldImg"/>
          </p:nvPr>
        </p:nvSpPr>
        <p:spPr>
          <a:ln/>
        </p:spPr>
      </p:sp>
      <p:sp>
        <p:nvSpPr>
          <p:cNvPr id="806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ヒラギノ角ゴ Pro W3" charset="0"/>
              <a:cs typeface="ヒラギノ角ゴ Pro W3" charset="0"/>
            </a:endParaRPr>
          </a:p>
        </p:txBody>
      </p:sp>
      <p:sp>
        <p:nvSpPr>
          <p:cNvPr id="806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CC90883-47AD-C44A-AB15-FFF0385ACFEB}" type="slidenum">
              <a:rPr lang="en-US" sz="1200"/>
              <a:pPr/>
              <a:t>397</a:t>
            </a:fld>
            <a:endParaRPr lang="en-US" sz="1200"/>
          </a:p>
        </p:txBody>
      </p:sp>
    </p:spTree>
  </p:cSld>
  <p:clrMapOvr>
    <a:masterClrMapping/>
  </p:clrMapOvr>
</p:notes>
</file>

<file path=ppt/notesSlides/notesSlide3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2" name="Slide Image Placeholder 1"/>
          <p:cNvSpPr>
            <a:spLocks noGrp="1" noRot="1" noChangeAspect="1" noTextEdit="1"/>
          </p:cNvSpPr>
          <p:nvPr>
            <p:ph type="sldImg"/>
          </p:nvPr>
        </p:nvSpPr>
        <p:spPr>
          <a:ln/>
        </p:spPr>
      </p:sp>
      <p:sp>
        <p:nvSpPr>
          <p:cNvPr id="808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p:txBody>
      </p:sp>
      <p:sp>
        <p:nvSpPr>
          <p:cNvPr id="808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B147E46-F995-6F4D-9E9F-D478A2D0A7C4}" type="slidenum">
              <a:rPr lang="en-US" sz="1200"/>
              <a:pPr/>
              <a:t>398</a:t>
            </a:fld>
            <a:endParaRPr lang="en-US" sz="1200"/>
          </a:p>
        </p:txBody>
      </p:sp>
    </p:spTree>
  </p:cSld>
  <p:clrMapOvr>
    <a:masterClrMapping/>
  </p:clrMapOvr>
</p:notes>
</file>

<file path=ppt/notesSlides/notesSlide3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8" name="Slide Image Placeholder 1"/>
          <p:cNvSpPr>
            <a:spLocks noGrp="1" noRot="1" noChangeAspect="1" noTextEdit="1"/>
          </p:cNvSpPr>
          <p:nvPr>
            <p:ph type="sldImg"/>
          </p:nvPr>
        </p:nvSpPr>
        <p:spPr>
          <a:ln/>
        </p:spPr>
      </p:sp>
      <p:sp>
        <p:nvSpPr>
          <p:cNvPr id="813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ヒラギノ角ゴ Pro W3" charset="0"/>
              <a:cs typeface="ヒラギノ角ゴ Pro W3" charset="0"/>
            </a:endParaRPr>
          </a:p>
        </p:txBody>
      </p:sp>
      <p:sp>
        <p:nvSpPr>
          <p:cNvPr id="813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84ECDC52-5E69-7048-8D99-3DC35F376980}" type="slidenum">
              <a:rPr lang="en-US" sz="1200"/>
              <a:pPr/>
              <a:t>399</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xfrm>
            <a:off x="1143000" y="685800"/>
            <a:ext cx="1143000" cy="857250"/>
          </a:xfrm>
          <a:ln/>
        </p:spPr>
      </p:sp>
      <p:sp>
        <p:nvSpPr>
          <p:cNvPr id="23555" name="Notes Placeholder 2"/>
          <p:cNvSpPr>
            <a:spLocks noGrp="1"/>
          </p:cNvSpPr>
          <p:nvPr>
            <p:ph type="body" idx="1"/>
          </p:nvPr>
        </p:nvSpPr>
        <p:spPr>
          <a:xfrm>
            <a:off x="381000" y="2057400"/>
            <a:ext cx="6172200" cy="678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I hope by now everyone knows that this is a QR code.</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If you have a smart phone or </a:t>
            </a:r>
            <a:r>
              <a:rPr lang="en-US" sz="1400" dirty="0" err="1">
                <a:latin typeface="Arial" charset="0"/>
                <a:ea typeface="ヒラギノ角ゴ Pro W3" charset="0"/>
                <a:cs typeface="ヒラギノ角ゴ Pro W3" charset="0"/>
              </a:rPr>
              <a:t>iPad</a:t>
            </a:r>
            <a:r>
              <a:rPr lang="en-US" sz="1400" dirty="0">
                <a:latin typeface="Arial" charset="0"/>
                <a:ea typeface="ヒラギノ角ゴ Pro W3" charset="0"/>
                <a:cs typeface="ヒラギノ角ゴ Pro W3" charset="0"/>
              </a:rPr>
              <a:t>,--  </a:t>
            </a:r>
            <a:r>
              <a:rPr lang="en-US" sz="1400" u="sng" dirty="0">
                <a:latin typeface="Arial" charset="0"/>
                <a:ea typeface="ヒラギノ角ゴ Pro W3" charset="0"/>
                <a:cs typeface="ヒラギノ角ゴ Pro W3" charset="0"/>
              </a:rPr>
              <a:t>and</a:t>
            </a:r>
            <a:r>
              <a:rPr lang="en-US" sz="1400" dirty="0">
                <a:latin typeface="Arial" charset="0"/>
                <a:ea typeface="ヒラギノ角ゴ Pro W3" charset="0"/>
                <a:cs typeface="ヒラギノ角ゴ Pro W3" charset="0"/>
              </a:rPr>
              <a:t> you are smart enough to use it, -- you capture this code, and it takes you to this website where you can download a copy of my PowerPoint file. </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Or you can just go to Career Outlook dot US  and click on the </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presentations</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 link.</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Has anyone already downloaded my PowerPoint?  I will warn you that it is </a:t>
            </a:r>
            <a:r>
              <a:rPr lang="en-US" sz="1400" dirty="0" smtClean="0">
                <a:latin typeface="Arial" charset="0"/>
                <a:ea typeface="ヒラギノ角ゴ Pro W3" charset="0"/>
                <a:cs typeface="ヒラギノ角ゴ Pro W3" charset="0"/>
              </a:rPr>
              <a:t>a very </a:t>
            </a:r>
            <a:r>
              <a:rPr lang="en-US" sz="1400" dirty="0">
                <a:latin typeface="Arial" charset="0"/>
                <a:ea typeface="ヒラギノ角ゴ Pro W3" charset="0"/>
                <a:cs typeface="ヒラギノ角ゴ Pro W3" charset="0"/>
              </a:rPr>
              <a:t>large file loaded with lots of graphics. </a:t>
            </a:r>
            <a:endParaRPr lang="en-US" sz="1400" dirty="0" smtClean="0">
              <a:latin typeface="Arial" charset="0"/>
              <a:ea typeface="ヒラギノ角ゴ Pro W3" charset="0"/>
              <a:cs typeface="ヒラギノ角ゴ Pro W3" charset="0"/>
            </a:endParaRPr>
          </a:p>
          <a:p>
            <a:r>
              <a:rPr lang="en-US" sz="1400" dirty="0" smtClean="0">
                <a:latin typeface="Arial" charset="0"/>
                <a:ea typeface="ヒラギノ角ゴ Pro W3" charset="0"/>
                <a:cs typeface="ヒラギノ角ゴ Pro W3" charset="0"/>
              </a:rPr>
              <a:t>And there are about 200 slides at the end of the PowerPoint file that we won’t even talk about today.  Take a look, you might find something you can use.</a:t>
            </a:r>
            <a:endParaRPr lang="en-US" sz="1400" dirty="0">
              <a:latin typeface="Arial" charset="0"/>
              <a:ea typeface="ヒラギノ角ゴ Pro W3" charset="0"/>
              <a:cs typeface="ヒラギノ角ゴ Pro W3" charset="0"/>
            </a:endParaRP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Feel free to use all or part of it</a:t>
            </a:r>
            <a:r>
              <a:rPr lang="en-US" sz="1400" dirty="0" smtClean="0">
                <a:latin typeface="Arial" charset="0"/>
                <a:ea typeface="ヒラギノ角ゴ Pro W3" charset="0"/>
                <a:cs typeface="ヒラギノ角ゴ Pro W3" charset="0"/>
              </a:rPr>
              <a:t>.   </a:t>
            </a:r>
            <a:r>
              <a:rPr lang="en-US" sz="1400" dirty="0">
                <a:latin typeface="Arial" charset="0"/>
                <a:ea typeface="ヒラギノ角ゴ Pro W3" charset="0"/>
                <a:cs typeface="ヒラギノ角ゴ Pro W3" charset="0"/>
              </a:rPr>
              <a:t>If it can help a child get on a path toward a rewarding career, then you can </a:t>
            </a:r>
            <a:r>
              <a:rPr lang="en-US" sz="1400" dirty="0" smtClean="0">
                <a:latin typeface="Arial" charset="0"/>
                <a:ea typeface="ヒラギノ角ゴ Pro W3" charset="0"/>
                <a:cs typeface="ヒラギノ角ゴ Pro W3" charset="0"/>
              </a:rPr>
              <a:t>take and use </a:t>
            </a:r>
            <a:r>
              <a:rPr lang="en-US" sz="1400" dirty="0">
                <a:latin typeface="Arial" charset="0"/>
                <a:ea typeface="ヒラギノ角ゴ Pro W3" charset="0"/>
                <a:cs typeface="ヒラギノ角ゴ Pro W3" charset="0"/>
              </a:rPr>
              <a:t>anything I have to give.</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I will also warn you </a:t>
            </a:r>
            <a:r>
              <a:rPr lang="en-US" sz="1400" dirty="0" smtClean="0">
                <a:latin typeface="Arial" charset="0"/>
                <a:ea typeface="ヒラギノ角ゴ Pro W3" charset="0"/>
                <a:cs typeface="ヒラギノ角ゴ Pro W3" charset="0"/>
              </a:rPr>
              <a:t>that </a:t>
            </a:r>
            <a:r>
              <a:rPr lang="en-US" sz="1400" dirty="0">
                <a:latin typeface="Arial" charset="0"/>
                <a:ea typeface="ヒラギノ角ゴ Pro W3" charset="0"/>
                <a:cs typeface="ヒラギノ角ゴ Pro W3" charset="0"/>
              </a:rPr>
              <a:t>I talk very fast and have </a:t>
            </a:r>
            <a:r>
              <a:rPr lang="en-US" sz="1400" dirty="0" smtClean="0">
                <a:latin typeface="Arial" charset="0"/>
                <a:ea typeface="ヒラギノ角ゴ Pro W3" charset="0"/>
                <a:cs typeface="ヒラギノ角ゴ Pro W3" charset="0"/>
              </a:rPr>
              <a:t>too much information that I want to cover</a:t>
            </a:r>
            <a:r>
              <a:rPr lang="en-US" sz="1400" dirty="0">
                <a:latin typeface="Arial" charset="0"/>
                <a:ea typeface="ヒラギノ角ゴ Pro W3" charset="0"/>
                <a:cs typeface="ヒラギノ角ゴ Pro W3" charset="0"/>
              </a:rPr>
              <a:t>. My goal is to get the information to you so that you can go back and digest it later. I</a:t>
            </a:r>
            <a:r>
              <a:rPr lang="ja-JP" altLang="en-US" sz="1400" dirty="0">
                <a:latin typeface="Arial" charset="0"/>
                <a:ea typeface="ヒラギノ角ゴ Pro W3" charset="0"/>
                <a:cs typeface="ヒラギノ角ゴ Pro W3" charset="0"/>
              </a:rPr>
              <a:t>’</a:t>
            </a:r>
            <a:r>
              <a:rPr lang="en-US" sz="1400" dirty="0" err="1">
                <a:latin typeface="Arial" charset="0"/>
                <a:ea typeface="ヒラギノ角ゴ Pro W3" charset="0"/>
                <a:cs typeface="ヒラギノ角ゴ Pro W3" charset="0"/>
              </a:rPr>
              <a:t>ve</a:t>
            </a:r>
            <a:r>
              <a:rPr lang="en-US" sz="1400" dirty="0">
                <a:latin typeface="Arial" charset="0"/>
                <a:ea typeface="ヒラギノ角ゴ Pro W3" charset="0"/>
                <a:cs typeface="ヒラギノ角ゴ Pro W3" charset="0"/>
              </a:rPr>
              <a:t> documented my information sources in the notes section of the PowerPoint, to allow you to further research anything that you see here.</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 So buckle up, and crank up the flux capacitor, you</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re in for a fast ride into the future!</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A QR code (short for Quick Response) is a specific matrix barcode (or two-dimensional code), readable by dedicated QR barcode readers and camera phones. The code consists of black modules arranged in a square pattern on a white background. The information encoded can be text, URL, or other data. (Wikipedia 2011)</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Free Q-Code generator   http://</a:t>
            </a:r>
            <a:r>
              <a:rPr lang="en-US" dirty="0" err="1">
                <a:latin typeface="Arial" charset="0"/>
                <a:ea typeface="ヒラギノ角ゴ Pro W3" charset="0"/>
                <a:cs typeface="ヒラギノ角ゴ Pro W3" charset="0"/>
              </a:rPr>
              <a:t>qrcode.kaywa.com</a:t>
            </a:r>
            <a:r>
              <a:rPr lang="en-US" dirty="0">
                <a:latin typeface="Arial" charset="0"/>
                <a:ea typeface="ヒラギノ角ゴ Pro W3" charset="0"/>
                <a:cs typeface="ヒラギノ角ゴ Pro W3" charset="0"/>
              </a:rPr>
              <a:t>/</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B9CF15C-7897-7048-9746-0482ECA80241}" type="slidenum">
              <a:rPr lang="en-US" sz="1200"/>
              <a:pPr/>
              <a:t>4</a:t>
            </a:fld>
            <a:endParaRPr lang="en-US"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Slide Image Placeholder 1"/>
          <p:cNvSpPr>
            <a:spLocks noGrp="1" noRot="1" noChangeAspect="1" noTextEdit="1"/>
          </p:cNvSpPr>
          <p:nvPr>
            <p:ph type="sldImg"/>
          </p:nvPr>
        </p:nvSpPr>
        <p:spPr>
          <a:ln/>
        </p:spPr>
      </p:sp>
      <p:sp>
        <p:nvSpPr>
          <p:cNvPr id="634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smtClean="0">
                <a:latin typeface="Arial" charset="0"/>
                <a:ea typeface="ヒラギノ角ゴ Pro W3" charset="0"/>
                <a:cs typeface="ヒラギノ角ゴ Pro W3" charset="0"/>
              </a:rPr>
              <a:t>The darkest states are creating college-ready high school graduates.  </a:t>
            </a:r>
          </a:p>
          <a:p>
            <a:endParaRPr lang="en-US" sz="1400" dirty="0" smtClean="0">
              <a:latin typeface="Arial" charset="0"/>
              <a:ea typeface="ヒラギノ角ゴ Pro W3" charset="0"/>
              <a:cs typeface="ヒラギノ角ゴ Pro W3" charset="0"/>
            </a:endParaRPr>
          </a:p>
          <a:p>
            <a:r>
              <a:rPr lang="en-US" sz="1400" dirty="0" smtClean="0">
                <a:latin typeface="Arial" charset="0"/>
                <a:ea typeface="ヒラギノ角ゴ Pro W3" charset="0"/>
                <a:cs typeface="ヒラギノ角ゴ Pro W3" charset="0"/>
              </a:rPr>
              <a:t>Only</a:t>
            </a:r>
            <a:r>
              <a:rPr lang="en-US" sz="1400" baseline="0" dirty="0" smtClean="0">
                <a:latin typeface="Arial" charset="0"/>
                <a:ea typeface="ヒラギノ角ゴ Pro W3" charset="0"/>
                <a:cs typeface="ヒラギノ角ゴ Pro W3" charset="0"/>
              </a:rPr>
              <a:t> two states, Minnesota and Wisconsin, are graduating 50 percent of their students college-ready.  The others are less.</a:t>
            </a:r>
            <a:endParaRPr lang="en-US" sz="1400" dirty="0">
              <a:latin typeface="Arial" charset="0"/>
              <a:ea typeface="ヒラギノ角ゴ Pro W3" charset="0"/>
              <a:cs typeface="ヒラギノ角ゴ Pro W3" charset="0"/>
            </a:endParaRPr>
          </a:p>
          <a:p>
            <a:endParaRPr lang="en-US" dirty="0" smtClean="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The Condition of College &amp; Career Readiness 2013</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www.act.org</a:t>
            </a:r>
            <a:r>
              <a:rPr lang="en-US" dirty="0">
                <a:latin typeface="Arial" charset="0"/>
                <a:ea typeface="ヒラギノ角ゴ Pro W3" charset="0"/>
                <a:cs typeface="ヒラギノ角ゴ Pro W3" charset="0"/>
              </a:rPr>
              <a:t>/research/policymakers/cccr13/</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August 21, 2013</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Using the ACT College Readiness Benchmarks and ACT® test scores, the Condition of College &amp; Career Readiness reports provide national and state snapshots of college readiness of the graduating seniors of the class of 2013 who took the ACT in high school.</a:t>
            </a:r>
          </a:p>
        </p:txBody>
      </p:sp>
      <p:sp>
        <p:nvSpPr>
          <p:cNvPr id="634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AB45720-0E09-4E49-90C3-498FB3E35189}" type="slidenum">
              <a:rPr lang="en-US" sz="1200"/>
              <a:pPr/>
              <a:t>40</a:t>
            </a:fld>
            <a:endParaRPr lang="en-US" sz="12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D1CE8B43-0B97-FE43-846A-516CD544FEC9}" type="slidenum">
              <a:rPr lang="en-US" sz="1200"/>
              <a:pPr/>
              <a:t>41</a:t>
            </a:fld>
            <a:endParaRPr lang="en-US" sz="1200"/>
          </a:p>
        </p:txBody>
      </p:sp>
      <p:sp>
        <p:nvSpPr>
          <p:cNvPr id="97284" name="Rectangle 2"/>
          <p:cNvSpPr>
            <a:spLocks noGrp="1" noRot="1" noChangeAspect="1" noChangeArrowheads="1" noTextEdit="1"/>
          </p:cNvSpPr>
          <p:nvPr>
            <p:ph type="sldImg"/>
          </p:nvPr>
        </p:nvSpPr>
        <p:spPr>
          <a:xfrm>
            <a:off x="1143000" y="685800"/>
            <a:ext cx="2362200" cy="1771650"/>
          </a:xfrm>
          <a:solidFill>
            <a:srgbClr val="FFFFFF"/>
          </a:solidFill>
          <a:ln/>
        </p:spPr>
      </p:sp>
      <p:sp>
        <p:nvSpPr>
          <p:cNvPr id="97285" name="Rectangle 3"/>
          <p:cNvSpPr>
            <a:spLocks noGrp="1" noChangeArrowheads="1"/>
          </p:cNvSpPr>
          <p:nvPr>
            <p:ph type="body" idx="1"/>
          </p:nvPr>
        </p:nvSpPr>
        <p:spPr>
          <a:xfrm>
            <a:off x="685800" y="2590800"/>
            <a:ext cx="5562600" cy="63246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spcAft>
                <a:spcPct val="30000"/>
              </a:spcAft>
            </a:pPr>
            <a:r>
              <a:rPr lang="en-US" sz="1400" dirty="0" smtClean="0">
                <a:latin typeface="Arial" charset="0"/>
                <a:ea typeface="ヒラギノ角ゴ Pro W3" charset="0"/>
                <a:cs typeface="Arial" charset="0"/>
                <a:sym typeface="Wingdings"/>
              </a:rPr>
              <a:t></a:t>
            </a:r>
            <a:r>
              <a:rPr lang="en-US" sz="1400" dirty="0" smtClean="0">
                <a:latin typeface="Arial" charset="0"/>
                <a:ea typeface="ヒラギノ角ゴ Pro W3" charset="0"/>
                <a:cs typeface="Arial" charset="0"/>
              </a:rPr>
              <a:t>What </a:t>
            </a:r>
            <a:r>
              <a:rPr lang="en-US" sz="1400" dirty="0">
                <a:latin typeface="Arial" charset="0"/>
                <a:ea typeface="ヒラギノ角ゴ Pro W3" charset="0"/>
                <a:cs typeface="Arial" charset="0"/>
              </a:rPr>
              <a:t>happens to our college dropouts? Do they come </a:t>
            </a:r>
            <a:r>
              <a:rPr lang="en-US" sz="1400" u="sng" dirty="0">
                <a:latin typeface="Arial" charset="0"/>
                <a:ea typeface="ヒラギノ角ゴ Pro W3" charset="0"/>
                <a:cs typeface="Arial" charset="0"/>
              </a:rPr>
              <a:t>back</a:t>
            </a:r>
            <a:r>
              <a:rPr lang="en-US" sz="1400" dirty="0">
                <a:latin typeface="Arial" charset="0"/>
                <a:ea typeface="ヒラギノ角ゴ Pro W3" charset="0"/>
                <a:cs typeface="Arial" charset="0"/>
              </a:rPr>
              <a:t> to high school and say </a:t>
            </a:r>
            <a:r>
              <a:rPr lang="ja-JP" altLang="en-US" sz="1400" dirty="0">
                <a:latin typeface="Arial" charset="0"/>
                <a:ea typeface="ヒラギノ角ゴ Pro W3" charset="0"/>
                <a:cs typeface="Arial" charset="0"/>
              </a:rPr>
              <a:t>“</a:t>
            </a:r>
            <a:r>
              <a:rPr lang="en-US" sz="1400" dirty="0">
                <a:latin typeface="Arial" charset="0"/>
                <a:ea typeface="ヒラギノ角ゴ Pro W3" charset="0"/>
                <a:cs typeface="Arial" charset="0"/>
              </a:rPr>
              <a:t>That </a:t>
            </a:r>
            <a:r>
              <a:rPr lang="en-US" sz="1400" dirty="0" err="1">
                <a:latin typeface="Arial" charset="0"/>
                <a:ea typeface="ヒラギノ角ゴ Pro W3" charset="0"/>
                <a:cs typeface="Arial" charset="0"/>
              </a:rPr>
              <a:t>didn</a:t>
            </a:r>
            <a:r>
              <a:rPr lang="ja-JP" altLang="en-US" sz="1400" dirty="0">
                <a:latin typeface="Arial" charset="0"/>
                <a:ea typeface="ヒラギノ角ゴ Pro W3" charset="0"/>
                <a:cs typeface="Arial" charset="0"/>
              </a:rPr>
              <a:t>’</a:t>
            </a:r>
            <a:r>
              <a:rPr lang="en-US" sz="1400" dirty="0">
                <a:latin typeface="Arial" charset="0"/>
                <a:ea typeface="ヒラギノ角ゴ Pro W3" charset="0"/>
                <a:cs typeface="Arial" charset="0"/>
              </a:rPr>
              <a:t>t work </a:t>
            </a:r>
            <a:r>
              <a:rPr lang="en-US" sz="1400" u="sng" dirty="0">
                <a:latin typeface="Arial" charset="0"/>
                <a:ea typeface="ヒラギノ角ゴ Pro W3" charset="0"/>
                <a:cs typeface="Arial" charset="0"/>
              </a:rPr>
              <a:t>out</a:t>
            </a:r>
            <a:r>
              <a:rPr lang="en-US" sz="1400" dirty="0">
                <a:latin typeface="Arial" charset="0"/>
                <a:ea typeface="ヒラギノ角ゴ Pro W3" charset="0"/>
                <a:cs typeface="Arial" charset="0"/>
              </a:rPr>
              <a:t>. What should I try </a:t>
            </a:r>
            <a:r>
              <a:rPr lang="en-US" sz="1400" u="sng" dirty="0">
                <a:latin typeface="Arial" charset="0"/>
                <a:ea typeface="ヒラギノ角ゴ Pro W3" charset="0"/>
                <a:cs typeface="Arial" charset="0"/>
              </a:rPr>
              <a:t>next</a:t>
            </a:r>
            <a:r>
              <a:rPr lang="en-US" sz="1400" dirty="0">
                <a:latin typeface="Arial" charset="0"/>
                <a:ea typeface="ヒラギノ角ゴ Pro W3" charset="0"/>
                <a:cs typeface="Arial" charset="0"/>
              </a:rPr>
              <a:t>?</a:t>
            </a:r>
            <a:r>
              <a:rPr lang="ja-JP" altLang="en-US" sz="1400" dirty="0">
                <a:latin typeface="Arial" charset="0"/>
                <a:ea typeface="ヒラギノ角ゴ Pro W3" charset="0"/>
                <a:cs typeface="Arial" charset="0"/>
              </a:rPr>
              <a:t>”</a:t>
            </a:r>
            <a:endParaRPr lang="en-US" sz="1400" dirty="0">
              <a:latin typeface="Arial" charset="0"/>
              <a:ea typeface="ヒラギノ角ゴ Pro W3" charset="0"/>
              <a:cs typeface="Arial" charset="0"/>
            </a:endParaRPr>
          </a:p>
          <a:p>
            <a:pPr eaLnBrk="1" hangingPunct="1">
              <a:spcBef>
                <a:spcPct val="0"/>
              </a:spcBef>
              <a:spcAft>
                <a:spcPct val="30000"/>
              </a:spcAft>
            </a:pPr>
            <a:r>
              <a:rPr lang="en-US" sz="1400" dirty="0">
                <a:latin typeface="Arial" charset="0"/>
                <a:ea typeface="ヒラギノ角ゴ Pro W3" charset="0"/>
                <a:cs typeface="Arial" charset="0"/>
              </a:rPr>
              <a:t>Probably </a:t>
            </a:r>
            <a:r>
              <a:rPr lang="en-US" sz="1400" u="sng" dirty="0">
                <a:latin typeface="Arial" charset="0"/>
                <a:ea typeface="ヒラギノ角ゴ Pro W3" charset="0"/>
                <a:cs typeface="Arial" charset="0"/>
              </a:rPr>
              <a:t>not</a:t>
            </a:r>
            <a:r>
              <a:rPr lang="en-US" sz="1400" dirty="0">
                <a:latin typeface="Arial" charset="0"/>
                <a:ea typeface="ヒラギノ角ゴ Pro W3" charset="0"/>
                <a:cs typeface="Arial" charset="0"/>
              </a:rPr>
              <a:t>.</a:t>
            </a:r>
          </a:p>
          <a:p>
            <a:pPr eaLnBrk="1" hangingPunct="1">
              <a:spcBef>
                <a:spcPct val="0"/>
              </a:spcBef>
              <a:spcAft>
                <a:spcPct val="30000"/>
              </a:spcAft>
            </a:pPr>
            <a:endParaRPr lang="en-US" sz="1400" dirty="0">
              <a:latin typeface="Arial" charset="0"/>
              <a:ea typeface="ヒラギノ角ゴ Pro W3" charset="0"/>
              <a:cs typeface="Arial" charset="0"/>
            </a:endParaRPr>
          </a:p>
          <a:p>
            <a:pPr eaLnBrk="1" hangingPunct="1">
              <a:spcBef>
                <a:spcPct val="0"/>
              </a:spcBef>
              <a:spcAft>
                <a:spcPct val="30000"/>
              </a:spcAft>
            </a:pPr>
            <a:r>
              <a:rPr lang="en-US" sz="1400" dirty="0" smtClean="0">
                <a:latin typeface="Arial" charset="0"/>
                <a:ea typeface="ヒラギノ角ゴ Pro W3" charset="0"/>
                <a:cs typeface="Arial" charset="0"/>
                <a:sym typeface="Wingdings"/>
              </a:rPr>
              <a:t></a:t>
            </a:r>
            <a:r>
              <a:rPr lang="en-US" sz="1400" dirty="0" smtClean="0">
                <a:latin typeface="Arial" charset="0"/>
                <a:ea typeface="ヒラギノ角ゴ Pro W3" charset="0"/>
                <a:cs typeface="Arial" charset="0"/>
              </a:rPr>
              <a:t>Many </a:t>
            </a:r>
            <a:r>
              <a:rPr lang="en-US" sz="1400" dirty="0">
                <a:latin typeface="Arial" charset="0"/>
                <a:ea typeface="ヒラギノ角ゴ Pro W3" charset="0"/>
                <a:cs typeface="Arial" charset="0"/>
              </a:rPr>
              <a:t>university graduates are going to community colleges to get the specific education they need for a job.</a:t>
            </a:r>
          </a:p>
          <a:p>
            <a:pPr eaLnBrk="1" hangingPunct="1">
              <a:spcBef>
                <a:spcPct val="0"/>
              </a:spcBef>
              <a:spcAft>
                <a:spcPct val="30000"/>
              </a:spcAft>
            </a:pPr>
            <a:r>
              <a:rPr lang="en-US" sz="1400" dirty="0">
                <a:latin typeface="Arial" charset="0"/>
                <a:ea typeface="ヒラギノ角ゴ Pro W3" charset="0"/>
                <a:cs typeface="Arial" charset="0"/>
              </a:rPr>
              <a:t> I</a:t>
            </a:r>
            <a:r>
              <a:rPr lang="ja-JP" altLang="en-US" sz="1400" dirty="0">
                <a:latin typeface="Arial" charset="0"/>
                <a:ea typeface="ヒラギノ角ゴ Pro W3" charset="0"/>
                <a:cs typeface="Arial" charset="0"/>
              </a:rPr>
              <a:t>’</a:t>
            </a:r>
            <a:r>
              <a:rPr lang="en-US" sz="1400" dirty="0">
                <a:latin typeface="Arial" charset="0"/>
                <a:ea typeface="ヒラギノ角ゴ Pro W3" charset="0"/>
                <a:cs typeface="Arial" charset="0"/>
              </a:rPr>
              <a:t>m not saying that four-year degrees are not </a:t>
            </a:r>
            <a:r>
              <a:rPr lang="en-US" sz="1400" u="sng" dirty="0">
                <a:latin typeface="Arial" charset="0"/>
                <a:ea typeface="ヒラギノ角ゴ Pro W3" charset="0"/>
                <a:cs typeface="Arial" charset="0"/>
              </a:rPr>
              <a:t>important</a:t>
            </a:r>
            <a:r>
              <a:rPr lang="en-US" sz="1400" dirty="0">
                <a:latin typeface="Arial" charset="0"/>
                <a:ea typeface="ヒラギノ角ゴ Pro W3" charset="0"/>
                <a:cs typeface="Arial" charset="0"/>
              </a:rPr>
              <a:t>… But for career purposes, (especially entry-level) it may not always be the best choice.</a:t>
            </a:r>
          </a:p>
          <a:p>
            <a:pPr eaLnBrk="1" hangingPunct="1">
              <a:spcBef>
                <a:spcPct val="0"/>
              </a:spcBef>
              <a:spcAft>
                <a:spcPct val="30000"/>
              </a:spcAft>
            </a:pPr>
            <a:endParaRPr lang="en-US" sz="1400" dirty="0">
              <a:latin typeface="Arial" charset="0"/>
              <a:ea typeface="ヒラギノ角ゴ Pro W3" charset="0"/>
              <a:cs typeface="Arial" charset="0"/>
            </a:endParaRPr>
          </a:p>
          <a:p>
            <a:pPr eaLnBrk="1" hangingPunct="1">
              <a:spcBef>
                <a:spcPct val="0"/>
              </a:spcBef>
              <a:spcAft>
                <a:spcPct val="30000"/>
              </a:spcAft>
            </a:pPr>
            <a:r>
              <a:rPr lang="en-US" sz="1400" dirty="0">
                <a:latin typeface="Arial" charset="0"/>
                <a:ea typeface="ヒラギノ角ゴ Pro W3" charset="0"/>
                <a:cs typeface="Arial" charset="0"/>
              </a:rPr>
              <a:t>It</a:t>
            </a:r>
            <a:r>
              <a:rPr lang="ja-JP" altLang="en-US" sz="1400" dirty="0">
                <a:latin typeface="Arial" charset="0"/>
                <a:ea typeface="ヒラギノ角ゴ Pro W3" charset="0"/>
                <a:cs typeface="Arial" charset="0"/>
              </a:rPr>
              <a:t>’</a:t>
            </a:r>
            <a:r>
              <a:rPr lang="en-US" sz="1400" dirty="0">
                <a:latin typeface="Arial" charset="0"/>
                <a:ea typeface="ヒラギノ角ゴ Pro W3" charset="0"/>
                <a:cs typeface="Arial" charset="0"/>
              </a:rPr>
              <a:t>s important to tell our students about life-long learning. Gone are the days where the first part of your life was learning and the rest of you life is doing. </a:t>
            </a:r>
          </a:p>
          <a:p>
            <a:pPr eaLnBrk="1" hangingPunct="1">
              <a:spcBef>
                <a:spcPct val="0"/>
              </a:spcBef>
              <a:spcAft>
                <a:spcPct val="30000"/>
              </a:spcAft>
            </a:pPr>
            <a:r>
              <a:rPr lang="en-US" sz="1400" dirty="0">
                <a:latin typeface="Arial" charset="0"/>
                <a:ea typeface="ヒラギノ角ゴ Pro W3" charset="0"/>
                <a:cs typeface="Arial" charset="0"/>
              </a:rPr>
              <a:t>Now the learning and doing go together forever.</a:t>
            </a:r>
          </a:p>
          <a:p>
            <a:pPr eaLnBrk="1" hangingPunct="1">
              <a:spcBef>
                <a:spcPct val="0"/>
              </a:spcBef>
              <a:spcAft>
                <a:spcPct val="30000"/>
              </a:spcAft>
            </a:pPr>
            <a:endParaRPr lang="en-US" sz="1400" dirty="0">
              <a:latin typeface="Arial" charset="0"/>
              <a:ea typeface="ヒラギノ角ゴ Pro W3" charset="0"/>
              <a:cs typeface="Arial" charset="0"/>
            </a:endParaRPr>
          </a:p>
          <a:p>
            <a:pPr eaLnBrk="1" hangingPunct="1">
              <a:spcBef>
                <a:spcPct val="0"/>
              </a:spcBef>
              <a:spcAft>
                <a:spcPct val="30000"/>
              </a:spcAft>
            </a:pPr>
            <a:r>
              <a:rPr lang="en-US" sz="1400" dirty="0" smtClean="0">
                <a:latin typeface="Arial" charset="0"/>
                <a:ea typeface="ヒラギノ角ゴ Pro W3" charset="0"/>
                <a:cs typeface="Arial" charset="0"/>
                <a:sym typeface="Wingdings"/>
              </a:rPr>
              <a:t></a:t>
            </a:r>
            <a:r>
              <a:rPr lang="en-US" sz="1400" dirty="0" smtClean="0">
                <a:latin typeface="Arial" charset="0"/>
                <a:ea typeface="ヒラギノ角ゴ Pro W3" charset="0"/>
                <a:cs typeface="Arial" charset="0"/>
              </a:rPr>
              <a:t>About </a:t>
            </a:r>
            <a:r>
              <a:rPr lang="en-US" sz="1400" dirty="0">
                <a:latin typeface="Arial" charset="0"/>
                <a:ea typeface="ヒラギノ角ゴ Pro W3" charset="0"/>
                <a:cs typeface="Arial" charset="0"/>
              </a:rPr>
              <a:t>a fourth of our high school graduating class drops out of a 4-year college program. Did we send them to the wrong school? Did we not adequately prepare them for college work? </a:t>
            </a:r>
          </a:p>
          <a:p>
            <a:pPr eaLnBrk="1" hangingPunct="1">
              <a:spcBef>
                <a:spcPct val="0"/>
              </a:spcBef>
              <a:spcAft>
                <a:spcPct val="30000"/>
              </a:spcAft>
            </a:pPr>
            <a:endParaRPr lang="en-US" sz="1400" dirty="0">
              <a:latin typeface="Arial" charset="0"/>
              <a:ea typeface="ヒラギノ角ゴ Pro W3" charset="0"/>
              <a:cs typeface="Arial" charset="0"/>
            </a:endParaRPr>
          </a:p>
          <a:p>
            <a:pPr eaLnBrk="1" hangingPunct="1">
              <a:spcBef>
                <a:spcPct val="0"/>
              </a:spcBef>
              <a:spcAft>
                <a:spcPct val="30000"/>
              </a:spcAft>
            </a:pPr>
            <a:r>
              <a:rPr lang="en-US" sz="1400" dirty="0">
                <a:latin typeface="Arial" charset="0"/>
                <a:ea typeface="ヒラギノ角ゴ Pro W3" charset="0"/>
                <a:cs typeface="Arial" charset="0"/>
              </a:rPr>
              <a:t>We spend a lot of time looking at our high school </a:t>
            </a:r>
            <a:r>
              <a:rPr lang="en-US" sz="1400" u="sng" dirty="0">
                <a:latin typeface="Arial" charset="0"/>
                <a:ea typeface="ヒラギノ角ゴ Pro W3" charset="0"/>
                <a:cs typeface="Arial" charset="0"/>
              </a:rPr>
              <a:t>graduation</a:t>
            </a:r>
            <a:r>
              <a:rPr lang="en-US" sz="1400" dirty="0">
                <a:latin typeface="Arial" charset="0"/>
                <a:ea typeface="ヒラギノ角ゴ Pro W3" charset="0"/>
                <a:cs typeface="Arial" charset="0"/>
              </a:rPr>
              <a:t> rate, but what about our career and college </a:t>
            </a:r>
            <a:r>
              <a:rPr lang="en-US" sz="1400" u="sng" dirty="0">
                <a:latin typeface="Arial" charset="0"/>
                <a:ea typeface="ヒラギノ角ゴ Pro W3" charset="0"/>
                <a:cs typeface="Arial" charset="0"/>
              </a:rPr>
              <a:t>readiness</a:t>
            </a:r>
            <a:r>
              <a:rPr lang="en-US" sz="1400" dirty="0">
                <a:latin typeface="Arial" charset="0"/>
                <a:ea typeface="ヒラギノ角ゴ Pro W3" charset="0"/>
                <a:cs typeface="Arial" charset="0"/>
              </a:rPr>
              <a:t> rate? We </a:t>
            </a:r>
            <a:r>
              <a:rPr lang="en-US" sz="1400" u="sng" dirty="0">
                <a:latin typeface="Arial" charset="0"/>
                <a:ea typeface="ヒラギノ角ゴ Pro W3" charset="0"/>
                <a:cs typeface="Arial" charset="0"/>
              </a:rPr>
              <a:t>should</a:t>
            </a:r>
            <a:r>
              <a:rPr lang="en-US" sz="1400" dirty="0">
                <a:latin typeface="Arial" charset="0"/>
                <a:ea typeface="ヒラギノ角ゴ Pro W3" charset="0"/>
                <a:cs typeface="Arial" charset="0"/>
              </a:rPr>
              <a:t> be talking about </a:t>
            </a:r>
            <a:r>
              <a:rPr lang="en-US" sz="1400" u="sng" dirty="0">
                <a:latin typeface="Arial" charset="0"/>
                <a:ea typeface="ヒラギノ角ゴ Pro W3" charset="0"/>
                <a:cs typeface="Arial" charset="0"/>
              </a:rPr>
              <a:t>that</a:t>
            </a:r>
            <a:r>
              <a:rPr lang="en-US" sz="1400" dirty="0">
                <a:latin typeface="Arial" charset="0"/>
                <a:ea typeface="ヒラギノ角ゴ Pro W3" charset="0"/>
                <a:cs typeface="Arial" charset="0"/>
              </a:rPr>
              <a:t>.</a:t>
            </a:r>
          </a:p>
          <a:p>
            <a:pPr eaLnBrk="1" hangingPunct="1">
              <a:spcBef>
                <a:spcPct val="0"/>
              </a:spcBef>
              <a:spcAft>
                <a:spcPct val="30000"/>
              </a:spcAft>
            </a:pPr>
            <a:endParaRPr lang="en-US" dirty="0">
              <a:latin typeface="Arial" charset="0"/>
              <a:ea typeface="ヒラギノ角ゴ Pro W3" charset="0"/>
              <a:cs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6" name="Slide Image Placeholder 1"/>
          <p:cNvSpPr>
            <a:spLocks noGrp="1" noRot="1" noChangeAspect="1" noTextEdit="1"/>
          </p:cNvSpPr>
          <p:nvPr>
            <p:ph type="sldImg"/>
          </p:nvPr>
        </p:nvSpPr>
        <p:spPr>
          <a:ln/>
        </p:spPr>
      </p:sp>
      <p:sp>
        <p:nvSpPr>
          <p:cNvPr id="804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The best line in this article is where the governor said </a:t>
            </a:r>
            <a:endParaRPr lang="en-US" sz="1400" dirty="0" smtClean="0">
              <a:latin typeface="Arial" charset="0"/>
              <a:ea typeface="ヒラギノ角ゴ Pro W3" charset="0"/>
              <a:cs typeface="ヒラギノ角ゴ Pro W3" charset="0"/>
            </a:endParaRPr>
          </a:p>
          <a:p>
            <a:endParaRPr lang="en-US" altLang="ja-JP" sz="1400" dirty="0" smtClean="0">
              <a:latin typeface="Arial" charset="0"/>
              <a:ea typeface="ヒラギノ角ゴ Pro W3" charset="0"/>
              <a:cs typeface="ヒラギノ角ゴ Pro W3" charset="0"/>
            </a:endParaRPr>
          </a:p>
          <a:p>
            <a:r>
              <a:rPr lang="ja-JP" altLang="en-US" sz="1400" dirty="0" smtClean="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The fastest growing segment of technical college enrollment is students with four-year degrees who realize the job market is strongest for those with technical skills," </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www.jsonline.com</a:t>
            </a:r>
            <a:r>
              <a:rPr lang="en-US" dirty="0">
                <a:latin typeface="Arial" charset="0"/>
                <a:ea typeface="ヒラギノ角ゴ Pro W3" charset="0"/>
                <a:cs typeface="ヒラギノ角ゴ Pro W3" charset="0"/>
              </a:rPr>
              <a:t>/news/education/program-to-train-high-school-students-for-high-demand-fields-launched-b99130553z1-229717831.html</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Program to train high school students for high-demand fields launched</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"The fastest growing segment of technical college enrollment is students with four-year degrees who realize the job market is strongest for those with technical skills," the governor said.</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p:txBody>
      </p:sp>
      <p:sp>
        <p:nvSpPr>
          <p:cNvPr id="804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61C014F-747D-E844-995D-C5E7286A7AC8}" type="slidenum">
              <a:rPr lang="en-US" sz="1200"/>
              <a:pPr/>
              <a:t>42</a:t>
            </a:fld>
            <a:endParaRPr lang="en-US" sz="12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338" name="Slide Image Placeholder 1"/>
          <p:cNvSpPr>
            <a:spLocks noGrp="1" noRot="1" noChangeAspect="1" noTextEdit="1"/>
          </p:cNvSpPr>
          <p:nvPr>
            <p:ph type="sldImg"/>
          </p:nvPr>
        </p:nvSpPr>
        <p:spPr>
          <a:ln/>
        </p:spPr>
      </p:sp>
      <p:sp>
        <p:nvSpPr>
          <p:cNvPr id="782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smtClean="0">
                <a:latin typeface="Arial" charset="0"/>
                <a:ea typeface="ヒラギノ角ゴ Pro W3" charset="0"/>
                <a:cs typeface="ヒラギノ角ゴ Pro W3" charset="0"/>
              </a:rPr>
              <a:t>Mike Rowe, of Dirty Jobs fame, reworked the poster he saw hanging in his high school.</a:t>
            </a:r>
          </a:p>
          <a:p>
            <a:endParaRPr lang="en-US" sz="1400" dirty="0" smtClean="0">
              <a:latin typeface="Arial" charset="0"/>
              <a:ea typeface="ヒラギノ角ゴ Pro W3" charset="0"/>
              <a:cs typeface="ヒラギノ角ゴ Pro W3" charset="0"/>
            </a:endParaRPr>
          </a:p>
          <a:p>
            <a:r>
              <a:rPr lang="en-US" sz="1400" dirty="0" smtClean="0">
                <a:latin typeface="Arial" charset="0"/>
                <a:ea typeface="ヒラギノ角ゴ Pro W3" charset="0"/>
                <a:cs typeface="ヒラギノ角ゴ Pro W3" charset="0"/>
              </a:rPr>
              <a:t>Mike</a:t>
            </a:r>
            <a:r>
              <a:rPr lang="en-US" sz="1400" baseline="0" dirty="0" smtClean="0">
                <a:latin typeface="Arial" charset="0"/>
                <a:ea typeface="ヒラギノ角ゴ Pro W3" charset="0"/>
                <a:cs typeface="ヒラギノ角ゴ Pro W3" charset="0"/>
              </a:rPr>
              <a:t> is trying to bring back respect for blue-color jobs.</a:t>
            </a:r>
          </a:p>
          <a:p>
            <a:endParaRPr lang="en-US" baseline="0" dirty="0" smtClean="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article</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www.theblaze.com</a:t>
            </a:r>
            <a:r>
              <a:rPr lang="en-US" dirty="0">
                <a:latin typeface="Arial" charset="0"/>
                <a:ea typeface="ヒラギノ角ゴ Pro W3" charset="0"/>
                <a:cs typeface="ヒラギノ角ゴ Pro W3" charset="0"/>
              </a:rPr>
              <a:t>/stories/2013/10/23/mike-rowe-of-dirty-jobs-speaks-about-hard-work-how-many-are-following-the-worst-advice-in-the-history-of-the-world/</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poster:</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www.theblaze.com</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wp</a:t>
            </a:r>
            <a:r>
              <a:rPr lang="en-US" dirty="0">
                <a:latin typeface="Arial" charset="0"/>
                <a:ea typeface="ヒラギノ角ゴ Pro W3" charset="0"/>
                <a:cs typeface="ヒラギノ角ゴ Pro W3" charset="0"/>
              </a:rPr>
              <a:t>-content/uploads/2013/10/Work-Smart-AND-</a:t>
            </a:r>
            <a:r>
              <a:rPr lang="en-US" dirty="0" err="1">
                <a:latin typeface="Arial" charset="0"/>
                <a:ea typeface="ヒラギノ角ゴ Pro W3" charset="0"/>
                <a:cs typeface="ヒラギノ角ゴ Pro W3" charset="0"/>
              </a:rPr>
              <a:t>Hard.png</a:t>
            </a:r>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&lt;</a:t>
            </a:r>
            <a:r>
              <a:rPr lang="en-US" dirty="0" err="1">
                <a:latin typeface="Arial" charset="0"/>
                <a:ea typeface="ヒラギノ角ゴ Pro W3" charset="0"/>
                <a:cs typeface="ヒラギノ角ゴ Pro W3" charset="0"/>
              </a:rPr>
              <a:t>br</a:t>
            </a:r>
            <a:r>
              <a:rPr lang="en-US" dirty="0">
                <a:latin typeface="Arial" charset="0"/>
                <a:ea typeface="ヒラギノ角ゴ Pro W3" charset="0"/>
                <a:cs typeface="ヒラギノ角ゴ Pro W3" charset="0"/>
              </a:rPr>
              <a:t> /&gt;</a:t>
            </a:r>
          </a:p>
          <a:p>
            <a:r>
              <a:rPr lang="en-US" dirty="0">
                <a:latin typeface="Arial" charset="0"/>
                <a:ea typeface="ヒラギノ角ゴ Pro W3" charset="0"/>
                <a:cs typeface="ヒラギノ角ゴ Pro W3" charset="0"/>
              </a:rPr>
              <a:t>Rowe said there</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 a difference between work and labor, explaining that </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work is the thing you admire, [and] labor is the thing you have to do.</a:t>
            </a:r>
            <a:r>
              <a:rPr lang="ja-JP" altLang="en-US" dirty="0">
                <a:latin typeface="Arial" charset="0"/>
                <a:ea typeface="ヒラギノ角ゴ Pro W3" charset="0"/>
                <a:cs typeface="ヒラギノ角ゴ Pro W3" charset="0"/>
              </a:rPr>
              <a:t>”</a:t>
            </a:r>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p:txBody>
      </p:sp>
      <p:sp>
        <p:nvSpPr>
          <p:cNvPr id="782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36BA56F8-1F3C-8A4C-A718-A327869D582D}" type="slidenum">
              <a:rPr lang="en-US" sz="1200"/>
              <a:pPr/>
              <a:t>43</a:t>
            </a:fld>
            <a:endParaRPr lang="en-US" sz="12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xfrm>
            <a:off x="914400" y="4343400"/>
            <a:ext cx="4800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smtClean="0">
                <a:latin typeface="Arial" charset="0"/>
                <a:ea typeface="ヒラギノ角ゴ Pro W3" charset="0"/>
                <a:cs typeface="ヒラギノ角ゴ Pro W3" charset="0"/>
                <a:sym typeface="Wingdings"/>
              </a:rPr>
              <a:t></a:t>
            </a:r>
          </a:p>
          <a:p>
            <a:r>
              <a:rPr lang="en-US" sz="1400" dirty="0" smtClean="0">
                <a:latin typeface="Arial" charset="0"/>
                <a:ea typeface="ヒラギノ角ゴ Pro W3" charset="0"/>
                <a:cs typeface="ヒラギノ角ゴ Pro W3" charset="0"/>
              </a:rPr>
              <a:t>Now </a:t>
            </a:r>
            <a:r>
              <a:rPr lang="en-US" sz="1400" dirty="0">
                <a:latin typeface="Arial" charset="0"/>
                <a:ea typeface="ヒラギノ角ゴ Pro W3" charset="0"/>
                <a:cs typeface="ヒラギノ角ゴ Pro W3" charset="0"/>
              </a:rPr>
              <a:t>--- let</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look towards the future</a:t>
            </a:r>
          </a:p>
          <a:p>
            <a:endParaRPr lang="en-US" dirty="0">
              <a:latin typeface="Arial" charset="0"/>
              <a:ea typeface="ヒラギノ角ゴ Pro W3" charset="0"/>
              <a:cs typeface="ヒラギノ角ゴ Pro W3" charset="0"/>
            </a:endParaRPr>
          </a:p>
        </p:txBody>
      </p:sp>
      <p:sp>
        <p:nvSpPr>
          <p:cNvPr id="99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E1FCCA9-980A-A54A-AFD7-905A1EDE8FBE}" type="slidenum">
              <a:rPr lang="en-US" sz="1200"/>
              <a:pPr/>
              <a:t>44</a:t>
            </a:fld>
            <a:endParaRPr lang="en-US" sz="12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96D44F33-0E8B-504F-8FB1-FFB0E83C4079}" type="slidenum">
              <a:rPr lang="en-US" sz="1200"/>
              <a:pPr algn="r"/>
              <a:t>45</a:t>
            </a:fld>
            <a:endParaRPr lang="en-US" sz="1200"/>
          </a:p>
        </p:txBody>
      </p:sp>
      <p:sp>
        <p:nvSpPr>
          <p:cNvPr id="101380" name="Rectangle 2"/>
          <p:cNvSpPr>
            <a:spLocks noGrp="1" noRot="1" noChangeAspect="1" noChangeArrowheads="1" noTextEdit="1"/>
          </p:cNvSpPr>
          <p:nvPr>
            <p:ph type="sldImg"/>
          </p:nvPr>
        </p:nvSpPr>
        <p:spPr>
          <a:solidFill>
            <a:srgbClr val="FFFFFF"/>
          </a:solidFill>
          <a:ln/>
        </p:spPr>
      </p:sp>
      <p:sp>
        <p:nvSpPr>
          <p:cNvPr id="101381" name="Rectangle 3"/>
          <p:cNvSpPr>
            <a:spLocks noGrp="1" noChangeArrowheads="1"/>
          </p:cNvSpPr>
          <p:nvPr>
            <p:ph type="body" idx="1"/>
          </p:nvPr>
        </p:nvSpPr>
        <p:spPr>
          <a:xfrm>
            <a:off x="762000" y="4343400"/>
            <a:ext cx="5410200" cy="41148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spcAft>
                <a:spcPct val="30000"/>
              </a:spcAft>
            </a:pPr>
            <a:r>
              <a:rPr lang="en-US" sz="1400" dirty="0">
                <a:latin typeface="Arial" charset="0"/>
                <a:ea typeface="ヒラギノ角ゴ Pro W3" charset="0"/>
                <a:cs typeface="ヒラギノ角ゴ Pro W3" charset="0"/>
              </a:rPr>
              <a:t>The job market has changed considerably from when </a:t>
            </a:r>
            <a:r>
              <a:rPr lang="en-US" sz="1400" u="sng" dirty="0">
                <a:latin typeface="Arial" charset="0"/>
                <a:ea typeface="ヒラギノ角ゴ Pro W3" charset="0"/>
                <a:cs typeface="ヒラギノ角ゴ Pro W3" charset="0"/>
              </a:rPr>
              <a:t>we</a:t>
            </a:r>
            <a:r>
              <a:rPr lang="en-US" sz="1400" dirty="0">
                <a:latin typeface="Arial" charset="0"/>
                <a:ea typeface="ヒラギノ角ゴ Pro W3" charset="0"/>
                <a:cs typeface="ヒラギノ角ゴ Pro W3" charset="0"/>
              </a:rPr>
              <a:t> graduated from high school. </a:t>
            </a:r>
          </a:p>
          <a:p>
            <a:pPr eaLnBrk="1" hangingPunct="1">
              <a:spcBef>
                <a:spcPct val="0"/>
              </a:spcBef>
              <a:spcAft>
                <a:spcPct val="30000"/>
              </a:spcAft>
            </a:pPr>
            <a:endParaRPr lang="en-US" sz="1400" dirty="0">
              <a:latin typeface="Arial" charset="0"/>
              <a:ea typeface="ヒラギノ角ゴ Pro W3" charset="0"/>
              <a:cs typeface="ヒラギノ角ゴ Pro W3" charset="0"/>
            </a:endParaRPr>
          </a:p>
          <a:p>
            <a:pPr eaLnBrk="1" hangingPunct="1">
              <a:spcBef>
                <a:spcPct val="0"/>
              </a:spcBef>
              <a:spcAft>
                <a:spcPct val="30000"/>
              </a:spcAft>
            </a:pPr>
            <a:r>
              <a:rPr lang="en-US" sz="1400" dirty="0">
                <a:latin typeface="Arial" charset="0"/>
                <a:ea typeface="ヒラギノ角ゴ Pro W3" charset="0"/>
                <a:cs typeface="ヒラギノ角ゴ Pro W3" charset="0"/>
              </a:rPr>
              <a:t>Many of the careers our current students will have  - have yet to be thought of, which makes career preparation an even bigger challenge.</a:t>
            </a:r>
          </a:p>
          <a:p>
            <a:pPr eaLnBrk="1" hangingPunct="1">
              <a:spcBef>
                <a:spcPct val="0"/>
              </a:spcBef>
              <a:spcAft>
                <a:spcPct val="30000"/>
              </a:spcAft>
            </a:pPr>
            <a:endParaRPr lang="en-US" sz="1400" dirty="0">
              <a:latin typeface="Arial" charset="0"/>
              <a:ea typeface="ヒラギノ角ゴ Pro W3" charset="0"/>
              <a:cs typeface="ヒラギノ角ゴ Pro W3" charset="0"/>
            </a:endParaRPr>
          </a:p>
          <a:p>
            <a:pPr eaLnBrk="1" hangingPunct="1">
              <a:spcBef>
                <a:spcPct val="0"/>
              </a:spcBef>
              <a:spcAft>
                <a:spcPct val="30000"/>
              </a:spcAft>
            </a:pPr>
            <a:r>
              <a:rPr lang="en-US" sz="1400" dirty="0">
                <a:latin typeface="Arial" charset="0"/>
                <a:ea typeface="ヒラギノ角ゴ Pro W3" charset="0"/>
                <a:cs typeface="Arial" charset="0"/>
              </a:rPr>
              <a:t>We get most of our career guidance from our </a:t>
            </a:r>
            <a:r>
              <a:rPr lang="en-US" sz="1400" u="sng" dirty="0">
                <a:latin typeface="Arial" charset="0"/>
                <a:ea typeface="ヒラギノ角ゴ Pro W3" charset="0"/>
                <a:cs typeface="Arial" charset="0"/>
              </a:rPr>
              <a:t>parents</a:t>
            </a:r>
            <a:r>
              <a:rPr lang="en-US" sz="1400" dirty="0">
                <a:latin typeface="Arial" charset="0"/>
                <a:ea typeface="ヒラギノ角ゴ Pro W3" charset="0"/>
                <a:cs typeface="Arial" charset="0"/>
              </a:rPr>
              <a:t>. </a:t>
            </a:r>
          </a:p>
          <a:p>
            <a:pPr eaLnBrk="1" hangingPunct="1">
              <a:spcBef>
                <a:spcPct val="0"/>
              </a:spcBef>
              <a:spcAft>
                <a:spcPct val="30000"/>
              </a:spcAft>
            </a:pPr>
            <a:endParaRPr lang="en-US" sz="1400" dirty="0">
              <a:latin typeface="Arial" charset="0"/>
              <a:ea typeface="ヒラギノ角ゴ Pro W3" charset="0"/>
              <a:cs typeface="Arial" charset="0"/>
            </a:endParaRPr>
          </a:p>
          <a:p>
            <a:pPr eaLnBrk="1" hangingPunct="1">
              <a:spcBef>
                <a:spcPct val="0"/>
              </a:spcBef>
              <a:spcAft>
                <a:spcPct val="30000"/>
              </a:spcAft>
            </a:pPr>
            <a:r>
              <a:rPr lang="en-US" sz="1400" dirty="0">
                <a:latin typeface="Arial" charset="0"/>
                <a:ea typeface="ヒラギノ角ゴ Pro W3" charset="0"/>
                <a:cs typeface="Arial" charset="0"/>
              </a:rPr>
              <a:t>Do our student's parents keep up with the rapidly changing job market?</a:t>
            </a:r>
          </a:p>
          <a:p>
            <a:pPr eaLnBrk="1" hangingPunct="1">
              <a:spcBef>
                <a:spcPct val="0"/>
              </a:spcBef>
              <a:spcAft>
                <a:spcPct val="30000"/>
              </a:spcAft>
            </a:pPr>
            <a:endParaRPr lang="en-US" dirty="0">
              <a:latin typeface="Arial" charset="0"/>
              <a:ea typeface="ヒラギノ角ゴ Pro W3" charset="0"/>
              <a:cs typeface="ヒラギノ角ゴ Pro W3" charset="0"/>
            </a:endParaRPr>
          </a:p>
          <a:p>
            <a:pPr eaLnBrk="1" hangingPunct="1">
              <a:spcBef>
                <a:spcPct val="0"/>
              </a:spcBef>
              <a:spcAft>
                <a:spcPct val="30000"/>
              </a:spcAft>
            </a:pPr>
            <a:r>
              <a:rPr lang="en-US" dirty="0">
                <a:latin typeface="Arial" charset="0"/>
                <a:ea typeface="ヒラギノ角ゴ Pro W3" charset="0"/>
                <a:cs typeface="ヒラギノ角ゴ Pro W3" charset="0"/>
              </a:rPr>
              <a:t>====</a:t>
            </a:r>
          </a:p>
          <a:p>
            <a:pPr eaLnBrk="1" hangingPunct="1">
              <a:spcBef>
                <a:spcPct val="0"/>
              </a:spcBef>
              <a:spcAft>
                <a:spcPct val="30000"/>
              </a:spcAft>
            </a:pPr>
            <a:r>
              <a:rPr lang="en-US" dirty="0">
                <a:latin typeface="Arial" charset="0"/>
                <a:ea typeface="ヒラギノ角ゴ Pro W3" charset="0"/>
                <a:cs typeface="ヒラギノ角ゴ Pro W3" charset="0"/>
              </a:rPr>
              <a:t>Chris Droessler &amp; Emil Barnabas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35452ACF-E37D-054F-9FF3-05EDADC77349}" type="slidenum">
              <a:rPr lang="en-US" sz="1200"/>
              <a:pPr algn="r"/>
              <a:t>46</a:t>
            </a:fld>
            <a:endParaRPr lang="en-US" sz="1200"/>
          </a:p>
        </p:txBody>
      </p:sp>
      <p:sp>
        <p:nvSpPr>
          <p:cNvPr id="103428" name="Rectangle 2"/>
          <p:cNvSpPr>
            <a:spLocks noGrp="1" noRot="1" noChangeAspect="1" noChangeArrowheads="1" noTextEdit="1"/>
          </p:cNvSpPr>
          <p:nvPr>
            <p:ph type="sldImg"/>
          </p:nvPr>
        </p:nvSpPr>
        <p:spPr>
          <a:solidFill>
            <a:srgbClr val="FFFFFF"/>
          </a:solidFill>
          <a:ln/>
        </p:spPr>
      </p:sp>
      <p:sp>
        <p:nvSpPr>
          <p:cNvPr id="103429" name="Rectangle 3"/>
          <p:cNvSpPr>
            <a:spLocks noGrp="1" noChangeArrowheads="1"/>
          </p:cNvSpPr>
          <p:nvPr>
            <p:ph type="body" idx="1"/>
          </p:nvPr>
        </p:nvSpPr>
        <p:spPr>
          <a:xfrm>
            <a:off x="838200" y="4343400"/>
            <a:ext cx="5334000" cy="41148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spcAft>
                <a:spcPct val="30000"/>
              </a:spcAft>
            </a:pPr>
            <a:r>
              <a:rPr lang="en-US" sz="1400" dirty="0" smtClean="0">
                <a:latin typeface="Arial" charset="0"/>
                <a:ea typeface="ヒラギノ角ゴ Pro W3" charset="0"/>
                <a:cs typeface="ヒラギノ角ゴ Pro W3" charset="0"/>
              </a:rPr>
              <a:t>Not </a:t>
            </a:r>
            <a:r>
              <a:rPr lang="en-US" sz="1400" dirty="0">
                <a:latin typeface="Arial" charset="0"/>
                <a:ea typeface="ヒラギノ角ゴ Pro W3" charset="0"/>
                <a:cs typeface="ヒラギノ角ゴ Pro W3" charset="0"/>
              </a:rPr>
              <a:t>counting the occupations that require </a:t>
            </a:r>
            <a:r>
              <a:rPr lang="en-US" sz="1400" u="sng" dirty="0">
                <a:latin typeface="Arial" charset="0"/>
                <a:ea typeface="ヒラギノ角ゴ Pro W3" charset="0"/>
                <a:cs typeface="ヒラギノ角ゴ Pro W3" charset="0"/>
              </a:rPr>
              <a:t>less </a:t>
            </a:r>
            <a:r>
              <a:rPr lang="en-US" sz="1400" dirty="0">
                <a:latin typeface="Arial" charset="0"/>
                <a:ea typeface="ヒラギノ角ゴ Pro W3" charset="0"/>
                <a:cs typeface="ヒラギノ角ゴ Pro W3" charset="0"/>
              </a:rPr>
              <a:t>than a year of </a:t>
            </a:r>
            <a:r>
              <a:rPr lang="en-US" sz="1400" u="sng" dirty="0">
                <a:latin typeface="Arial" charset="0"/>
                <a:ea typeface="ヒラギノ角ゴ Pro W3" charset="0"/>
                <a:cs typeface="ヒラギノ角ゴ Pro W3" charset="0"/>
              </a:rPr>
              <a:t>on-the-job-training</a:t>
            </a:r>
            <a:r>
              <a:rPr lang="en-US" sz="1400" dirty="0">
                <a:latin typeface="Arial" charset="0"/>
                <a:ea typeface="ヒラギノ角ゴ Pro W3" charset="0"/>
                <a:cs typeface="ヒラギノ角ゴ Pro W3" charset="0"/>
              </a:rPr>
              <a:t> (OJT), </a:t>
            </a:r>
          </a:p>
          <a:p>
            <a:pPr eaLnBrk="1" hangingPunct="1">
              <a:spcBef>
                <a:spcPct val="0"/>
              </a:spcBef>
              <a:spcAft>
                <a:spcPct val="30000"/>
              </a:spcAft>
            </a:pPr>
            <a:r>
              <a:rPr lang="en-US" sz="1400" dirty="0">
                <a:latin typeface="Arial" charset="0"/>
                <a:ea typeface="ヒラギノ角ゴ Pro W3" charset="0"/>
                <a:cs typeface="ヒラギノ角ゴ Pro W3" charset="0"/>
              </a:rPr>
              <a:t>here are the </a:t>
            </a:r>
            <a:r>
              <a:rPr lang="en-US" sz="1400" u="sng" dirty="0">
                <a:latin typeface="Arial" charset="0"/>
                <a:ea typeface="ヒラギノ角ゴ Pro W3" charset="0"/>
                <a:cs typeface="ヒラギノ角ゴ Pro W3" charset="0"/>
              </a:rPr>
              <a:t>high-demand</a:t>
            </a:r>
            <a:r>
              <a:rPr lang="en-US" sz="1400" dirty="0">
                <a:latin typeface="Arial" charset="0"/>
                <a:ea typeface="ヒラギノ角ゴ Pro W3" charset="0"/>
                <a:cs typeface="ヒラギノ角ゴ Pro W3" charset="0"/>
              </a:rPr>
              <a:t> occupations in the United States that require some kind of postsecondary education.</a:t>
            </a:r>
          </a:p>
          <a:p>
            <a:pPr eaLnBrk="1" hangingPunct="1">
              <a:spcBef>
                <a:spcPct val="0"/>
              </a:spcBef>
              <a:spcAft>
                <a:spcPct val="30000"/>
              </a:spcAft>
            </a:pPr>
            <a:endParaRPr lang="en-US" sz="1400" dirty="0">
              <a:latin typeface="Arial" charset="0"/>
              <a:ea typeface="ヒラギノ角ゴ Pro W3" charset="0"/>
              <a:cs typeface="ヒラギノ角ゴ Pro W3" charset="0"/>
            </a:endParaRPr>
          </a:p>
          <a:p>
            <a:pPr eaLnBrk="1" hangingPunct="1">
              <a:spcBef>
                <a:spcPct val="0"/>
              </a:spcBef>
              <a:spcAft>
                <a:spcPct val="30000"/>
              </a:spcAft>
            </a:pPr>
            <a:r>
              <a:rPr lang="en-US" sz="1400" dirty="0">
                <a:latin typeface="Arial" charset="0"/>
                <a:ea typeface="ヒラギノ角ゴ Pro W3" charset="0"/>
                <a:cs typeface="ヒラギノ角ゴ Pro W3" charset="0"/>
              </a:rPr>
              <a:t>The number listed is the projected change in the number of positions in the US  over the ten-year projection period.</a:t>
            </a:r>
          </a:p>
          <a:p>
            <a:pPr eaLnBrk="1" hangingPunct="1">
              <a:spcBef>
                <a:spcPct val="0"/>
              </a:spcBef>
              <a:spcAft>
                <a:spcPct val="30000"/>
              </a:spcAft>
            </a:pPr>
            <a:endParaRPr lang="en-US" sz="1400" dirty="0">
              <a:latin typeface="Arial" charset="0"/>
              <a:ea typeface="ヒラギノ角ゴ Pro W3" charset="0"/>
              <a:cs typeface="ヒラギノ角ゴ Pro W3" charset="0"/>
            </a:endParaRPr>
          </a:p>
          <a:p>
            <a:pPr eaLnBrk="1" hangingPunct="1">
              <a:spcBef>
                <a:spcPct val="0"/>
              </a:spcBef>
              <a:spcAft>
                <a:spcPct val="30000"/>
              </a:spcAft>
            </a:pPr>
            <a:r>
              <a:rPr lang="en-US" sz="1400" dirty="0">
                <a:latin typeface="Arial" charset="0"/>
                <a:ea typeface="ヒラギノ角ゴ Pro W3" charset="0"/>
                <a:cs typeface="ヒラギノ角ゴ Pro W3" charset="0"/>
              </a:rPr>
              <a:t>In 2020, The United States  will need 711,900  more registered nurses than we had in 2010. </a:t>
            </a:r>
          </a:p>
          <a:p>
            <a:pPr eaLnBrk="1" hangingPunct="1">
              <a:spcBef>
                <a:spcPct val="0"/>
              </a:spcBef>
              <a:spcAft>
                <a:spcPct val="30000"/>
              </a:spcAft>
            </a:pPr>
            <a:endParaRPr lang="en-US" sz="1400" dirty="0">
              <a:latin typeface="Arial" charset="0"/>
              <a:ea typeface="ヒラギノ角ゴ Pro W3" charset="0"/>
              <a:cs typeface="ヒラギノ角ゴ Pro W3" charset="0"/>
            </a:endParaRPr>
          </a:p>
          <a:p>
            <a:pPr eaLnBrk="1" hangingPunct="1">
              <a:spcBef>
                <a:spcPct val="0"/>
              </a:spcBef>
              <a:spcAft>
                <a:spcPct val="30000"/>
              </a:spcAft>
            </a:pPr>
            <a:r>
              <a:rPr lang="en-US" sz="1400" dirty="0">
                <a:latin typeface="Arial" charset="0"/>
                <a:ea typeface="ヒラギノ角ゴ Pro W3" charset="0"/>
                <a:cs typeface="ヒラギノ角ゴ Pro W3" charset="0"/>
              </a:rPr>
              <a:t>We</a:t>
            </a:r>
            <a:r>
              <a:rPr lang="ja-JP" altLang="en-US" sz="1400" dirty="0">
                <a:latin typeface="Arial" charset="0"/>
                <a:ea typeface="ヒラギノ角ゴ Pro W3" charset="0"/>
                <a:cs typeface="ヒラギノ角ゴ Pro W3" charset="0"/>
              </a:rPr>
              <a:t>’</a:t>
            </a:r>
            <a:r>
              <a:rPr lang="en-US" sz="1400" dirty="0" err="1">
                <a:latin typeface="Arial" charset="0"/>
                <a:ea typeface="ヒラギノ角ゴ Pro W3" charset="0"/>
                <a:cs typeface="ヒラギノ角ゴ Pro W3" charset="0"/>
              </a:rPr>
              <a:t>ll</a:t>
            </a:r>
            <a:r>
              <a:rPr lang="en-US" sz="1400" dirty="0">
                <a:latin typeface="Arial" charset="0"/>
                <a:ea typeface="ヒラギノ角ゴ Pro W3" charset="0"/>
                <a:cs typeface="ヒラギノ角ゴ Pro W3" charset="0"/>
              </a:rPr>
              <a:t> talk about that in a minute.</a:t>
            </a:r>
          </a:p>
          <a:p>
            <a:pPr eaLnBrk="1" hangingPunct="1">
              <a:spcBef>
                <a:spcPct val="0"/>
              </a:spcBef>
              <a:spcAft>
                <a:spcPct val="30000"/>
              </a:spcAft>
            </a:pPr>
            <a:endParaRPr lang="en-US" sz="1400" dirty="0">
              <a:latin typeface="Arial" charset="0"/>
              <a:ea typeface="ヒラギノ角ゴ Pro W3" charset="0"/>
              <a:cs typeface="ヒラギノ角ゴ Pro W3" charset="0"/>
            </a:endParaRPr>
          </a:p>
          <a:p>
            <a:pPr eaLnBrk="1" hangingPunct="1">
              <a:spcBef>
                <a:spcPct val="0"/>
              </a:spcBef>
              <a:spcAft>
                <a:spcPct val="30000"/>
              </a:spcAft>
            </a:pPr>
            <a:r>
              <a:rPr lang="en-US" sz="1400" dirty="0">
                <a:latin typeface="Arial" charset="0"/>
                <a:ea typeface="ヒラギノ角ゴ Pro W3" charset="0"/>
                <a:cs typeface="ヒラギノ角ゴ Pro W3" charset="0"/>
              </a:rPr>
              <a:t>Look at all the teachers we need at all levels of education.</a:t>
            </a:r>
          </a:p>
          <a:p>
            <a:pPr eaLnBrk="1" hangingPunct="1">
              <a:spcBef>
                <a:spcPct val="0"/>
              </a:spcBef>
              <a:spcAft>
                <a:spcPct val="30000"/>
              </a:spcAft>
            </a:pPr>
            <a:endParaRPr lang="en-US" sz="1400" dirty="0" smtClean="0">
              <a:latin typeface="Arial" charset="0"/>
              <a:ea typeface="ヒラギノ角ゴ Pro W3" charset="0"/>
              <a:cs typeface="Arial" charset="0"/>
            </a:endParaRPr>
          </a:p>
          <a:p>
            <a:pPr marL="0" marR="0" indent="0" algn="l" defTabSz="914400" rtl="0" eaLnBrk="1" fontAlgn="base" latinLnBrk="0" hangingPunct="1">
              <a:lnSpc>
                <a:spcPct val="100000"/>
              </a:lnSpc>
              <a:spcBef>
                <a:spcPct val="0"/>
              </a:spcBef>
              <a:spcAft>
                <a:spcPct val="30000"/>
              </a:spcAft>
              <a:buClrTx/>
              <a:buSzTx/>
              <a:buFontTx/>
              <a:buNone/>
              <a:tabLst/>
              <a:defRPr/>
            </a:pPr>
            <a:r>
              <a:rPr lang="en-US" sz="1400" dirty="0" smtClean="0">
                <a:latin typeface="Arial" charset="0"/>
                <a:ea typeface="ヒラギノ角ゴ Pro W3" charset="0"/>
                <a:cs typeface="ヒラギノ角ゴ Pro W3" charset="0"/>
              </a:rPr>
              <a:t>(the other handout)</a:t>
            </a:r>
          </a:p>
          <a:p>
            <a:pPr eaLnBrk="1" hangingPunct="1">
              <a:spcBef>
                <a:spcPct val="0"/>
              </a:spcBef>
              <a:spcAft>
                <a:spcPct val="30000"/>
              </a:spcAft>
            </a:pPr>
            <a:endParaRPr lang="en-US" dirty="0">
              <a:latin typeface="Arial" charset="0"/>
              <a:ea typeface="ヒラギノ角ゴ Pro W3" charset="0"/>
              <a:cs typeface="Arial" charset="0"/>
            </a:endParaRPr>
          </a:p>
          <a:p>
            <a:pPr eaLnBrk="1" hangingPunct="1">
              <a:spcBef>
                <a:spcPct val="0"/>
              </a:spcBef>
              <a:spcAft>
                <a:spcPct val="30000"/>
              </a:spcAft>
            </a:pPr>
            <a:endParaRPr lang="en-US" dirty="0">
              <a:latin typeface="Arial" charset="0"/>
              <a:ea typeface="ヒラギノ角ゴ Pro W3" charset="0"/>
              <a:cs typeface="Arial" charset="0"/>
            </a:endParaRPr>
          </a:p>
          <a:p>
            <a:pPr eaLnBrk="1" hangingPunct="1">
              <a:spcBef>
                <a:spcPct val="0"/>
              </a:spcBef>
              <a:spcAft>
                <a:spcPct val="30000"/>
              </a:spcAft>
            </a:pPr>
            <a:endParaRPr lang="en-US" dirty="0">
              <a:latin typeface="Arial" charset="0"/>
              <a:ea typeface="ヒラギノ角ゴ Pro W3" charset="0"/>
              <a:cs typeface="Arial" charset="0"/>
            </a:endParaRPr>
          </a:p>
          <a:p>
            <a:pPr eaLnBrk="1" hangingPunct="1">
              <a:spcBef>
                <a:spcPct val="0"/>
              </a:spcBef>
              <a:spcAft>
                <a:spcPct val="30000"/>
              </a:spcAft>
            </a:pPr>
            <a:r>
              <a:rPr lang="en-US" dirty="0">
                <a:solidFill>
                  <a:srgbClr val="FF0000"/>
                </a:solidFill>
                <a:latin typeface="Arial" charset="0"/>
                <a:ea typeface="ヒラギノ角ゴ Pro W3" charset="0"/>
                <a:cs typeface="Arial" charset="0"/>
              </a:rPr>
              <a:t>==========</a:t>
            </a:r>
          </a:p>
          <a:p>
            <a:pPr eaLnBrk="1" hangingPunct="1">
              <a:spcBef>
                <a:spcPct val="0"/>
              </a:spcBef>
              <a:spcAft>
                <a:spcPct val="30000"/>
              </a:spcAft>
            </a:pPr>
            <a:r>
              <a:rPr lang="en-US" dirty="0">
                <a:solidFill>
                  <a:srgbClr val="FF0000"/>
                </a:solidFill>
                <a:latin typeface="Arial" charset="0"/>
                <a:ea typeface="ヒラギノ角ゴ Pro W3" charset="0"/>
                <a:cs typeface="Arial" charset="0"/>
              </a:rPr>
              <a:t>These data are from </a:t>
            </a:r>
            <a:r>
              <a:rPr lang="en-US" dirty="0" err="1">
                <a:solidFill>
                  <a:srgbClr val="FF0000"/>
                </a:solidFill>
                <a:latin typeface="Arial" charset="0"/>
                <a:ea typeface="ヒラギノ角ゴ Pro W3" charset="0"/>
                <a:cs typeface="Arial" charset="0"/>
              </a:rPr>
              <a:t>www.CareerOutlook.US</a:t>
            </a:r>
            <a:endParaRPr lang="en-US" dirty="0">
              <a:solidFill>
                <a:srgbClr val="FF0000"/>
              </a:solidFill>
              <a:latin typeface="Arial" charset="0"/>
              <a:ea typeface="ヒラギノ角ゴ Pro W3" charset="0"/>
              <a:cs typeface="Arial" charset="0"/>
            </a:endParaRPr>
          </a:p>
          <a:p>
            <a:pPr eaLnBrk="1" hangingPunct="1">
              <a:spcBef>
                <a:spcPct val="0"/>
              </a:spcBef>
              <a:spcAft>
                <a:spcPct val="30000"/>
              </a:spcAft>
            </a:pPr>
            <a:endParaRPr lang="en-US" dirty="0">
              <a:solidFill>
                <a:srgbClr val="FF0000"/>
              </a:solidFill>
              <a:latin typeface="Arial" charset="0"/>
              <a:ea typeface="ヒラギノ角ゴ Pro W3" charset="0"/>
              <a:cs typeface="Arial" charset="0"/>
            </a:endParaRPr>
          </a:p>
          <a:p>
            <a:r>
              <a:rPr lang="en-US" dirty="0">
                <a:solidFill>
                  <a:srgbClr val="FF0000"/>
                </a:solidFill>
                <a:latin typeface="Arial" charset="0"/>
                <a:ea typeface="ヒラギノ角ゴ Pro W3" charset="0"/>
                <a:cs typeface="ヒラギノ角ゴ Pro W3" charset="0"/>
              </a:rPr>
              <a:t>http://</a:t>
            </a:r>
            <a:r>
              <a:rPr lang="en-US" dirty="0" err="1">
                <a:solidFill>
                  <a:srgbClr val="FF0000"/>
                </a:solidFill>
                <a:latin typeface="Arial" charset="0"/>
                <a:ea typeface="ヒラギノ角ゴ Pro W3" charset="0"/>
                <a:cs typeface="ヒラギノ角ゴ Pro W3" charset="0"/>
              </a:rPr>
              <a:t>www.bls.gov</a:t>
            </a:r>
            <a:r>
              <a:rPr lang="en-US" dirty="0">
                <a:solidFill>
                  <a:srgbClr val="FF0000"/>
                </a:solidFill>
                <a:latin typeface="Arial" charset="0"/>
                <a:ea typeface="ヒラギノ角ゴ Pro W3" charset="0"/>
                <a:cs typeface="ヒラギノ角ゴ Pro W3" charset="0"/>
              </a:rPr>
              <a:t>/</a:t>
            </a:r>
            <a:r>
              <a:rPr lang="en-US" dirty="0" err="1">
                <a:solidFill>
                  <a:srgbClr val="FF0000"/>
                </a:solidFill>
                <a:latin typeface="Arial" charset="0"/>
                <a:ea typeface="ヒラギノ角ゴ Pro W3" charset="0"/>
                <a:cs typeface="ヒラギノ角ゴ Pro W3" charset="0"/>
              </a:rPr>
              <a:t>emp</a:t>
            </a:r>
            <a:r>
              <a:rPr lang="en-US" dirty="0">
                <a:solidFill>
                  <a:srgbClr val="FF0000"/>
                </a:solidFill>
                <a:latin typeface="Arial" charset="0"/>
                <a:ea typeface="ヒラギノ角ゴ Pro W3" charset="0"/>
                <a:cs typeface="ヒラギノ角ゴ Pro W3" charset="0"/>
              </a:rPr>
              <a:t>/ep_table_112.htm</a:t>
            </a:r>
          </a:p>
          <a:p>
            <a:r>
              <a:rPr lang="en-US" dirty="0">
                <a:solidFill>
                  <a:srgbClr val="FF0000"/>
                </a:solidFill>
                <a:latin typeface="Arial" charset="0"/>
                <a:ea typeface="ヒラギノ角ゴ Pro W3" charset="0"/>
                <a:cs typeface="ヒラギノ角ゴ Pro W3" charset="0"/>
              </a:rPr>
              <a:t>Education and training assignments</a:t>
            </a:r>
          </a:p>
          <a:p>
            <a:r>
              <a:rPr lang="en-US" dirty="0">
                <a:solidFill>
                  <a:srgbClr val="FF0000"/>
                </a:solidFill>
                <a:latin typeface="Arial" charset="0"/>
                <a:ea typeface="ヒラギノ角ゴ Pro W3" charset="0"/>
                <a:cs typeface="ヒラギノ角ゴ Pro W3" charset="0"/>
              </a:rPr>
              <a:t>updated January 13, 2012</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F062D94B-4859-A14E-A5A8-817B46FA1E1F}" type="slidenum">
              <a:rPr lang="en-US" sz="1200"/>
              <a:pPr algn="r"/>
              <a:t>47</a:t>
            </a:fld>
            <a:endParaRPr lang="en-US" sz="1200"/>
          </a:p>
        </p:txBody>
      </p:sp>
      <p:sp>
        <p:nvSpPr>
          <p:cNvPr id="105476" name="Rectangle 2"/>
          <p:cNvSpPr>
            <a:spLocks noGrp="1" noRot="1" noChangeAspect="1" noChangeArrowheads="1" noTextEdit="1"/>
          </p:cNvSpPr>
          <p:nvPr>
            <p:ph type="sldImg"/>
          </p:nvPr>
        </p:nvSpPr>
        <p:spPr>
          <a:xfrm>
            <a:off x="1143000" y="685800"/>
            <a:ext cx="2133600" cy="1600200"/>
          </a:xfrm>
          <a:solidFill>
            <a:srgbClr val="FFFFFF"/>
          </a:solidFill>
          <a:ln/>
        </p:spPr>
      </p:sp>
      <p:sp>
        <p:nvSpPr>
          <p:cNvPr id="105477" name="Rectangle 3"/>
          <p:cNvSpPr>
            <a:spLocks noGrp="1" noChangeArrowheads="1"/>
          </p:cNvSpPr>
          <p:nvPr>
            <p:ph type="body" idx="1"/>
          </p:nvPr>
        </p:nvSpPr>
        <p:spPr>
          <a:xfrm>
            <a:off x="533400" y="2514600"/>
            <a:ext cx="5715000" cy="59436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spcAft>
                <a:spcPct val="30000"/>
              </a:spcAft>
            </a:pPr>
            <a:r>
              <a:rPr lang="en-US" sz="1400" dirty="0">
                <a:latin typeface="Arial" charset="0"/>
                <a:ea typeface="ヒラギノ角ゴ Pro W3" charset="0"/>
                <a:cs typeface="Arial" charset="0"/>
              </a:rPr>
              <a:t>Here I</a:t>
            </a:r>
            <a:r>
              <a:rPr lang="ja-JP" altLang="en-US" sz="1400" dirty="0">
                <a:latin typeface="Arial" charset="0"/>
                <a:ea typeface="ヒラギノ角ゴ Pro W3" charset="0"/>
                <a:cs typeface="Arial" charset="0"/>
              </a:rPr>
              <a:t>’</a:t>
            </a:r>
            <a:r>
              <a:rPr lang="en-US" sz="1400" dirty="0" err="1">
                <a:latin typeface="Arial" charset="0"/>
                <a:ea typeface="ヒラギノ角ゴ Pro W3" charset="0"/>
                <a:cs typeface="Arial" charset="0"/>
              </a:rPr>
              <a:t>ve</a:t>
            </a:r>
            <a:r>
              <a:rPr lang="en-US" sz="1400" dirty="0">
                <a:latin typeface="Arial" charset="0"/>
                <a:ea typeface="ヒラギノ角ゴ Pro W3" charset="0"/>
                <a:cs typeface="Arial" charset="0"/>
              </a:rPr>
              <a:t> added to the list the short and moderate on-the-job-training occupations in </a:t>
            </a:r>
            <a:r>
              <a:rPr lang="en-US" sz="1400" u="sng" dirty="0">
                <a:latin typeface="Arial" charset="0"/>
                <a:ea typeface="ヒラギノ角ゴ Pro W3" charset="0"/>
                <a:cs typeface="Arial" charset="0"/>
              </a:rPr>
              <a:t>green </a:t>
            </a:r>
            <a:r>
              <a:rPr lang="en-US" sz="1400" dirty="0">
                <a:latin typeface="Arial" charset="0"/>
                <a:ea typeface="ヒラギノ角ゴ Pro W3" charset="0"/>
                <a:cs typeface="Arial" charset="0"/>
              </a:rPr>
              <a:t>so you can compare </a:t>
            </a:r>
            <a:r>
              <a:rPr lang="en-US" sz="1400" u="sng" dirty="0">
                <a:latin typeface="Arial" charset="0"/>
                <a:ea typeface="ヒラギノ角ゴ Pro W3" charset="0"/>
                <a:cs typeface="Arial" charset="0"/>
              </a:rPr>
              <a:t>their</a:t>
            </a:r>
            <a:r>
              <a:rPr lang="en-US" sz="1400" dirty="0">
                <a:latin typeface="Arial" charset="0"/>
                <a:ea typeface="ヒラギノ角ゴ Pro W3" charset="0"/>
                <a:cs typeface="Arial" charset="0"/>
              </a:rPr>
              <a:t> demand with the others.  Thus the green jobs are the ones you can get right out of high school, whereas the blue ones need some college work.</a:t>
            </a:r>
          </a:p>
          <a:p>
            <a:pPr eaLnBrk="1" hangingPunct="1">
              <a:spcBef>
                <a:spcPct val="0"/>
              </a:spcBef>
              <a:spcAft>
                <a:spcPct val="30000"/>
              </a:spcAft>
            </a:pPr>
            <a:r>
              <a:rPr lang="en-US" sz="1400" dirty="0">
                <a:latin typeface="Arial" charset="0"/>
                <a:ea typeface="ヒラギノ角ゴ Pro W3" charset="0"/>
                <a:cs typeface="Arial" charset="0"/>
              </a:rPr>
              <a:t>This list shows </a:t>
            </a:r>
            <a:r>
              <a:rPr lang="en-US" sz="1400" u="sng" dirty="0">
                <a:latin typeface="Arial" charset="0"/>
                <a:ea typeface="ヒラギノ角ゴ Pro W3" charset="0"/>
                <a:cs typeface="Arial" charset="0"/>
              </a:rPr>
              <a:t>all</a:t>
            </a:r>
            <a:r>
              <a:rPr lang="en-US" sz="1400" dirty="0">
                <a:latin typeface="Arial" charset="0"/>
                <a:ea typeface="ヒラギノ角ゴ Pro W3" charset="0"/>
                <a:cs typeface="Arial" charset="0"/>
              </a:rPr>
              <a:t> occupations in The United States that require the </a:t>
            </a:r>
            <a:r>
              <a:rPr lang="en-US" sz="1400" u="sng" dirty="0">
                <a:latin typeface="Arial" charset="0"/>
                <a:ea typeface="ヒラギノ角ゴ Pro W3" charset="0"/>
                <a:cs typeface="Arial" charset="0"/>
              </a:rPr>
              <a:t>most</a:t>
            </a:r>
            <a:r>
              <a:rPr lang="en-US" sz="1400" dirty="0">
                <a:latin typeface="Arial" charset="0"/>
                <a:ea typeface="ヒラギノ角ゴ Pro W3" charset="0"/>
                <a:cs typeface="Arial" charset="0"/>
              </a:rPr>
              <a:t> new workers projected through 2020.</a:t>
            </a:r>
          </a:p>
          <a:p>
            <a:pPr eaLnBrk="1" hangingPunct="1">
              <a:spcBef>
                <a:spcPct val="0"/>
              </a:spcBef>
              <a:spcAft>
                <a:spcPct val="30000"/>
              </a:spcAft>
            </a:pPr>
            <a:endParaRPr lang="en-US" sz="1400" dirty="0">
              <a:latin typeface="Arial" charset="0"/>
              <a:ea typeface="ヒラギノ角ゴ Pro W3" charset="0"/>
              <a:cs typeface="Arial" charset="0"/>
            </a:endParaRPr>
          </a:p>
          <a:p>
            <a:pPr eaLnBrk="1" hangingPunct="1">
              <a:spcBef>
                <a:spcPct val="0"/>
              </a:spcBef>
              <a:spcAft>
                <a:spcPct val="30000"/>
              </a:spcAft>
            </a:pPr>
            <a:r>
              <a:rPr lang="en-US" sz="1400" u="sng" dirty="0">
                <a:latin typeface="Arial" charset="0"/>
                <a:ea typeface="ヒラギノ角ゴ Pro W3" charset="0"/>
                <a:cs typeface="Arial" charset="0"/>
              </a:rPr>
              <a:t>Only one occupation on this top list requires a </a:t>
            </a:r>
            <a:r>
              <a:rPr lang="en-US" sz="1400" dirty="0">
                <a:latin typeface="Arial" charset="0"/>
                <a:ea typeface="ヒラギノ角ゴ Pro W3" charset="0"/>
                <a:cs typeface="Arial" charset="0"/>
              </a:rPr>
              <a:t>4-year degree!  And once you get past the bottom of the page you find a variety of education occupations that also require the 4-year degree. </a:t>
            </a:r>
          </a:p>
          <a:p>
            <a:pPr eaLnBrk="1" hangingPunct="1">
              <a:spcBef>
                <a:spcPct val="0"/>
              </a:spcBef>
              <a:spcAft>
                <a:spcPct val="30000"/>
              </a:spcAft>
            </a:pPr>
            <a:r>
              <a:rPr lang="en-US" sz="1400" dirty="0">
                <a:latin typeface="Arial" charset="0"/>
                <a:ea typeface="ヒラギノ角ゴ Pro W3" charset="0"/>
                <a:cs typeface="Arial" charset="0"/>
              </a:rPr>
              <a:t>The highest demand jobs that require a four year degree are all educators.  Are we telling that to our students?</a:t>
            </a:r>
          </a:p>
          <a:p>
            <a:pPr eaLnBrk="1" hangingPunct="1">
              <a:spcBef>
                <a:spcPct val="0"/>
              </a:spcBef>
              <a:spcAft>
                <a:spcPct val="30000"/>
              </a:spcAft>
            </a:pPr>
            <a:endParaRPr lang="en-US" sz="1400" dirty="0">
              <a:latin typeface="Arial" charset="0"/>
              <a:ea typeface="ヒラギノ角ゴ Pro W3" charset="0"/>
              <a:cs typeface="Arial" charset="0"/>
            </a:endParaRPr>
          </a:p>
          <a:p>
            <a:pPr eaLnBrk="1" hangingPunct="1">
              <a:spcBef>
                <a:spcPct val="0"/>
              </a:spcBef>
              <a:spcAft>
                <a:spcPct val="30000"/>
              </a:spcAft>
            </a:pPr>
            <a:r>
              <a:rPr lang="en-US" sz="1400" dirty="0">
                <a:latin typeface="Arial" charset="0"/>
                <a:ea typeface="ヒラギノ角ゴ Pro W3" charset="0"/>
                <a:cs typeface="ヒラギノ角ゴ Pro W3" charset="0"/>
              </a:rPr>
              <a:t>In 2020 the United States will need 711,900  more registered nurses than we had in 2010. </a:t>
            </a:r>
          </a:p>
          <a:p>
            <a:pPr eaLnBrk="1" hangingPunct="1">
              <a:spcBef>
                <a:spcPct val="0"/>
              </a:spcBef>
              <a:spcAft>
                <a:spcPct val="30000"/>
              </a:spcAft>
            </a:pPr>
            <a:r>
              <a:rPr lang="en-US" sz="1400" dirty="0">
                <a:latin typeface="Arial" charset="0"/>
                <a:ea typeface="ヒラギノ角ゴ Pro W3" charset="0"/>
                <a:cs typeface="ヒラギノ角ゴ Pro W3" charset="0"/>
              </a:rPr>
              <a:t>That</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almost three-quarters of a million more nurses.</a:t>
            </a:r>
          </a:p>
          <a:p>
            <a:pPr eaLnBrk="1" hangingPunct="1">
              <a:spcBef>
                <a:spcPct val="0"/>
              </a:spcBef>
              <a:spcAft>
                <a:spcPct val="30000"/>
              </a:spcAft>
            </a:pPr>
            <a:r>
              <a:rPr lang="en-US" sz="1400" u="sng" dirty="0">
                <a:latin typeface="Arial" charset="0"/>
                <a:ea typeface="ヒラギノ角ゴ Pro W3" charset="0"/>
                <a:cs typeface="ヒラギノ角ゴ Pro W3" charset="0"/>
              </a:rPr>
              <a:t>Where</a:t>
            </a:r>
            <a:r>
              <a:rPr lang="en-US" sz="1400" dirty="0">
                <a:latin typeface="Arial" charset="0"/>
                <a:ea typeface="ヒラギノ角ゴ Pro W3" charset="0"/>
                <a:cs typeface="ヒラギノ角ゴ Pro W3" charset="0"/>
              </a:rPr>
              <a:t> will they all come from?  </a:t>
            </a:r>
          </a:p>
          <a:p>
            <a:pPr eaLnBrk="1" hangingPunct="1">
              <a:spcBef>
                <a:spcPct val="0"/>
              </a:spcBef>
              <a:spcAft>
                <a:spcPct val="30000"/>
              </a:spcAft>
            </a:pPr>
            <a:r>
              <a:rPr lang="en-US" sz="1400" dirty="0">
                <a:latin typeface="Arial" charset="0"/>
                <a:ea typeface="ヒラギノ角ゴ Pro W3" charset="0"/>
                <a:cs typeface="Arial" charset="0"/>
              </a:rPr>
              <a:t>We are importing trained nurses from other countries, because we can</a:t>
            </a:r>
            <a:r>
              <a:rPr lang="ja-JP" altLang="en-US" sz="1400" dirty="0">
                <a:latin typeface="Arial" charset="0"/>
                <a:ea typeface="ヒラギノ角ゴ Pro W3" charset="0"/>
                <a:cs typeface="Arial" charset="0"/>
              </a:rPr>
              <a:t>’</a:t>
            </a:r>
            <a:r>
              <a:rPr lang="en-US" sz="1400" dirty="0">
                <a:latin typeface="Arial" charset="0"/>
                <a:ea typeface="ヒラギノ角ゴ Pro W3" charset="0"/>
                <a:cs typeface="Arial" charset="0"/>
              </a:rPr>
              <a:t>t create them fast enough in </a:t>
            </a:r>
            <a:r>
              <a:rPr lang="en-US" sz="1400" u="sng" dirty="0">
                <a:latin typeface="Arial" charset="0"/>
                <a:ea typeface="ヒラギノ角ゴ Pro W3" charset="0"/>
                <a:cs typeface="Arial" charset="0"/>
              </a:rPr>
              <a:t>this</a:t>
            </a:r>
            <a:r>
              <a:rPr lang="en-US" sz="1400" dirty="0">
                <a:latin typeface="Arial" charset="0"/>
                <a:ea typeface="ヒラギノ角ゴ Pro W3" charset="0"/>
                <a:cs typeface="Arial" charset="0"/>
              </a:rPr>
              <a:t> country.</a:t>
            </a:r>
          </a:p>
          <a:p>
            <a:pPr eaLnBrk="1" hangingPunct="1">
              <a:spcBef>
                <a:spcPct val="0"/>
              </a:spcBef>
              <a:spcAft>
                <a:spcPct val="30000"/>
              </a:spcAft>
            </a:pPr>
            <a:endParaRPr lang="en-US" sz="1400" dirty="0">
              <a:latin typeface="Arial" charset="0"/>
              <a:ea typeface="ヒラギノ角ゴ Pro W3" charset="0"/>
              <a:cs typeface="ヒラギノ角ゴ Pro W3" charset="0"/>
            </a:endParaRPr>
          </a:p>
          <a:p>
            <a:pPr eaLnBrk="1" hangingPunct="1">
              <a:spcBef>
                <a:spcPct val="0"/>
              </a:spcBef>
              <a:spcAft>
                <a:spcPct val="30000"/>
              </a:spcAft>
            </a:pPr>
            <a:r>
              <a:rPr lang="en-US" sz="1400" dirty="0">
                <a:latin typeface="Arial" charset="0"/>
                <a:ea typeface="ヒラギノ角ゴ Pro W3" charset="0"/>
                <a:cs typeface="ヒラギノ角ゴ Pro W3" charset="0"/>
              </a:rPr>
              <a:t>Other countries saw this demand coming and told their kids that they need to prepare for nursing careers in the United States. </a:t>
            </a:r>
          </a:p>
          <a:p>
            <a:pPr eaLnBrk="1" hangingPunct="1">
              <a:spcBef>
                <a:spcPct val="0"/>
              </a:spcBef>
              <a:spcAft>
                <a:spcPct val="30000"/>
              </a:spcAft>
            </a:pPr>
            <a:r>
              <a:rPr lang="en-US" sz="1400" dirty="0">
                <a:latin typeface="Arial" charset="0"/>
                <a:ea typeface="ヒラギノ角ゴ Pro W3" charset="0"/>
                <a:cs typeface="ヒラギノ角ゴ Pro W3" charset="0"/>
              </a:rPr>
              <a:t>Are </a:t>
            </a:r>
            <a:r>
              <a:rPr lang="en-US" sz="1400" u="sng" dirty="0">
                <a:latin typeface="Arial" charset="0"/>
                <a:ea typeface="ヒラギノ角ゴ Pro W3" charset="0"/>
                <a:cs typeface="ヒラギノ角ゴ Pro W3" charset="0"/>
              </a:rPr>
              <a:t>we</a:t>
            </a:r>
            <a:r>
              <a:rPr lang="en-US" sz="1400" dirty="0">
                <a:latin typeface="Arial" charset="0"/>
                <a:ea typeface="ヒラギノ角ゴ Pro W3" charset="0"/>
                <a:cs typeface="ヒラギノ角ゴ Pro W3" charset="0"/>
              </a:rPr>
              <a:t> providing this information to our kids? Should we be?</a:t>
            </a:r>
          </a:p>
          <a:p>
            <a:pPr eaLnBrk="1" hangingPunct="1">
              <a:spcBef>
                <a:spcPct val="0"/>
              </a:spcBef>
              <a:spcAft>
                <a:spcPct val="30000"/>
              </a:spcAft>
            </a:pPr>
            <a:endParaRPr lang="en-US" dirty="0">
              <a:latin typeface="Arial" charset="0"/>
              <a:ea typeface="ヒラギノ角ゴ Pro W3" charset="0"/>
              <a:cs typeface="ヒラギノ角ゴ Pro W3" charset="0"/>
            </a:endParaRPr>
          </a:p>
          <a:p>
            <a:pPr eaLnBrk="1" hangingPunct="1">
              <a:spcBef>
                <a:spcPct val="0"/>
              </a:spcBef>
              <a:spcAft>
                <a:spcPct val="30000"/>
              </a:spcAft>
            </a:pPr>
            <a:r>
              <a:rPr lang="en-US" dirty="0">
                <a:solidFill>
                  <a:srgbClr val="FF0000"/>
                </a:solidFill>
                <a:latin typeface="Arial" charset="0"/>
                <a:ea typeface="ヒラギノ角ゴ Pro W3" charset="0"/>
                <a:cs typeface="ヒラギノ角ゴ Pro W3" charset="0"/>
              </a:rPr>
              <a:t>…</a:t>
            </a:r>
          </a:p>
          <a:p>
            <a:pPr eaLnBrk="1" hangingPunct="1">
              <a:spcBef>
                <a:spcPct val="0"/>
              </a:spcBef>
              <a:spcAft>
                <a:spcPct val="30000"/>
              </a:spcAft>
            </a:pPr>
            <a:r>
              <a:rPr lang="en-US" dirty="0">
                <a:solidFill>
                  <a:srgbClr val="FF0000"/>
                </a:solidFill>
                <a:latin typeface="Arial" charset="0"/>
                <a:ea typeface="ヒラギノ角ゴ Pro W3" charset="0"/>
                <a:cs typeface="Arial" charset="0"/>
              </a:rPr>
              <a:t>--------</a:t>
            </a:r>
          </a:p>
          <a:p>
            <a:pPr eaLnBrk="1" hangingPunct="1">
              <a:spcBef>
                <a:spcPct val="0"/>
              </a:spcBef>
              <a:spcAft>
                <a:spcPct val="30000"/>
              </a:spcAft>
            </a:pPr>
            <a:r>
              <a:rPr lang="en-US" dirty="0">
                <a:solidFill>
                  <a:srgbClr val="FF0000"/>
                </a:solidFill>
                <a:latin typeface="Arial" charset="0"/>
                <a:ea typeface="ヒラギノ角ゴ Pro W3" charset="0"/>
                <a:cs typeface="Arial" charset="0"/>
              </a:rPr>
              <a:t>These data are from </a:t>
            </a:r>
            <a:r>
              <a:rPr lang="en-US" dirty="0" err="1">
                <a:solidFill>
                  <a:srgbClr val="FF0000"/>
                </a:solidFill>
                <a:latin typeface="Arial" charset="0"/>
                <a:ea typeface="ヒラギノ角ゴ Pro W3" charset="0"/>
                <a:cs typeface="Arial" charset="0"/>
              </a:rPr>
              <a:t>www.CareerOutlook.US</a:t>
            </a:r>
            <a:endParaRPr lang="en-US" dirty="0">
              <a:solidFill>
                <a:srgbClr val="FF0000"/>
              </a:solidFill>
              <a:latin typeface="Arial" charset="0"/>
              <a:ea typeface="ヒラギノ角ゴ Pro W3" charset="0"/>
              <a:cs typeface="Arial" charset="0"/>
            </a:endParaRPr>
          </a:p>
          <a:p>
            <a:pPr eaLnBrk="1" hangingPunct="1">
              <a:spcBef>
                <a:spcPct val="0"/>
              </a:spcBef>
              <a:spcAft>
                <a:spcPct val="30000"/>
              </a:spcAft>
            </a:pPr>
            <a:endParaRPr lang="en-US" dirty="0">
              <a:solidFill>
                <a:srgbClr val="FF0000"/>
              </a:solidFill>
              <a:latin typeface="Arial" charset="0"/>
              <a:ea typeface="ヒラギノ角ゴ Pro W3" charset="0"/>
              <a:cs typeface="Arial" charset="0"/>
            </a:endParaRPr>
          </a:p>
          <a:p>
            <a:r>
              <a:rPr lang="en-US" dirty="0">
                <a:solidFill>
                  <a:srgbClr val="FF0000"/>
                </a:solidFill>
                <a:latin typeface="Arial" charset="0"/>
                <a:ea typeface="ヒラギノ角ゴ Pro W3" charset="0"/>
                <a:cs typeface="ヒラギノ角ゴ Pro W3" charset="0"/>
              </a:rPr>
              <a:t>http://</a:t>
            </a:r>
            <a:r>
              <a:rPr lang="en-US" dirty="0" err="1">
                <a:solidFill>
                  <a:srgbClr val="FF0000"/>
                </a:solidFill>
                <a:latin typeface="Arial" charset="0"/>
                <a:ea typeface="ヒラギノ角ゴ Pro W3" charset="0"/>
                <a:cs typeface="ヒラギノ角ゴ Pro W3" charset="0"/>
              </a:rPr>
              <a:t>www.bls.gov</a:t>
            </a:r>
            <a:r>
              <a:rPr lang="en-US" dirty="0">
                <a:solidFill>
                  <a:srgbClr val="FF0000"/>
                </a:solidFill>
                <a:latin typeface="Arial" charset="0"/>
                <a:ea typeface="ヒラギノ角ゴ Pro W3" charset="0"/>
                <a:cs typeface="ヒラギノ角ゴ Pro W3" charset="0"/>
              </a:rPr>
              <a:t>/</a:t>
            </a:r>
            <a:r>
              <a:rPr lang="en-US" dirty="0" err="1">
                <a:solidFill>
                  <a:srgbClr val="FF0000"/>
                </a:solidFill>
                <a:latin typeface="Arial" charset="0"/>
                <a:ea typeface="ヒラギノ角ゴ Pro W3" charset="0"/>
                <a:cs typeface="ヒラギノ角ゴ Pro W3" charset="0"/>
              </a:rPr>
              <a:t>emp</a:t>
            </a:r>
            <a:r>
              <a:rPr lang="en-US" dirty="0">
                <a:solidFill>
                  <a:srgbClr val="FF0000"/>
                </a:solidFill>
                <a:latin typeface="Arial" charset="0"/>
                <a:ea typeface="ヒラギノ角ゴ Pro W3" charset="0"/>
                <a:cs typeface="ヒラギノ角ゴ Pro W3" charset="0"/>
              </a:rPr>
              <a:t>/ep_table_112.htm</a:t>
            </a:r>
          </a:p>
          <a:p>
            <a:r>
              <a:rPr lang="en-US" dirty="0">
                <a:solidFill>
                  <a:srgbClr val="FF0000"/>
                </a:solidFill>
                <a:latin typeface="Arial" charset="0"/>
                <a:ea typeface="ヒラギノ角ゴ Pro W3" charset="0"/>
                <a:cs typeface="ヒラギノ角ゴ Pro W3" charset="0"/>
              </a:rPr>
              <a:t>Education and training assignments</a:t>
            </a:r>
          </a:p>
          <a:p>
            <a:r>
              <a:rPr lang="en-US" dirty="0">
                <a:solidFill>
                  <a:srgbClr val="FF0000"/>
                </a:solidFill>
                <a:latin typeface="Arial" charset="0"/>
                <a:ea typeface="ヒラギノ角ゴ Pro W3" charset="0"/>
                <a:cs typeface="ヒラギノ角ゴ Pro W3" charset="0"/>
              </a:rPr>
              <a:t>updated January 13, 2012</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D6A18F8E-74F8-FF40-A6CC-9664FB6E833B}" type="slidenum">
              <a:rPr lang="en-US" sz="1200"/>
              <a:pPr algn="r"/>
              <a:t>48</a:t>
            </a:fld>
            <a:endParaRPr lang="en-US" sz="1200"/>
          </a:p>
        </p:txBody>
      </p:sp>
      <p:sp>
        <p:nvSpPr>
          <p:cNvPr id="107524" name="Rectangle 2"/>
          <p:cNvSpPr>
            <a:spLocks noGrp="1" noRot="1" noChangeAspect="1" noChangeArrowheads="1" noTextEdit="1"/>
          </p:cNvSpPr>
          <p:nvPr>
            <p:ph type="sldImg"/>
          </p:nvPr>
        </p:nvSpPr>
        <p:spPr>
          <a:solidFill>
            <a:srgbClr val="FFFFFF"/>
          </a:solidFill>
          <a:ln/>
        </p:spPr>
      </p:sp>
      <p:sp>
        <p:nvSpPr>
          <p:cNvPr id="107525" name="Rectangle 3"/>
          <p:cNvSpPr>
            <a:spLocks noGrp="1" noChangeArrowheads="1"/>
          </p:cNvSpPr>
          <p:nvPr>
            <p:ph type="body" idx="1"/>
          </p:nvPr>
        </p:nvSpPr>
        <p:spPr>
          <a:xfrm>
            <a:off x="533400" y="4343400"/>
            <a:ext cx="5715000" cy="41148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spcAft>
                <a:spcPct val="30000"/>
              </a:spcAft>
            </a:pPr>
            <a:r>
              <a:rPr lang="en-US" sz="1400" dirty="0">
                <a:latin typeface="Arial" charset="0"/>
                <a:ea typeface="ヒラギノ角ゴ Pro W3" charset="0"/>
                <a:cs typeface="Arial" charset="0"/>
              </a:rPr>
              <a:t>Here you see the projected  </a:t>
            </a:r>
            <a:r>
              <a:rPr lang="en-US" sz="1400" u="sng" dirty="0">
                <a:latin typeface="Arial" charset="0"/>
                <a:ea typeface="ヒラギノ角ゴ Pro W3" charset="0"/>
                <a:cs typeface="Arial" charset="0"/>
              </a:rPr>
              <a:t>percentage </a:t>
            </a:r>
            <a:r>
              <a:rPr lang="en-US" sz="1400" dirty="0">
                <a:latin typeface="Arial" charset="0"/>
                <a:ea typeface="ヒラギノ角ゴ Pro W3" charset="0"/>
                <a:cs typeface="Arial" charset="0"/>
              </a:rPr>
              <a:t>change over the same ten-year period. </a:t>
            </a:r>
          </a:p>
          <a:p>
            <a:pPr eaLnBrk="1" hangingPunct="1">
              <a:spcBef>
                <a:spcPct val="0"/>
              </a:spcBef>
              <a:spcAft>
                <a:spcPct val="30000"/>
              </a:spcAft>
            </a:pPr>
            <a:r>
              <a:rPr lang="en-US" sz="1400" dirty="0">
                <a:latin typeface="Arial" charset="0"/>
                <a:ea typeface="ヒラギノ角ゴ Pro W3" charset="0"/>
                <a:cs typeface="Arial" charset="0"/>
              </a:rPr>
              <a:t>Sometimes you might have a small number of workers in a particular occupation, but the </a:t>
            </a:r>
            <a:r>
              <a:rPr lang="en-US" sz="1400" u="sng" dirty="0">
                <a:latin typeface="Arial" charset="0"/>
                <a:ea typeface="ヒラギノ角ゴ Pro W3" charset="0"/>
                <a:cs typeface="Arial" charset="0"/>
              </a:rPr>
              <a:t>percentage</a:t>
            </a:r>
            <a:r>
              <a:rPr lang="en-US" sz="1400" dirty="0">
                <a:latin typeface="Arial" charset="0"/>
                <a:ea typeface="ヒラギノ角ゴ Pro W3" charset="0"/>
                <a:cs typeface="Arial" charset="0"/>
              </a:rPr>
              <a:t> change might be </a:t>
            </a:r>
            <a:r>
              <a:rPr lang="en-US" sz="1400" u="sng" dirty="0">
                <a:latin typeface="Arial" charset="0"/>
                <a:ea typeface="ヒラギノ角ゴ Pro W3" charset="0"/>
                <a:cs typeface="Arial" charset="0"/>
              </a:rPr>
              <a:t>high</a:t>
            </a:r>
            <a:r>
              <a:rPr lang="en-US" sz="1400" dirty="0">
                <a:latin typeface="Arial" charset="0"/>
                <a:ea typeface="ヒラギノ角ゴ Pro W3" charset="0"/>
                <a:cs typeface="Arial" charset="0"/>
              </a:rPr>
              <a:t>, which means that the industry is </a:t>
            </a:r>
            <a:r>
              <a:rPr lang="en-US" sz="1400" u="sng" dirty="0">
                <a:latin typeface="Arial" charset="0"/>
                <a:ea typeface="ヒラギノ角ゴ Pro W3" charset="0"/>
                <a:cs typeface="Arial" charset="0"/>
              </a:rPr>
              <a:t>expanding</a:t>
            </a:r>
            <a:r>
              <a:rPr lang="en-US" sz="1400" dirty="0">
                <a:latin typeface="Arial" charset="0"/>
                <a:ea typeface="ヒラギノ角ゴ Pro W3" charset="0"/>
                <a:cs typeface="Arial" charset="0"/>
              </a:rPr>
              <a:t>.</a:t>
            </a:r>
          </a:p>
          <a:p>
            <a:pPr eaLnBrk="1" hangingPunct="1">
              <a:spcBef>
                <a:spcPct val="0"/>
              </a:spcBef>
              <a:spcAft>
                <a:spcPct val="30000"/>
              </a:spcAft>
            </a:pPr>
            <a:endParaRPr lang="en-US" sz="1400" dirty="0">
              <a:latin typeface="Arial" charset="0"/>
              <a:ea typeface="ヒラギノ角ゴ Pro W3" charset="0"/>
              <a:cs typeface="Arial" charset="0"/>
            </a:endParaRPr>
          </a:p>
          <a:p>
            <a:pPr eaLnBrk="1" hangingPunct="1">
              <a:spcBef>
                <a:spcPct val="0"/>
              </a:spcBef>
              <a:spcAft>
                <a:spcPct val="30000"/>
              </a:spcAft>
            </a:pPr>
            <a:r>
              <a:rPr lang="en-US" sz="1400" dirty="0">
                <a:latin typeface="Arial" charset="0"/>
                <a:ea typeface="ヒラギノ角ゴ Pro W3" charset="0"/>
                <a:cs typeface="Arial" charset="0"/>
              </a:rPr>
              <a:t>-&gt;There were only 15,700  Biomedical Engineers in the United States in 2010, so a 61 percent increase is 9,700 positions.</a:t>
            </a:r>
          </a:p>
          <a:p>
            <a:pPr eaLnBrk="1" hangingPunct="1">
              <a:spcBef>
                <a:spcPct val="0"/>
              </a:spcBef>
              <a:spcAft>
                <a:spcPct val="30000"/>
              </a:spcAft>
            </a:pPr>
            <a:endParaRPr lang="en-US" sz="1400" dirty="0">
              <a:latin typeface="Arial" charset="0"/>
              <a:ea typeface="ヒラギノ角ゴ Pro W3" charset="0"/>
              <a:cs typeface="Arial" charset="0"/>
            </a:endParaRPr>
          </a:p>
          <a:p>
            <a:pPr eaLnBrk="1" hangingPunct="1">
              <a:spcBef>
                <a:spcPct val="0"/>
              </a:spcBef>
              <a:spcAft>
                <a:spcPct val="30000"/>
              </a:spcAft>
            </a:pPr>
            <a:r>
              <a:rPr lang="en-US" sz="1400" dirty="0">
                <a:latin typeface="Arial" charset="0"/>
                <a:ea typeface="ヒラギノ角ゴ Pro W3" charset="0"/>
                <a:cs typeface="Arial" charset="0"/>
              </a:rPr>
              <a:t>Compare that with the Home Health Aides with over a million  positions in 2010, so a 69 percent increase is 706,000  positions.</a:t>
            </a:r>
          </a:p>
          <a:p>
            <a:pPr eaLnBrk="1" hangingPunct="1">
              <a:spcBef>
                <a:spcPct val="0"/>
              </a:spcBef>
              <a:spcAft>
                <a:spcPct val="30000"/>
              </a:spcAft>
            </a:pPr>
            <a:endParaRPr lang="en-US" sz="1400" dirty="0">
              <a:latin typeface="Arial" charset="0"/>
              <a:ea typeface="ヒラギノ角ゴ Pro W3" charset="0"/>
              <a:cs typeface="ヒラギノ角ゴ Pro W3" charset="0"/>
            </a:endParaRPr>
          </a:p>
          <a:p>
            <a:pPr eaLnBrk="1" hangingPunct="1">
              <a:spcBef>
                <a:spcPct val="0"/>
              </a:spcBef>
              <a:spcAft>
                <a:spcPct val="30000"/>
              </a:spcAft>
            </a:pPr>
            <a:r>
              <a:rPr lang="en-US" sz="1400" dirty="0">
                <a:latin typeface="Arial" charset="0"/>
                <a:ea typeface="ヒラギノ角ゴ Pro W3" charset="0"/>
                <a:cs typeface="ヒラギノ角ゴ Pro W3" charset="0"/>
              </a:rPr>
              <a:t>You need to look at </a:t>
            </a:r>
            <a:r>
              <a:rPr lang="en-US" sz="1400" u="sng" dirty="0">
                <a:latin typeface="Arial" charset="0"/>
                <a:ea typeface="ヒラギノ角ゴ Pro W3" charset="0"/>
                <a:cs typeface="ヒラギノ角ゴ Pro W3" charset="0"/>
              </a:rPr>
              <a:t>both</a:t>
            </a:r>
            <a:r>
              <a:rPr lang="en-US" sz="1400" dirty="0">
                <a:latin typeface="Arial" charset="0"/>
                <a:ea typeface="ヒラギノ角ゴ Pro W3" charset="0"/>
                <a:cs typeface="ヒラギノ角ゴ Pro W3" charset="0"/>
              </a:rPr>
              <a:t> the numbers of positions </a:t>
            </a:r>
            <a:r>
              <a:rPr lang="en-US" sz="1400" u="sng" dirty="0">
                <a:latin typeface="Arial" charset="0"/>
                <a:ea typeface="ヒラギノ角ゴ Pro W3" charset="0"/>
                <a:cs typeface="ヒラギノ角ゴ Pro W3" charset="0"/>
              </a:rPr>
              <a:t>and</a:t>
            </a:r>
            <a:r>
              <a:rPr lang="en-US" sz="1400" dirty="0">
                <a:latin typeface="Arial" charset="0"/>
                <a:ea typeface="ヒラギノ角ゴ Pro W3" charset="0"/>
                <a:cs typeface="ヒラギノ角ゴ Pro W3" charset="0"/>
              </a:rPr>
              <a:t> the percentage increase. </a:t>
            </a:r>
          </a:p>
          <a:p>
            <a:pPr eaLnBrk="1" hangingPunct="1">
              <a:spcBef>
                <a:spcPct val="0"/>
              </a:spcBef>
              <a:spcAft>
                <a:spcPct val="30000"/>
              </a:spcAft>
            </a:pPr>
            <a:r>
              <a:rPr lang="en-US" sz="1400" dirty="0">
                <a:latin typeface="Arial" charset="0"/>
                <a:ea typeface="ヒラギノ角ゴ Pro W3" charset="0"/>
                <a:cs typeface="ヒラギノ角ゴ Pro W3" charset="0"/>
              </a:rPr>
              <a:t>…</a:t>
            </a:r>
          </a:p>
          <a:p>
            <a:pPr eaLnBrk="1" hangingPunct="1">
              <a:spcBef>
                <a:spcPct val="0"/>
              </a:spcBef>
              <a:spcAft>
                <a:spcPct val="30000"/>
              </a:spcAft>
            </a:pPr>
            <a:r>
              <a:rPr lang="en-US" dirty="0">
                <a:latin typeface="Arial" charset="0"/>
                <a:ea typeface="ヒラギノ角ゴ Pro W3" charset="0"/>
                <a:cs typeface="Arial" charset="0"/>
              </a:rPr>
              <a:t>-</a:t>
            </a:r>
            <a:r>
              <a:rPr lang="en-US" dirty="0">
                <a:solidFill>
                  <a:srgbClr val="FF0000"/>
                </a:solidFill>
                <a:latin typeface="Arial" charset="0"/>
                <a:ea typeface="ヒラギノ角ゴ Pro W3" charset="0"/>
                <a:cs typeface="Arial" charset="0"/>
              </a:rPr>
              <a:t>-------</a:t>
            </a:r>
          </a:p>
          <a:p>
            <a:pPr eaLnBrk="1" hangingPunct="1">
              <a:spcBef>
                <a:spcPct val="0"/>
              </a:spcBef>
              <a:spcAft>
                <a:spcPct val="30000"/>
              </a:spcAft>
            </a:pPr>
            <a:r>
              <a:rPr lang="en-US" dirty="0">
                <a:solidFill>
                  <a:srgbClr val="FF0000"/>
                </a:solidFill>
                <a:latin typeface="Arial" charset="0"/>
                <a:ea typeface="ヒラギノ角ゴ Pro W3" charset="0"/>
                <a:cs typeface="Arial" charset="0"/>
              </a:rPr>
              <a:t>These data are from </a:t>
            </a:r>
            <a:r>
              <a:rPr lang="en-US" dirty="0" err="1">
                <a:solidFill>
                  <a:srgbClr val="FF0000"/>
                </a:solidFill>
                <a:latin typeface="Arial" charset="0"/>
                <a:ea typeface="ヒラギノ角ゴ Pro W3" charset="0"/>
                <a:cs typeface="Arial" charset="0"/>
              </a:rPr>
              <a:t>www.CareerOutlook.US</a:t>
            </a:r>
            <a:endParaRPr lang="en-US" dirty="0">
              <a:solidFill>
                <a:srgbClr val="FF0000"/>
              </a:solidFill>
              <a:latin typeface="Arial" charset="0"/>
              <a:ea typeface="ヒラギノ角ゴ Pro W3" charset="0"/>
              <a:cs typeface="Arial" charset="0"/>
            </a:endParaRPr>
          </a:p>
          <a:p>
            <a:pPr eaLnBrk="1" hangingPunct="1">
              <a:spcBef>
                <a:spcPct val="0"/>
              </a:spcBef>
              <a:spcAft>
                <a:spcPct val="30000"/>
              </a:spcAft>
            </a:pPr>
            <a:endParaRPr lang="en-US" dirty="0">
              <a:solidFill>
                <a:srgbClr val="FF0000"/>
              </a:solidFill>
              <a:latin typeface="Arial" charset="0"/>
              <a:ea typeface="ヒラギノ角ゴ Pro W3" charset="0"/>
              <a:cs typeface="Arial" charset="0"/>
            </a:endParaRPr>
          </a:p>
          <a:p>
            <a:r>
              <a:rPr lang="en-US" dirty="0">
                <a:solidFill>
                  <a:srgbClr val="FF0000"/>
                </a:solidFill>
                <a:latin typeface="Arial" charset="0"/>
                <a:ea typeface="ヒラギノ角ゴ Pro W3" charset="0"/>
                <a:cs typeface="ヒラギノ角ゴ Pro W3" charset="0"/>
              </a:rPr>
              <a:t>http://</a:t>
            </a:r>
            <a:r>
              <a:rPr lang="en-US" dirty="0" err="1">
                <a:solidFill>
                  <a:srgbClr val="FF0000"/>
                </a:solidFill>
                <a:latin typeface="Arial" charset="0"/>
                <a:ea typeface="ヒラギノ角ゴ Pro W3" charset="0"/>
                <a:cs typeface="ヒラギノ角ゴ Pro W3" charset="0"/>
              </a:rPr>
              <a:t>www.bls.gov</a:t>
            </a:r>
            <a:r>
              <a:rPr lang="en-US" dirty="0">
                <a:solidFill>
                  <a:srgbClr val="FF0000"/>
                </a:solidFill>
                <a:latin typeface="Arial" charset="0"/>
                <a:ea typeface="ヒラギノ角ゴ Pro W3" charset="0"/>
                <a:cs typeface="ヒラギノ角ゴ Pro W3" charset="0"/>
              </a:rPr>
              <a:t>/</a:t>
            </a:r>
            <a:r>
              <a:rPr lang="en-US" dirty="0" err="1">
                <a:solidFill>
                  <a:srgbClr val="FF0000"/>
                </a:solidFill>
                <a:latin typeface="Arial" charset="0"/>
                <a:ea typeface="ヒラギノ角ゴ Pro W3" charset="0"/>
                <a:cs typeface="ヒラギノ角ゴ Pro W3" charset="0"/>
              </a:rPr>
              <a:t>emp</a:t>
            </a:r>
            <a:r>
              <a:rPr lang="en-US" dirty="0">
                <a:solidFill>
                  <a:srgbClr val="FF0000"/>
                </a:solidFill>
                <a:latin typeface="Arial" charset="0"/>
                <a:ea typeface="ヒラギノ角ゴ Pro W3" charset="0"/>
                <a:cs typeface="ヒラギノ角ゴ Pro W3" charset="0"/>
              </a:rPr>
              <a:t>/ep_table_112.htm</a:t>
            </a:r>
          </a:p>
          <a:p>
            <a:r>
              <a:rPr lang="en-US" dirty="0">
                <a:solidFill>
                  <a:srgbClr val="FF0000"/>
                </a:solidFill>
                <a:latin typeface="Arial" charset="0"/>
                <a:ea typeface="ヒラギノ角ゴ Pro W3" charset="0"/>
                <a:cs typeface="ヒラギノ角ゴ Pro W3" charset="0"/>
              </a:rPr>
              <a:t>Education and training assignments</a:t>
            </a:r>
          </a:p>
          <a:p>
            <a:r>
              <a:rPr lang="en-US" dirty="0">
                <a:solidFill>
                  <a:srgbClr val="FF0000"/>
                </a:solidFill>
                <a:latin typeface="Arial" charset="0"/>
                <a:ea typeface="ヒラギノ角ゴ Pro W3" charset="0"/>
                <a:cs typeface="ヒラギノ角ゴ Pro W3" charset="0"/>
              </a:rPr>
              <a:t>updated January 13, 2012</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E3C6867E-99D7-234C-A342-043DC84E26DF}" type="slidenum">
              <a:rPr lang="en-US" sz="1200"/>
              <a:pPr algn="r"/>
              <a:t>49</a:t>
            </a:fld>
            <a:endParaRPr lang="en-US" sz="1200"/>
          </a:p>
        </p:txBody>
      </p:sp>
      <p:sp>
        <p:nvSpPr>
          <p:cNvPr id="109572" name="Rectangle 2"/>
          <p:cNvSpPr>
            <a:spLocks noGrp="1" noRot="1" noChangeAspect="1" noChangeArrowheads="1" noTextEdit="1"/>
          </p:cNvSpPr>
          <p:nvPr>
            <p:ph type="sldImg"/>
          </p:nvPr>
        </p:nvSpPr>
        <p:spPr>
          <a:solidFill>
            <a:srgbClr val="FFFFFF"/>
          </a:solidFill>
          <a:ln/>
        </p:spPr>
      </p:sp>
      <p:sp>
        <p:nvSpPr>
          <p:cNvPr id="109573" name="Rectangle 3"/>
          <p:cNvSpPr>
            <a:spLocks noGrp="1" noChangeArrowheads="1"/>
          </p:cNvSpPr>
          <p:nvPr>
            <p:ph type="body" idx="1"/>
          </p:nvPr>
        </p:nvSpPr>
        <p:spPr>
          <a:xfrm>
            <a:off x="609600" y="4343400"/>
            <a:ext cx="5715000" cy="41148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spcAft>
                <a:spcPct val="30000"/>
              </a:spcAft>
            </a:pPr>
            <a:r>
              <a:rPr lang="en-US" sz="1400" dirty="0">
                <a:latin typeface="Arial" charset="0"/>
                <a:ea typeface="ヒラギノ角ゴ Pro W3" charset="0"/>
                <a:cs typeface="Arial" charset="0"/>
              </a:rPr>
              <a:t>And here are the jobs to stay away from.  We need this many less of each of these jobs over this projection period.  For most of these positions, machines are replacing humans.</a:t>
            </a:r>
          </a:p>
          <a:p>
            <a:pPr eaLnBrk="1" hangingPunct="1">
              <a:spcBef>
                <a:spcPct val="0"/>
              </a:spcBef>
              <a:spcAft>
                <a:spcPct val="30000"/>
              </a:spcAft>
            </a:pPr>
            <a:endParaRPr lang="en-US" sz="1400" dirty="0">
              <a:latin typeface="Arial" charset="0"/>
              <a:ea typeface="ヒラギノ角ゴ Pro W3" charset="0"/>
              <a:cs typeface="Arial" charset="0"/>
            </a:endParaRPr>
          </a:p>
          <a:p>
            <a:pPr eaLnBrk="1" hangingPunct="1">
              <a:spcBef>
                <a:spcPct val="0"/>
              </a:spcBef>
              <a:spcAft>
                <a:spcPct val="30000"/>
              </a:spcAft>
            </a:pPr>
            <a:endParaRPr lang="en-US" sz="1400" dirty="0">
              <a:latin typeface="Arial" charset="0"/>
              <a:ea typeface="ヒラギノ角ゴ Pro W3" charset="0"/>
              <a:cs typeface="Arial" charset="0"/>
            </a:endParaRPr>
          </a:p>
          <a:p>
            <a:pPr eaLnBrk="1" hangingPunct="1">
              <a:spcBef>
                <a:spcPct val="0"/>
              </a:spcBef>
              <a:spcAft>
                <a:spcPct val="30000"/>
              </a:spcAft>
            </a:pPr>
            <a:endParaRPr lang="en-US" sz="1400" dirty="0">
              <a:latin typeface="Arial" charset="0"/>
              <a:ea typeface="ヒラギノ角ゴ Pro W3" charset="0"/>
              <a:cs typeface="Arial" charset="0"/>
            </a:endParaRPr>
          </a:p>
          <a:p>
            <a:pPr eaLnBrk="1" hangingPunct="1">
              <a:spcBef>
                <a:spcPct val="0"/>
              </a:spcBef>
              <a:spcAft>
                <a:spcPct val="30000"/>
              </a:spcAft>
            </a:pPr>
            <a:endParaRPr lang="en-US" dirty="0">
              <a:latin typeface="Arial" charset="0"/>
              <a:ea typeface="ヒラギノ角ゴ Pro W3" charset="0"/>
              <a:cs typeface="Arial" charset="0"/>
            </a:endParaRPr>
          </a:p>
          <a:p>
            <a:pPr eaLnBrk="1" hangingPunct="1">
              <a:spcBef>
                <a:spcPct val="0"/>
              </a:spcBef>
              <a:spcAft>
                <a:spcPct val="30000"/>
              </a:spcAft>
            </a:pPr>
            <a:endParaRPr lang="en-US" dirty="0">
              <a:latin typeface="Arial" charset="0"/>
              <a:ea typeface="ヒラギノ角ゴ Pro W3" charset="0"/>
              <a:cs typeface="Arial" charset="0"/>
            </a:endParaRPr>
          </a:p>
          <a:p>
            <a:pPr eaLnBrk="1" hangingPunct="1">
              <a:spcBef>
                <a:spcPct val="0"/>
              </a:spcBef>
              <a:spcAft>
                <a:spcPct val="30000"/>
              </a:spcAft>
            </a:pPr>
            <a:endParaRPr lang="en-US" dirty="0">
              <a:solidFill>
                <a:srgbClr val="FF0000"/>
              </a:solidFill>
              <a:latin typeface="Arial" charset="0"/>
              <a:ea typeface="ヒラギノ角ゴ Pro W3" charset="0"/>
              <a:cs typeface="Arial" charset="0"/>
            </a:endParaRPr>
          </a:p>
          <a:p>
            <a:pPr eaLnBrk="1" hangingPunct="1">
              <a:spcBef>
                <a:spcPct val="0"/>
              </a:spcBef>
              <a:spcAft>
                <a:spcPct val="30000"/>
              </a:spcAft>
            </a:pPr>
            <a:endParaRPr lang="en-US" dirty="0">
              <a:solidFill>
                <a:srgbClr val="FF0000"/>
              </a:solidFill>
              <a:latin typeface="Arial" charset="0"/>
              <a:ea typeface="ヒラギノ角ゴ Pro W3" charset="0"/>
              <a:cs typeface="ヒラギノ角ゴ Pro W3" charset="0"/>
            </a:endParaRPr>
          </a:p>
          <a:p>
            <a:pPr eaLnBrk="1" hangingPunct="1">
              <a:spcBef>
                <a:spcPct val="0"/>
              </a:spcBef>
              <a:spcAft>
                <a:spcPct val="30000"/>
              </a:spcAft>
            </a:pPr>
            <a:r>
              <a:rPr lang="en-US" dirty="0">
                <a:solidFill>
                  <a:srgbClr val="FF0000"/>
                </a:solidFill>
                <a:latin typeface="Arial" charset="0"/>
                <a:ea typeface="ヒラギノ角ゴ Pro W3" charset="0"/>
                <a:cs typeface="Arial" charset="0"/>
              </a:rPr>
              <a:t>--------</a:t>
            </a:r>
          </a:p>
          <a:p>
            <a:pPr eaLnBrk="1" hangingPunct="1">
              <a:spcBef>
                <a:spcPct val="0"/>
              </a:spcBef>
              <a:spcAft>
                <a:spcPct val="30000"/>
              </a:spcAft>
            </a:pPr>
            <a:r>
              <a:rPr lang="en-US" dirty="0">
                <a:solidFill>
                  <a:srgbClr val="FF0000"/>
                </a:solidFill>
                <a:latin typeface="Arial" charset="0"/>
                <a:ea typeface="ヒラギノ角ゴ Pro W3" charset="0"/>
                <a:cs typeface="Arial" charset="0"/>
              </a:rPr>
              <a:t>These data are from </a:t>
            </a:r>
            <a:r>
              <a:rPr lang="en-US" dirty="0" err="1">
                <a:solidFill>
                  <a:srgbClr val="FF0000"/>
                </a:solidFill>
                <a:latin typeface="Arial" charset="0"/>
                <a:ea typeface="ヒラギノ角ゴ Pro W3" charset="0"/>
                <a:cs typeface="Arial" charset="0"/>
              </a:rPr>
              <a:t>www.CareerOutlook.US</a:t>
            </a:r>
            <a:endParaRPr lang="en-US" dirty="0">
              <a:solidFill>
                <a:srgbClr val="FF0000"/>
              </a:solidFill>
              <a:latin typeface="Arial" charset="0"/>
              <a:ea typeface="ヒラギノ角ゴ Pro W3" charset="0"/>
              <a:cs typeface="Arial" charset="0"/>
            </a:endParaRPr>
          </a:p>
          <a:p>
            <a:pPr eaLnBrk="1" hangingPunct="1">
              <a:spcBef>
                <a:spcPct val="0"/>
              </a:spcBef>
              <a:spcAft>
                <a:spcPct val="30000"/>
              </a:spcAft>
            </a:pPr>
            <a:endParaRPr lang="en-US" dirty="0">
              <a:solidFill>
                <a:srgbClr val="FF0000"/>
              </a:solidFill>
              <a:latin typeface="Arial" charset="0"/>
              <a:ea typeface="ヒラギノ角ゴ Pro W3" charset="0"/>
              <a:cs typeface="Arial" charset="0"/>
            </a:endParaRPr>
          </a:p>
          <a:p>
            <a:r>
              <a:rPr lang="en-US" dirty="0">
                <a:solidFill>
                  <a:srgbClr val="FF0000"/>
                </a:solidFill>
                <a:latin typeface="Arial" charset="0"/>
                <a:ea typeface="ヒラギノ角ゴ Pro W3" charset="0"/>
                <a:cs typeface="ヒラギノ角ゴ Pro W3" charset="0"/>
              </a:rPr>
              <a:t>http://</a:t>
            </a:r>
            <a:r>
              <a:rPr lang="en-US" dirty="0" err="1">
                <a:solidFill>
                  <a:srgbClr val="FF0000"/>
                </a:solidFill>
                <a:latin typeface="Arial" charset="0"/>
                <a:ea typeface="ヒラギノ角ゴ Pro W3" charset="0"/>
                <a:cs typeface="ヒラギノ角ゴ Pro W3" charset="0"/>
              </a:rPr>
              <a:t>www.bls.gov</a:t>
            </a:r>
            <a:r>
              <a:rPr lang="en-US" dirty="0">
                <a:solidFill>
                  <a:srgbClr val="FF0000"/>
                </a:solidFill>
                <a:latin typeface="Arial" charset="0"/>
                <a:ea typeface="ヒラギノ角ゴ Pro W3" charset="0"/>
                <a:cs typeface="ヒラギノ角ゴ Pro W3" charset="0"/>
              </a:rPr>
              <a:t>/</a:t>
            </a:r>
            <a:r>
              <a:rPr lang="en-US" dirty="0" err="1">
                <a:solidFill>
                  <a:srgbClr val="FF0000"/>
                </a:solidFill>
                <a:latin typeface="Arial" charset="0"/>
                <a:ea typeface="ヒラギノ角ゴ Pro W3" charset="0"/>
                <a:cs typeface="ヒラギノ角ゴ Pro W3" charset="0"/>
              </a:rPr>
              <a:t>emp</a:t>
            </a:r>
            <a:r>
              <a:rPr lang="en-US" dirty="0">
                <a:solidFill>
                  <a:srgbClr val="FF0000"/>
                </a:solidFill>
                <a:latin typeface="Arial" charset="0"/>
                <a:ea typeface="ヒラギノ角ゴ Pro W3" charset="0"/>
                <a:cs typeface="ヒラギノ角ゴ Pro W3" charset="0"/>
              </a:rPr>
              <a:t>/ep_table_112.htm</a:t>
            </a:r>
          </a:p>
          <a:p>
            <a:r>
              <a:rPr lang="en-US" dirty="0">
                <a:solidFill>
                  <a:srgbClr val="FF0000"/>
                </a:solidFill>
                <a:latin typeface="Arial" charset="0"/>
                <a:ea typeface="ヒラギノ角ゴ Pro W3" charset="0"/>
                <a:cs typeface="ヒラギノ角ゴ Pro W3" charset="0"/>
              </a:rPr>
              <a:t>Education and training assignments</a:t>
            </a:r>
          </a:p>
          <a:p>
            <a:r>
              <a:rPr lang="en-US" dirty="0">
                <a:solidFill>
                  <a:srgbClr val="FF0000"/>
                </a:solidFill>
                <a:latin typeface="Arial" charset="0"/>
                <a:ea typeface="ヒラギノ角ゴ Pro W3" charset="0"/>
                <a:cs typeface="ヒラギノ角ゴ Pro W3" charset="0"/>
              </a:rPr>
              <a:t>updated January 13, 2012</a:t>
            </a:r>
          </a:p>
          <a:p>
            <a:endParaRPr lang="en-US" dirty="0">
              <a:solidFill>
                <a:srgbClr val="FF0000"/>
              </a:solidFill>
              <a:latin typeface="Arial" charset="0"/>
              <a:ea typeface="ヒラギノ角ゴ Pro W3" charset="0"/>
              <a:cs typeface="ヒラギノ角ゴ Pro W3" charset="0"/>
            </a:endParaRPr>
          </a:p>
          <a:p>
            <a:pPr eaLnBrk="1" hangingPunct="1">
              <a:spcBef>
                <a:spcPct val="0"/>
              </a:spcBef>
              <a:spcAft>
                <a:spcPct val="30000"/>
              </a:spcAft>
            </a:pPr>
            <a:r>
              <a:rPr lang="en-US" dirty="0">
                <a:solidFill>
                  <a:srgbClr val="FF0000"/>
                </a:solidFill>
                <a:latin typeface="Arial" charset="0"/>
                <a:ea typeface="ヒラギノ角ゴ Pro W3" charset="0"/>
                <a:cs typeface="Arial" charset="0"/>
              </a:rPr>
              <a:t>Textiles – socks in NC</a:t>
            </a:r>
          </a:p>
          <a:p>
            <a:pPr eaLnBrk="1" hangingPunct="1">
              <a:spcBef>
                <a:spcPct val="0"/>
              </a:spcBef>
              <a:spcAft>
                <a:spcPct val="30000"/>
              </a:spcAft>
            </a:pPr>
            <a:r>
              <a:rPr lang="en-US" dirty="0">
                <a:solidFill>
                  <a:srgbClr val="FF0000"/>
                </a:solidFill>
                <a:latin typeface="Arial" charset="0"/>
                <a:ea typeface="ヒラギノ角ゴ Pro W3" charset="0"/>
                <a:cs typeface="Arial" charset="0"/>
              </a:rPr>
              <a:t>http://</a:t>
            </a:r>
            <a:r>
              <a:rPr lang="en-US" dirty="0" err="1">
                <a:solidFill>
                  <a:srgbClr val="FF0000"/>
                </a:solidFill>
                <a:latin typeface="Arial" charset="0"/>
                <a:ea typeface="ヒラギノ角ゴ Pro W3" charset="0"/>
                <a:cs typeface="Arial" charset="0"/>
              </a:rPr>
              <a:t>www.nctextileconnect.com</a:t>
            </a:r>
            <a:r>
              <a:rPr lang="en-US" dirty="0">
                <a:solidFill>
                  <a:srgbClr val="FF0000"/>
                </a:solidFill>
                <a:latin typeface="Arial" charset="0"/>
                <a:ea typeface="ヒラギノ角ゴ Pro W3" charset="0"/>
                <a:cs typeface="Arial" charset="0"/>
              </a:rPr>
              <a:t>/</a:t>
            </a:r>
            <a:r>
              <a:rPr lang="en-US" dirty="0" err="1">
                <a:solidFill>
                  <a:srgbClr val="FF0000"/>
                </a:solidFill>
                <a:latin typeface="Arial" charset="0"/>
                <a:ea typeface="ヒラギノ角ゴ Pro W3" charset="0"/>
                <a:cs typeface="Arial" charset="0"/>
              </a:rPr>
              <a:t>connect_detail.cfm?valuechain_catid</a:t>
            </a:r>
            <a:r>
              <a:rPr lang="en-US" dirty="0">
                <a:solidFill>
                  <a:srgbClr val="FF0000"/>
                </a:solidFill>
                <a:latin typeface="Arial" charset="0"/>
                <a:ea typeface="ヒラギノ角ゴ Pro W3" charset="0"/>
                <a:cs typeface="Arial" charset="0"/>
              </a:rPr>
              <a:t>=38</a:t>
            </a:r>
          </a:p>
          <a:p>
            <a:pPr eaLnBrk="1" hangingPunct="1">
              <a:spcBef>
                <a:spcPct val="0"/>
              </a:spcBef>
              <a:spcAft>
                <a:spcPct val="30000"/>
              </a:spcAft>
            </a:pPr>
            <a:endParaRPr lang="en-US" dirty="0">
              <a:solidFill>
                <a:srgbClr val="FF0000"/>
              </a:solidFill>
              <a:latin typeface="Arial" charset="0"/>
              <a:ea typeface="ヒラギノ角ゴ Pro W3" charset="0"/>
              <a:cs typeface="Arial" charset="0"/>
            </a:endParaRPr>
          </a:p>
          <a:p>
            <a:pPr eaLnBrk="1" hangingPunct="1">
              <a:spcBef>
                <a:spcPct val="0"/>
              </a:spcBef>
              <a:spcAft>
                <a:spcPct val="30000"/>
              </a:spcAft>
            </a:pPr>
            <a:r>
              <a:rPr lang="en-US" dirty="0">
                <a:solidFill>
                  <a:srgbClr val="FF0000"/>
                </a:solidFill>
                <a:latin typeface="Arial" charset="0"/>
                <a:ea typeface="ヒラギノ角ゴ Pro W3" charset="0"/>
                <a:cs typeface="Arial" charset="0"/>
              </a:rPr>
              <a:t>Socks made in USA</a:t>
            </a:r>
          </a:p>
          <a:p>
            <a:pPr eaLnBrk="1" hangingPunct="1">
              <a:spcBef>
                <a:spcPct val="0"/>
              </a:spcBef>
              <a:spcAft>
                <a:spcPct val="30000"/>
              </a:spcAft>
            </a:pPr>
            <a:r>
              <a:rPr lang="en-US" dirty="0">
                <a:solidFill>
                  <a:srgbClr val="FF0000"/>
                </a:solidFill>
                <a:latin typeface="Arial" charset="0"/>
                <a:ea typeface="ヒラギノ角ゴ Pro W3" charset="0"/>
                <a:cs typeface="ヒラギノ角ゴ Pro W3" charset="0"/>
              </a:rPr>
              <a:t>http://</a:t>
            </a:r>
            <a:r>
              <a:rPr lang="en-US" dirty="0" err="1">
                <a:solidFill>
                  <a:srgbClr val="FF0000"/>
                </a:solidFill>
                <a:latin typeface="Arial" charset="0"/>
                <a:ea typeface="ヒラギノ角ゴ Pro W3" charset="0"/>
                <a:cs typeface="ヒラギノ角ゴ Pro W3" charset="0"/>
              </a:rPr>
              <a:t>www.americansworking.com</a:t>
            </a:r>
            <a:r>
              <a:rPr lang="en-US" dirty="0">
                <a:solidFill>
                  <a:srgbClr val="FF0000"/>
                </a:solidFill>
                <a:latin typeface="Arial" charset="0"/>
                <a:ea typeface="ヒラギノ角ゴ Pro W3" charset="0"/>
                <a:cs typeface="ヒラギノ角ゴ Pro W3" charset="0"/>
              </a:rPr>
              <a:t>/</a:t>
            </a:r>
            <a:r>
              <a:rPr lang="en-US" dirty="0" err="1">
                <a:solidFill>
                  <a:srgbClr val="FF0000"/>
                </a:solidFill>
                <a:latin typeface="Arial" charset="0"/>
                <a:ea typeface="ヒラギノ角ゴ Pro W3" charset="0"/>
                <a:cs typeface="ヒラギノ角ゴ Pro W3" charset="0"/>
              </a:rPr>
              <a:t>socks.html</a:t>
            </a:r>
            <a:endParaRPr lang="en-US" dirty="0">
              <a:solidFill>
                <a:srgbClr val="FF0000"/>
              </a:solidFill>
              <a:latin typeface="Arial" charset="0"/>
              <a:ea typeface="ヒラギノ角ゴ Pro W3" charset="0"/>
              <a:cs typeface="ヒラギノ角ゴ Pro W3" charset="0"/>
            </a:endParaRPr>
          </a:p>
          <a:p>
            <a:pPr eaLnBrk="1" hangingPunct="1">
              <a:spcBef>
                <a:spcPct val="0"/>
              </a:spcBef>
              <a:spcAft>
                <a:spcPct val="30000"/>
              </a:spcAft>
            </a:pPr>
            <a:endParaRPr lang="en-US" dirty="0">
              <a:latin typeface="Arial" charset="0"/>
              <a:ea typeface="ヒラギノ角ゴ Pro W3" charset="0"/>
              <a:cs typeface="ヒラギノ角ゴ Pro W3" charset="0"/>
            </a:endParaRPr>
          </a:p>
          <a:p>
            <a:pPr eaLnBrk="1" hangingPunct="1">
              <a:spcBef>
                <a:spcPct val="0"/>
              </a:spcBef>
              <a:spcAft>
                <a:spcPct val="30000"/>
              </a:spcAft>
            </a:pPr>
            <a:endParaRPr lang="en-US" dirty="0">
              <a:latin typeface="Arial" charset="0"/>
              <a:ea typeface="ヒラギノ角ゴ Pro W3" charset="0"/>
              <a:cs typeface="ヒラギノ角ゴ Pro W3"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9EC7C6B4-12E9-E742-A82F-D19748D2EF3C}" type="slidenum">
              <a:rPr lang="en-US" sz="1200"/>
              <a:pPr algn="r"/>
              <a:t>5</a:t>
            </a:fld>
            <a:endParaRPr lang="en-US" sz="1200"/>
          </a:p>
        </p:txBody>
      </p:sp>
      <p:sp>
        <p:nvSpPr>
          <p:cNvPr id="7" name="Rectangle 7"/>
          <p:cNvSpPr txBox="1">
            <a:spLocks noGrp="1" noChangeArrowheads="1"/>
          </p:cNvSpPr>
          <p:nvPr/>
        </p:nvSpPr>
        <p:spPr bwMode="auto">
          <a:xfrm>
            <a:off x="3886200" y="8686800"/>
            <a:ext cx="2971800" cy="457200"/>
          </a:xfrm>
          <a:prstGeom prst="rect">
            <a:avLst/>
          </a:prstGeom>
          <a:noFill/>
          <a:ln>
            <a:miter lim="800000"/>
            <a:headEnd/>
            <a:tailEnd/>
          </a:ln>
        </p:spPr>
        <p:txBody>
          <a:bodyPr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1AFABF8E-5E8E-F941-B8D8-1C0324EC6BC9}" type="slidenum">
              <a:rPr lang="en-US" sz="1200">
                <a:effectLst>
                  <a:outerShdw blurRad="38100" dist="38100" dir="2700000" algn="tl">
                    <a:srgbClr val="DDDDDD"/>
                  </a:outerShdw>
                </a:effectLst>
                <a:latin typeface="Arial"/>
                <a:cs typeface="Arial"/>
              </a:rPr>
              <a:pPr algn="r"/>
              <a:t>5</a:t>
            </a:fld>
            <a:endParaRPr lang="en-US" sz="1200">
              <a:effectLst>
                <a:outerShdw blurRad="38100" dist="38100" dir="2700000" algn="tl">
                  <a:srgbClr val="DDDDDD"/>
                </a:outerShdw>
              </a:effectLst>
              <a:latin typeface="Arial"/>
              <a:cs typeface="Arial"/>
            </a:endParaRPr>
          </a:p>
        </p:txBody>
      </p:sp>
      <p:sp>
        <p:nvSpPr>
          <p:cNvPr id="25604" name="Rectangle 2"/>
          <p:cNvSpPr>
            <a:spLocks noGrp="1" noRot="1" noChangeAspect="1" noChangeArrowheads="1" noTextEdit="1"/>
          </p:cNvSpPr>
          <p:nvPr>
            <p:ph type="sldImg"/>
          </p:nvPr>
        </p:nvSpPr>
        <p:spPr>
          <a:solidFill>
            <a:srgbClr val="FFFFFF"/>
          </a:solidFill>
          <a:ln/>
        </p:spPr>
      </p:sp>
      <p:sp>
        <p:nvSpPr>
          <p:cNvPr id="2560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1400" dirty="0">
                <a:latin typeface="Arial" charset="0"/>
                <a:ea typeface="ヒラギノ角ゴ Pro W3" charset="0"/>
                <a:cs typeface="ヒラギノ角ゴ Pro W3" charset="0"/>
              </a:rPr>
              <a:t>Here is the public school board mission in North Carolina</a:t>
            </a:r>
            <a:r>
              <a:rPr lang="en-US" sz="1400" dirty="0" smtClean="0">
                <a:latin typeface="Arial" charset="0"/>
                <a:ea typeface="ヒラギノ角ゴ Pro W3" charset="0"/>
                <a:cs typeface="ヒラギノ角ゴ Pro W3" charset="0"/>
              </a:rPr>
              <a:t>.  Your state should have something like this.</a:t>
            </a:r>
            <a:endParaRPr lang="en-US" sz="1400" dirty="0">
              <a:latin typeface="Arial" charset="0"/>
              <a:ea typeface="ヒラギノ角ゴ Pro W3" charset="0"/>
              <a:cs typeface="ヒラギノ角ゴ Pro W3" charset="0"/>
            </a:endParaRPr>
          </a:p>
          <a:p>
            <a:pPr eaLnBrk="1" hangingPunct="1"/>
            <a:endParaRPr lang="en-US" sz="1400" dirty="0">
              <a:latin typeface="Arial" charset="0"/>
              <a:ea typeface="ヒラギノ角ゴ Pro W3" charset="0"/>
              <a:cs typeface="ヒラギノ角ゴ Pro W3" charset="0"/>
            </a:endParaRPr>
          </a:p>
          <a:p>
            <a:pPr eaLnBrk="1" hangingPunct="1"/>
            <a:r>
              <a:rPr lang="en-US" sz="1400" dirty="0">
                <a:latin typeface="Arial" charset="0"/>
                <a:ea typeface="ヒラギノ角ゴ Pro W3" charset="0"/>
                <a:cs typeface="ヒラギノ角ゴ Pro W3" charset="0"/>
              </a:rPr>
              <a:t>It</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full of a lot of big words talking about things like kids being globally competitive for work.</a:t>
            </a:r>
          </a:p>
          <a:p>
            <a:pPr eaLnBrk="1" hangingPunct="1"/>
            <a:endParaRPr lang="en-US" sz="1400" dirty="0">
              <a:latin typeface="Arial" charset="0"/>
              <a:ea typeface="ヒラギノ角ゴ Pro W3" charset="0"/>
              <a:cs typeface="ヒラギノ角ゴ Pro W3" charset="0"/>
            </a:endParaRPr>
          </a:p>
          <a:p>
            <a:pPr eaLnBrk="1" hangingPunct="1"/>
            <a:r>
              <a:rPr lang="en-US" sz="1400" dirty="0">
                <a:latin typeface="Arial" charset="0"/>
                <a:ea typeface="ヒラギノ角ゴ Pro W3" charset="0"/>
                <a:cs typeface="ヒラギノ角ゴ Pro W3" charset="0"/>
              </a:rPr>
              <a:t>Let me show you the simplified version.</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solidFill>
            <a:srgbClr val="FFFFFF"/>
          </a:solidFill>
          <a:ln/>
        </p:spPr>
      </p:sp>
      <p:sp>
        <p:nvSpPr>
          <p:cNvPr id="111619" name="Rectangle 3"/>
          <p:cNvSpPr>
            <a:spLocks noGrp="1" noChangeArrowheads="1"/>
          </p:cNvSpPr>
          <p:nvPr>
            <p:ph type="body" idx="1"/>
          </p:nvPr>
        </p:nvSpPr>
        <p:spPr>
          <a:xfrm>
            <a:off x="685800" y="4343400"/>
            <a:ext cx="5486400" cy="41148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sym typeface="Wingdings" charset="0"/>
              </a:rPr>
              <a:t></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See the data yourself here at Career Outlook dot US.  You can see the projections for each occupation for each state.</a:t>
            </a:r>
          </a:p>
          <a:p>
            <a:endParaRPr lang="en-US" sz="1400" dirty="0">
              <a:latin typeface="Arial" charset="0"/>
              <a:ea typeface="ヒラギノ角ゴ Pro W3" charset="0"/>
              <a:cs typeface="ヒラギノ角ゴ Pro W3" charset="0"/>
            </a:endParaRP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See the details about this website on the backside of your handout.</a:t>
            </a:r>
          </a:p>
          <a:p>
            <a:endParaRPr lang="en-US" sz="1400"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err="1">
                <a:latin typeface="Arial" charset="0"/>
                <a:ea typeface="ヒラギノ角ゴ Pro W3" charset="0"/>
                <a:cs typeface="ヒラギノ角ゴ Pro W3" charset="0"/>
              </a:rPr>
              <a:t>www.CareerOutlook.US</a:t>
            </a:r>
            <a:endParaRPr lang="en-US" dirty="0">
              <a:latin typeface="Arial" charset="0"/>
              <a:ea typeface="ヒラギノ角ゴ Pro W3" charset="0"/>
              <a:cs typeface="ヒラギノ角ゴ Pro W3" charset="0"/>
            </a:endParaRPr>
          </a:p>
        </p:txBody>
      </p:sp>
      <p:sp>
        <p:nvSpPr>
          <p:cNvPr id="4" name="Rectangle 7"/>
          <p:cNvSpPr txBox="1">
            <a:spLocks noGrp="1" noChangeArrowheads="1"/>
          </p:cNvSpPr>
          <p:nvPr/>
        </p:nvSpPr>
        <p:spPr bwMode="auto">
          <a:xfrm>
            <a:off x="3886200" y="8686800"/>
            <a:ext cx="2971800" cy="457200"/>
          </a:xfrm>
          <a:prstGeom prst="rect">
            <a:avLst/>
          </a:prstGeom>
          <a:noFill/>
          <a:ln>
            <a:miter lim="800000"/>
            <a:headEnd/>
            <a:tailEnd/>
          </a:ln>
        </p:spPr>
        <p:txBody>
          <a:bodyPr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449AB2AB-4762-A34D-97D0-3846AA33AFED}" type="slidenum">
              <a:rPr lang="en-US" sz="1200">
                <a:effectLst>
                  <a:outerShdw blurRad="38100" dist="38100" dir="2700000" algn="tl">
                    <a:srgbClr val="DDDDDD"/>
                  </a:outerShdw>
                </a:effectLst>
                <a:latin typeface="Arial"/>
                <a:cs typeface="Arial"/>
              </a:rPr>
              <a:pPr algn="r"/>
              <a:t>50</a:t>
            </a:fld>
            <a:endParaRPr lang="en-US" sz="1200">
              <a:effectLst>
                <a:outerShdw blurRad="38100" dist="38100" dir="2700000" algn="tl">
                  <a:srgbClr val="DDDDDD"/>
                </a:outerShdw>
              </a:effectLst>
              <a:latin typeface="Arial"/>
              <a:cs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solidFill>
                  <a:srgbClr val="3E3F40"/>
                </a:solidFill>
                <a:latin typeface="Arial"/>
                <a:ea typeface="ヒラギノ角ゴ Pro W3" charset="0"/>
                <a:cs typeface="Arial"/>
              </a:rPr>
              <a:t>We get too caught up in how well kids do in school -- </a:t>
            </a:r>
          </a:p>
          <a:p>
            <a:r>
              <a:rPr lang="en-US" sz="1400" dirty="0">
                <a:solidFill>
                  <a:srgbClr val="3E3F40"/>
                </a:solidFill>
                <a:latin typeface="Arial"/>
                <a:ea typeface="ヒラギノ角ゴ Pro W3" charset="0"/>
                <a:cs typeface="Arial"/>
              </a:rPr>
              <a:t>and we loose sight of the goal to produce adults who can function outside of school.</a:t>
            </a:r>
          </a:p>
          <a:p>
            <a:endParaRPr lang="en-US" sz="1400" dirty="0">
              <a:solidFill>
                <a:srgbClr val="3E3F40"/>
              </a:solidFill>
              <a:latin typeface="Arial"/>
              <a:ea typeface="ヒラギノ角ゴ Pro W3" charset="0"/>
              <a:cs typeface="Arial"/>
            </a:endParaRPr>
          </a:p>
          <a:p>
            <a:r>
              <a:rPr lang="en-US" sz="1400" dirty="0">
                <a:solidFill>
                  <a:srgbClr val="3E3F40"/>
                </a:solidFill>
                <a:latin typeface="Arial"/>
                <a:ea typeface="ヒラギノ角ゴ Pro W3" charset="0"/>
                <a:cs typeface="Arial"/>
              </a:rPr>
              <a:t>We have to get back to the purpose of education.</a:t>
            </a:r>
          </a:p>
          <a:p>
            <a:endParaRPr lang="en-US" dirty="0">
              <a:solidFill>
                <a:srgbClr val="3E3F40"/>
              </a:solidFill>
              <a:latin typeface="Times-Roman" charset="0"/>
              <a:ea typeface="ヒラギノ角ゴ Pro W3" charset="0"/>
              <a:cs typeface="ヒラギノ角ゴ Pro W3" charset="0"/>
            </a:endParaRPr>
          </a:p>
          <a:p>
            <a:endParaRPr lang="en-US" dirty="0">
              <a:solidFill>
                <a:srgbClr val="3E3F40"/>
              </a:solidFill>
              <a:latin typeface="Times-Roman" charset="0"/>
              <a:ea typeface="ヒラギノ角ゴ Pro W3" charset="0"/>
              <a:cs typeface="ヒラギノ角ゴ Pro W3" charset="0"/>
            </a:endParaRPr>
          </a:p>
          <a:p>
            <a:r>
              <a:rPr lang="en-US" dirty="0">
                <a:solidFill>
                  <a:srgbClr val="3E3F40"/>
                </a:solidFill>
                <a:latin typeface="Times-Roman" charset="0"/>
                <a:ea typeface="ヒラギノ角ゴ Pro W3" charset="0"/>
                <a:cs typeface="ヒラギノ角ゴ Pro W3" charset="0"/>
              </a:rPr>
              <a:t>===</a:t>
            </a:r>
          </a:p>
          <a:p>
            <a:r>
              <a:rPr lang="en-US" dirty="0">
                <a:solidFill>
                  <a:srgbClr val="3E3F40"/>
                </a:solidFill>
                <a:latin typeface="Times-Roman" charset="0"/>
                <a:ea typeface="ヒラギノ角ゴ Pro W3" charset="0"/>
                <a:cs typeface="ヒラギノ角ゴ Pro W3" charset="0"/>
              </a:rPr>
              <a:t>This line is often quoted without any reference. Here are two people who claim the quote and a school district that uses it as their motto.</a:t>
            </a:r>
          </a:p>
          <a:p>
            <a:endParaRPr lang="en-US" dirty="0">
              <a:solidFill>
                <a:srgbClr val="3E3F40"/>
              </a:solidFill>
              <a:latin typeface="Times-Roman" charset="0"/>
              <a:ea typeface="ヒラギノ角ゴ Pro W3" charset="0"/>
              <a:cs typeface="ヒラギノ角ゴ Pro W3" charset="0"/>
            </a:endParaRPr>
          </a:p>
          <a:p>
            <a:r>
              <a:rPr lang="en-US" i="1" dirty="0">
                <a:latin typeface="Arial-ItalicMT" charset="0"/>
                <a:ea typeface="ヒラギノ角ゴ Pro W3" charset="0"/>
                <a:cs typeface="ヒラギノ角ゴ Pro W3" charset="0"/>
              </a:rPr>
              <a:t>Elliot W. Eisner</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www.ascd.org</a:t>
            </a:r>
            <a:r>
              <a:rPr lang="en-US" dirty="0">
                <a:latin typeface="Arial" charset="0"/>
                <a:ea typeface="ヒラギノ角ゴ Pro W3" charset="0"/>
                <a:cs typeface="ヒラギノ角ゴ Pro W3" charset="0"/>
              </a:rPr>
              <a:t>/publications/educational-leadership/dec03/vol61/num04/Preparing-for-Today-and-</a:t>
            </a:r>
            <a:r>
              <a:rPr lang="en-US" dirty="0" err="1">
                <a:latin typeface="Arial" charset="0"/>
                <a:ea typeface="ヒラギノ角ゴ Pro W3" charset="0"/>
                <a:cs typeface="ヒラギノ角ゴ Pro W3" charset="0"/>
              </a:rPr>
              <a:t>Tomorrow.aspx</a:t>
            </a:r>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solidFill>
                  <a:srgbClr val="3E3F40"/>
                </a:solidFill>
                <a:latin typeface="Times-Roman" charset="0"/>
                <a:ea typeface="ヒラギノ角ゴ Pro W3" charset="0"/>
                <a:cs typeface="ヒラギノ角ゴ Pro W3" charset="0"/>
              </a:rPr>
              <a:t>Raymond McNulty</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unioneagle.com</a:t>
            </a:r>
            <a:r>
              <a:rPr lang="en-US" dirty="0">
                <a:latin typeface="Arial" charset="0"/>
                <a:ea typeface="ヒラギノ角ゴ Pro W3" charset="0"/>
                <a:cs typeface="ヒラギノ角ゴ Pro W3" charset="0"/>
              </a:rPr>
              <a:t>/2012/01/education-leader-challenges-teachers-to-be-different/</a:t>
            </a:r>
            <a:endParaRPr lang="en-US" i="1" dirty="0">
              <a:latin typeface="Arial-ItalicMT" charset="0"/>
              <a:ea typeface="ヒラギノ角ゴ Pro W3" charset="0"/>
              <a:cs typeface="ヒラギノ角ゴ Pro W3" charset="0"/>
            </a:endParaRPr>
          </a:p>
          <a:p>
            <a:endParaRPr lang="en-US" i="1" dirty="0">
              <a:latin typeface="Arial-ItalicMT" charset="0"/>
              <a:ea typeface="ヒラギノ角ゴ Pro W3" charset="0"/>
              <a:cs typeface="ヒラギノ角ゴ Pro W3" charset="0"/>
            </a:endParaRPr>
          </a:p>
          <a:p>
            <a:r>
              <a:rPr lang="en-US" b="1" dirty="0">
                <a:solidFill>
                  <a:srgbClr val="FFFFFF"/>
                </a:solidFill>
                <a:latin typeface="LucidaGrande-Bold" charset="0"/>
                <a:ea typeface="ヒラギノ角ゴ Pro W3" charset="0"/>
                <a:cs typeface="ヒラギノ角ゴ Pro W3" charset="0"/>
              </a:rPr>
              <a:t>Bellevue Community School District</a:t>
            </a:r>
          </a:p>
          <a:p>
            <a:r>
              <a:rPr lang="en-US" dirty="0">
                <a:latin typeface="Arial" charset="0"/>
                <a:ea typeface="ヒラギノ角ゴ Pro W3" charset="0"/>
                <a:cs typeface="ヒラギノ角ゴ Pro W3" charset="0"/>
              </a:rPr>
              <a:t>http://bellevue.k12.ia.us/</a:t>
            </a:r>
          </a:p>
        </p:txBody>
      </p:sp>
      <p:sp>
        <p:nvSpPr>
          <p:cNvPr id="4" name="Rectangle 7"/>
          <p:cNvSpPr txBox="1">
            <a:spLocks noGrp="1" noChangeArrowheads="1"/>
          </p:cNvSpPr>
          <p:nvPr/>
        </p:nvSpPr>
        <p:spPr bwMode="auto">
          <a:xfrm>
            <a:off x="3886200" y="8686800"/>
            <a:ext cx="2971800" cy="457200"/>
          </a:xfrm>
          <a:prstGeom prst="rect">
            <a:avLst/>
          </a:prstGeom>
          <a:noFill/>
          <a:ln>
            <a:miter lim="800000"/>
            <a:headEnd/>
            <a:tailEnd/>
          </a:ln>
        </p:spPr>
        <p:txBody>
          <a:bodyPr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449AB2AB-4762-A34D-97D0-3846AA33AFED}" type="slidenum">
              <a:rPr lang="en-US" sz="1200">
                <a:effectLst>
                  <a:outerShdw blurRad="38100" dist="38100" dir="2700000" algn="tl">
                    <a:srgbClr val="DDDDDD"/>
                  </a:outerShdw>
                </a:effectLst>
                <a:latin typeface="Arial"/>
                <a:cs typeface="Arial"/>
              </a:rPr>
              <a:pPr algn="r"/>
              <a:t>51</a:t>
            </a:fld>
            <a:endParaRPr lang="en-US" sz="1200">
              <a:effectLst>
                <a:outerShdw blurRad="38100" dist="38100" dir="2700000" algn="tl">
                  <a:srgbClr val="DDDDDD"/>
                </a:outerShdw>
              </a:effectLst>
              <a:latin typeface="Arial"/>
              <a:cs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888EC687-3428-C041-BB4A-C77AD54A0B3B}" type="slidenum">
              <a:rPr lang="en-US" sz="1200"/>
              <a:pPr/>
              <a:t>52</a:t>
            </a:fld>
            <a:endParaRPr lang="en-US" sz="1200"/>
          </a:p>
        </p:txBody>
      </p:sp>
      <p:sp>
        <p:nvSpPr>
          <p:cNvPr id="115716" name="Rectangle 2"/>
          <p:cNvSpPr>
            <a:spLocks noGrp="1" noRot="1" noChangeAspect="1" noChangeArrowheads="1" noTextEdit="1"/>
          </p:cNvSpPr>
          <p:nvPr>
            <p:ph type="sldImg"/>
          </p:nvPr>
        </p:nvSpPr>
        <p:spPr>
          <a:solidFill>
            <a:srgbClr val="FFFFFF"/>
          </a:solidFill>
          <a:ln/>
        </p:spPr>
      </p:sp>
      <p:sp>
        <p:nvSpPr>
          <p:cNvPr id="115717" name="Rectangle 3"/>
          <p:cNvSpPr>
            <a:spLocks noGrp="1" noChangeArrowheads="1"/>
          </p:cNvSpPr>
          <p:nvPr>
            <p:ph type="body" idx="1"/>
          </p:nvPr>
        </p:nvSpPr>
        <p:spPr>
          <a:xfrm>
            <a:off x="838200" y="4343400"/>
            <a:ext cx="4876800" cy="41148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dirty="0">
                <a:latin typeface="Arial" charset="0"/>
                <a:ea typeface="ヒラギノ角ゴ Pro W3" charset="0"/>
                <a:cs typeface="ヒラギノ角ゴ Pro W3" charset="0"/>
              </a:rPr>
              <a:t>Education for the sake of education does </a:t>
            </a:r>
            <a:r>
              <a:rPr lang="en-US" sz="1400" u="sng" dirty="0">
                <a:latin typeface="Arial" charset="0"/>
                <a:ea typeface="ヒラギノ角ゴ Pro W3" charset="0"/>
                <a:cs typeface="ヒラギノ角ゴ Pro W3" charset="0"/>
              </a:rPr>
              <a:t>not</a:t>
            </a:r>
            <a:r>
              <a:rPr lang="en-US" sz="1400" dirty="0">
                <a:latin typeface="Arial" charset="0"/>
                <a:ea typeface="ヒラギノ角ゴ Pro W3" charset="0"/>
                <a:cs typeface="ヒラギノ角ゴ Pro W3" charset="0"/>
              </a:rPr>
              <a:t> prepare you for a job, it prepares you for more education. </a:t>
            </a:r>
          </a:p>
          <a:p>
            <a:pPr eaLnBrk="1" hangingPunct="1"/>
            <a:endParaRPr lang="en-US" sz="1400" dirty="0">
              <a:latin typeface="Arial" charset="0"/>
              <a:ea typeface="ヒラギノ角ゴ Pro W3" charset="0"/>
              <a:cs typeface="ヒラギノ角ゴ Pro W3" charset="0"/>
            </a:endParaRPr>
          </a:p>
          <a:p>
            <a:pPr eaLnBrk="1" hangingPunct="1"/>
            <a:r>
              <a:rPr lang="en-US" sz="1400" dirty="0">
                <a:latin typeface="Arial" charset="0"/>
                <a:ea typeface="ヒラギノ角ゴ Pro W3" charset="0"/>
                <a:cs typeface="ヒラギノ角ゴ Pro W3" charset="0"/>
              </a:rPr>
              <a:t>And although education is not a bad thing (we should all be prepared for a life of education) the old-school notion of getting an education </a:t>
            </a:r>
            <a:r>
              <a:rPr lang="en-US" sz="1400" u="sng" dirty="0">
                <a:latin typeface="Arial" charset="0"/>
                <a:ea typeface="ヒラギノ角ゴ Pro W3" charset="0"/>
                <a:cs typeface="ヒラギノ角ゴ Pro W3" charset="0"/>
              </a:rPr>
              <a:t>first</a:t>
            </a:r>
            <a:r>
              <a:rPr lang="en-US" sz="1400" dirty="0">
                <a:latin typeface="Arial" charset="0"/>
                <a:ea typeface="ヒラギノ角ゴ Pro W3" charset="0"/>
                <a:cs typeface="ヒラギノ角ゴ Pro W3" charset="0"/>
              </a:rPr>
              <a:t> and </a:t>
            </a:r>
            <a:r>
              <a:rPr lang="en-US" sz="1400" u="sng" dirty="0">
                <a:latin typeface="Arial" charset="0"/>
                <a:ea typeface="ヒラギノ角ゴ Pro W3" charset="0"/>
                <a:cs typeface="ヒラギノ角ゴ Pro W3" charset="0"/>
              </a:rPr>
              <a:t>then</a:t>
            </a:r>
            <a:r>
              <a:rPr lang="en-US" sz="1400" dirty="0">
                <a:latin typeface="Arial" charset="0"/>
                <a:ea typeface="ヒラギノ角ゴ Pro W3" charset="0"/>
                <a:cs typeface="ヒラギノ角ゴ Pro W3" charset="0"/>
              </a:rPr>
              <a:t> trying to find a job that will be yours until </a:t>
            </a:r>
            <a:r>
              <a:rPr lang="en-US" sz="1400" u="sng" dirty="0">
                <a:latin typeface="Arial" charset="0"/>
                <a:ea typeface="ヒラギノ角ゴ Pro W3" charset="0"/>
                <a:cs typeface="ヒラギノ角ゴ Pro W3" charset="0"/>
              </a:rPr>
              <a:t>retirement</a:t>
            </a:r>
            <a:r>
              <a:rPr lang="en-US" sz="1400" dirty="0">
                <a:latin typeface="Arial" charset="0"/>
                <a:ea typeface="ヒラギノ角ゴ Pro W3" charset="0"/>
                <a:cs typeface="ヒラギノ角ゴ Pro W3" charset="0"/>
              </a:rPr>
              <a:t> -- is no longer valid.</a:t>
            </a:r>
          </a:p>
          <a:p>
            <a:pPr eaLnBrk="1" hangingPunct="1"/>
            <a:endParaRPr lang="en-US" dirty="0">
              <a:latin typeface="Arial" charset="0"/>
              <a:ea typeface="ヒラギノ角ゴ Pro W3" charset="0"/>
              <a:cs typeface="ヒラギノ角ゴ Pro W3"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DC856F3-3CE8-B84B-993E-7F0FC86B7D6A}" type="slidenum">
              <a:rPr lang="en-US" sz="1200"/>
              <a:pPr/>
              <a:t>53</a:t>
            </a:fld>
            <a:endParaRPr lang="en-US" sz="1200"/>
          </a:p>
        </p:txBody>
      </p:sp>
      <p:sp>
        <p:nvSpPr>
          <p:cNvPr id="117764" name="Rectangle 2"/>
          <p:cNvSpPr>
            <a:spLocks noGrp="1" noRot="1" noChangeAspect="1" noChangeArrowheads="1" noTextEdit="1"/>
          </p:cNvSpPr>
          <p:nvPr>
            <p:ph type="sldImg"/>
          </p:nvPr>
        </p:nvSpPr>
        <p:spPr>
          <a:solidFill>
            <a:srgbClr val="FFFFFF"/>
          </a:solidFill>
          <a:ln/>
        </p:spPr>
      </p:sp>
      <p:sp>
        <p:nvSpPr>
          <p:cNvPr id="117765" name="Rectangle 3"/>
          <p:cNvSpPr>
            <a:spLocks noGrp="1" noChangeArrowheads="1"/>
          </p:cNvSpPr>
          <p:nvPr>
            <p:ph type="body" idx="1"/>
          </p:nvPr>
        </p:nvSpPr>
        <p:spPr>
          <a:xfrm>
            <a:off x="762000" y="4343400"/>
            <a:ext cx="5181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dirty="0">
                <a:latin typeface="Arial" charset="0"/>
                <a:ea typeface="ヒラギノ角ゴ Pro W3" charset="0"/>
                <a:cs typeface="ヒラギノ角ゴ Pro W3" charset="0"/>
              </a:rPr>
              <a:t>There have been many discussions and debates lately about whether too many students are going to college.</a:t>
            </a:r>
          </a:p>
          <a:p>
            <a:pPr eaLnBrk="1" hangingPunct="1"/>
            <a:endParaRPr lang="en-US" sz="1400" dirty="0">
              <a:latin typeface="Arial" charset="0"/>
              <a:ea typeface="ヒラギノ角ゴ Pro W3" charset="0"/>
              <a:cs typeface="ヒラギノ角ゴ Pro W3" charset="0"/>
            </a:endParaRPr>
          </a:p>
          <a:p>
            <a:pPr eaLnBrk="1" hangingPunct="1"/>
            <a:r>
              <a:rPr lang="en-US" sz="1400" dirty="0">
                <a:latin typeface="Arial" charset="0"/>
                <a:ea typeface="ヒラギノ角ゴ Pro W3" charset="0"/>
                <a:cs typeface="ヒラギノ角ゴ Pro W3" charset="0"/>
              </a:rPr>
              <a:t>Unfortunately the definition of the word </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college</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 is not the same among all people.</a:t>
            </a:r>
          </a:p>
          <a:p>
            <a:pPr eaLnBrk="1" hangingPunct="1"/>
            <a:endParaRPr lang="en-US" sz="1400" dirty="0">
              <a:latin typeface="Arial" charset="0"/>
              <a:ea typeface="ヒラギノ角ゴ Pro W3" charset="0"/>
              <a:cs typeface="ヒラギノ角ゴ Pro W3" charset="0"/>
            </a:endParaRPr>
          </a:p>
          <a:p>
            <a:pPr eaLnBrk="1" hangingPunct="1"/>
            <a:r>
              <a:rPr lang="en-US" sz="1400" dirty="0">
                <a:latin typeface="Arial" charset="0"/>
                <a:ea typeface="ヒラギノ角ゴ Pro W3" charset="0"/>
                <a:cs typeface="ヒラギノ角ゴ Pro W3" charset="0"/>
              </a:rPr>
              <a:t>I think the real discussion should be – </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are too many students going to the </a:t>
            </a:r>
            <a:r>
              <a:rPr lang="en-US" sz="1400" u="sng" dirty="0">
                <a:latin typeface="Arial" charset="0"/>
                <a:ea typeface="ヒラギノ角ゴ Pro W3" charset="0"/>
                <a:cs typeface="ヒラギノ角ゴ Pro W3" charset="0"/>
              </a:rPr>
              <a:t>wrong</a:t>
            </a:r>
            <a:r>
              <a:rPr lang="en-US" sz="1400" dirty="0">
                <a:latin typeface="Arial" charset="0"/>
                <a:ea typeface="ヒラギノ角ゴ Pro W3" charset="0"/>
                <a:cs typeface="ヒラギノ角ゴ Pro W3" charset="0"/>
              </a:rPr>
              <a:t> college?</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 </a:t>
            </a:r>
          </a:p>
          <a:p>
            <a:pPr eaLnBrk="1" hangingPunct="1"/>
            <a:endParaRPr lang="en-US" sz="1400" dirty="0">
              <a:latin typeface="Arial" charset="0"/>
              <a:ea typeface="ヒラギノ角ゴ Pro W3" charset="0"/>
              <a:cs typeface="ヒラギノ角ゴ Pro W3" charset="0"/>
            </a:endParaRPr>
          </a:p>
          <a:p>
            <a:pPr eaLnBrk="1" hangingPunct="1"/>
            <a:r>
              <a:rPr lang="en-US" sz="1400" dirty="0">
                <a:latin typeface="Arial" charset="0"/>
                <a:ea typeface="ヒラギノ角ゴ Pro W3" charset="0"/>
                <a:cs typeface="ヒラギノ角ゴ Pro W3" charset="0"/>
              </a:rPr>
              <a:t>Or the wrong </a:t>
            </a:r>
            <a:r>
              <a:rPr lang="en-US" sz="1400" u="sng" dirty="0">
                <a:latin typeface="Arial" charset="0"/>
                <a:ea typeface="ヒラギノ角ゴ Pro W3" charset="0"/>
                <a:cs typeface="ヒラギノ角ゴ Pro W3" charset="0"/>
              </a:rPr>
              <a:t>postsecondary educational program</a:t>
            </a:r>
            <a:r>
              <a:rPr lang="en-US" sz="1400" dirty="0">
                <a:latin typeface="Arial" charset="0"/>
                <a:ea typeface="ヒラギノ角ゴ Pro W3" charset="0"/>
                <a:cs typeface="ヒラギノ角ゴ Pro W3" charset="0"/>
              </a:rPr>
              <a:t>?</a:t>
            </a:r>
          </a:p>
          <a:p>
            <a:pPr eaLnBrk="1" hangingPunct="1"/>
            <a:endParaRPr lang="en-US" sz="1400" dirty="0">
              <a:latin typeface="Arial" charset="0"/>
              <a:ea typeface="ヒラギノ角ゴ Pro W3" charset="0"/>
              <a:cs typeface="ヒラギノ角ゴ Pro W3" charset="0"/>
            </a:endParaRPr>
          </a:p>
          <a:p>
            <a:pPr eaLnBrk="1" hangingPunct="1"/>
            <a:endParaRPr lang="en-US" sz="1400" dirty="0">
              <a:latin typeface="Arial" charset="0"/>
              <a:ea typeface="ヒラギノ角ゴ Pro W3" charset="0"/>
              <a:cs typeface="ヒラギノ角ゴ Pro W3" charset="0"/>
            </a:endParaRPr>
          </a:p>
          <a:p>
            <a:pPr eaLnBrk="1" hangingPunct="1"/>
            <a:endParaRPr lang="en-US" dirty="0">
              <a:latin typeface="Arial" charset="0"/>
              <a:ea typeface="ヒラギノ角ゴ Pro W3" charset="0"/>
              <a:cs typeface="ヒラギノ角ゴ Pro W3" charset="0"/>
            </a:endParaRPr>
          </a:p>
          <a:p>
            <a:pPr eaLnBrk="1" hangingPunct="1"/>
            <a:endParaRPr lang="en-US" dirty="0">
              <a:latin typeface="Arial" charset="0"/>
              <a:ea typeface="ヒラギノ角ゴ Pro W3" charset="0"/>
              <a:cs typeface="ヒラギノ角ゴ Pro W3" charset="0"/>
            </a:endParaRPr>
          </a:p>
          <a:p>
            <a:pPr eaLnBrk="1" hangingPunct="1"/>
            <a:r>
              <a:rPr lang="en-US" dirty="0">
                <a:latin typeface="Arial" charset="0"/>
                <a:ea typeface="ヒラギノ角ゴ Pro W3" charset="0"/>
                <a:cs typeface="ヒラギノ角ゴ Pro W3" charset="0"/>
              </a:rPr>
              <a:t>===</a:t>
            </a:r>
          </a:p>
          <a:p>
            <a:pPr eaLnBrk="1" hangingPunct="1"/>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chronicle.com</a:t>
            </a:r>
            <a:r>
              <a:rPr lang="en-US" dirty="0">
                <a:latin typeface="Arial" charset="0"/>
                <a:ea typeface="ヒラギノ角ゴ Pro W3" charset="0"/>
                <a:cs typeface="ヒラギノ角ゴ Pro W3" charset="0"/>
              </a:rPr>
              <a:t>/article/Are-Too-Many-Students-Going-to/49039/</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352A1BD-A788-CF44-881A-E0EBFBF69673}" type="slidenum">
              <a:rPr lang="en-US" sz="1200"/>
              <a:pPr/>
              <a:t>54</a:t>
            </a:fld>
            <a:endParaRPr lang="en-US" sz="1200"/>
          </a:p>
        </p:txBody>
      </p:sp>
      <p:sp>
        <p:nvSpPr>
          <p:cNvPr id="119812" name="Rectangle 2"/>
          <p:cNvSpPr>
            <a:spLocks noGrp="1" noRot="1" noChangeAspect="1" noChangeArrowheads="1" noTextEdit="1"/>
          </p:cNvSpPr>
          <p:nvPr>
            <p:ph type="sldImg"/>
          </p:nvPr>
        </p:nvSpPr>
        <p:spPr>
          <a:solidFill>
            <a:srgbClr val="FFFFFF"/>
          </a:solidFill>
          <a:ln/>
        </p:spPr>
      </p:sp>
      <p:sp>
        <p:nvSpPr>
          <p:cNvPr id="119813" name="Rectangle 3"/>
          <p:cNvSpPr>
            <a:spLocks noGrp="1" noChangeArrowheads="1"/>
          </p:cNvSpPr>
          <p:nvPr>
            <p:ph type="body" idx="1"/>
          </p:nvPr>
        </p:nvSpPr>
        <p:spPr>
          <a:xfrm>
            <a:off x="914400" y="4343400"/>
            <a:ext cx="5105400" cy="41148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dirty="0">
                <a:latin typeface="Arial" charset="0"/>
                <a:ea typeface="ヒラギノ角ゴ Pro W3" charset="0"/>
                <a:cs typeface="ヒラギノ角ゴ Pro W3" charset="0"/>
              </a:rPr>
              <a:t>Who</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writing the curriculum?</a:t>
            </a:r>
          </a:p>
          <a:p>
            <a:pPr eaLnBrk="1" hangingPunct="1"/>
            <a:endParaRPr lang="en-US" sz="1400" dirty="0">
              <a:latin typeface="Arial" charset="0"/>
              <a:ea typeface="ヒラギノ角ゴ Pro W3" charset="0"/>
              <a:cs typeface="ヒラギノ角ゴ Pro W3" charset="0"/>
            </a:endParaRPr>
          </a:p>
          <a:p>
            <a:pPr eaLnBrk="1" hangingPunct="1"/>
            <a:r>
              <a:rPr lang="en-US" sz="1400" dirty="0">
                <a:latin typeface="Arial" charset="0"/>
                <a:ea typeface="ヒラギノ角ゴ Pro W3" charset="0"/>
                <a:cs typeface="ヒラギノ角ゴ Pro W3" charset="0"/>
              </a:rPr>
              <a:t>Who </a:t>
            </a:r>
            <a:r>
              <a:rPr lang="en-US" sz="1400" u="sng" dirty="0">
                <a:latin typeface="Arial" charset="0"/>
                <a:ea typeface="ヒラギノ角ゴ Pro W3" charset="0"/>
                <a:cs typeface="ヒラギノ角ゴ Pro W3" charset="0"/>
              </a:rPr>
              <a:t>should be </a:t>
            </a:r>
            <a:r>
              <a:rPr lang="en-US" sz="1400" dirty="0">
                <a:latin typeface="Arial" charset="0"/>
                <a:ea typeface="ヒラギノ角ゴ Pro W3" charset="0"/>
                <a:cs typeface="ヒラギノ角ゴ Pro W3" charset="0"/>
              </a:rPr>
              <a:t>writing the curriculum?</a:t>
            </a:r>
          </a:p>
          <a:p>
            <a:pPr eaLnBrk="1" hangingPunct="1"/>
            <a:endParaRPr lang="en-US" sz="1400" dirty="0">
              <a:latin typeface="Arial" charset="0"/>
              <a:ea typeface="ヒラギノ角ゴ Pro W3" charset="0"/>
              <a:cs typeface="ヒラギノ角ゴ Pro W3" charset="0"/>
            </a:endParaRPr>
          </a:p>
          <a:p>
            <a:pPr eaLnBrk="1" hangingPunct="1"/>
            <a:r>
              <a:rPr lang="en-US" sz="1400" dirty="0">
                <a:latin typeface="Arial" charset="0"/>
                <a:ea typeface="ヒラギノ角ゴ Pro W3" charset="0"/>
                <a:cs typeface="ヒラギノ角ゴ Pro W3" charset="0"/>
              </a:rPr>
              <a:t>What </a:t>
            </a:r>
            <a:r>
              <a:rPr lang="en-US" sz="1400" u="sng" dirty="0">
                <a:latin typeface="Arial" charset="0"/>
                <a:ea typeface="ヒラギノ角ゴ Pro W3" charset="0"/>
                <a:cs typeface="ヒラギノ角ゴ Pro W3" charset="0"/>
              </a:rPr>
              <a:t>are</a:t>
            </a:r>
            <a:r>
              <a:rPr lang="en-US" sz="1400" dirty="0">
                <a:latin typeface="Arial" charset="0"/>
                <a:ea typeface="ヒラギノ角ゴ Pro W3" charset="0"/>
                <a:cs typeface="ヒラギノ角ゴ Pro W3" charset="0"/>
              </a:rPr>
              <a:t> we preparing our students for? More education or a career? Or both</a:t>
            </a:r>
            <a:r>
              <a:rPr lang="en-US" sz="1400" dirty="0" smtClean="0">
                <a:latin typeface="Arial" charset="0"/>
                <a:ea typeface="ヒラギノ角ゴ Pro W3" charset="0"/>
                <a:cs typeface="ヒラギノ角ゴ Pro W3" charset="0"/>
              </a:rPr>
              <a:t>?</a:t>
            </a:r>
          </a:p>
          <a:p>
            <a:pPr eaLnBrk="1" hangingPunct="1"/>
            <a:endParaRPr lang="en-US" sz="1400" dirty="0" smtClean="0">
              <a:latin typeface="Arial" charset="0"/>
              <a:ea typeface="ヒラギノ角ゴ Pro W3" charset="0"/>
              <a:cs typeface="ヒラギノ角ゴ Pro W3" charset="0"/>
            </a:endParaRPr>
          </a:p>
          <a:p>
            <a:pPr eaLnBrk="1" hangingPunct="1"/>
            <a:r>
              <a:rPr lang="en-US" sz="1400" dirty="0" smtClean="0">
                <a:latin typeface="Arial" charset="0"/>
                <a:ea typeface="ヒラギノ角ゴ Pro W3" charset="0"/>
                <a:cs typeface="ヒラギノ角ゴ Pro W3" charset="0"/>
              </a:rPr>
              <a:t>Actually, to be grammatically correct, it should be “For what are we preparing the students,” but you get the point.</a:t>
            </a:r>
            <a:endParaRPr lang="en-US" sz="1400" dirty="0">
              <a:latin typeface="Arial" charset="0"/>
              <a:ea typeface="ヒラギノ角ゴ Pro W3" charset="0"/>
              <a:cs typeface="ヒラギノ角ゴ Pro W3"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xfrm>
            <a:off x="1143000" y="762000"/>
            <a:ext cx="3048000" cy="2286000"/>
          </a:xfrm>
          <a:ln/>
        </p:spPr>
      </p:sp>
      <p:sp>
        <p:nvSpPr>
          <p:cNvPr id="121859" name="Notes Placeholder 2"/>
          <p:cNvSpPr>
            <a:spLocks noGrp="1"/>
          </p:cNvSpPr>
          <p:nvPr>
            <p:ph type="body" idx="1"/>
          </p:nvPr>
        </p:nvSpPr>
        <p:spPr>
          <a:xfrm>
            <a:off x="685800" y="3352800"/>
            <a:ext cx="5486400" cy="5562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We asked </a:t>
            </a:r>
            <a:r>
              <a:rPr lang="en-US" sz="1400" u="sng" dirty="0">
                <a:latin typeface="Arial" charset="0"/>
                <a:ea typeface="ヒラギノ角ゴ Pro W3" charset="0"/>
                <a:cs typeface="ヒラギノ角ゴ Pro W3" charset="0"/>
              </a:rPr>
              <a:t>industry</a:t>
            </a:r>
            <a:r>
              <a:rPr lang="en-US" sz="1400" dirty="0">
                <a:latin typeface="Arial" charset="0"/>
                <a:ea typeface="ヒラギノ角ゴ Pro W3" charset="0"/>
                <a:cs typeface="ヒラギノ角ゴ Pro W3" charset="0"/>
              </a:rPr>
              <a:t> what they wanted, and they said they would like for us to teach </a:t>
            </a:r>
            <a:r>
              <a:rPr lang="en-US" sz="1400" u="sng" dirty="0">
                <a:latin typeface="Arial" charset="0"/>
                <a:ea typeface="ヒラギノ角ゴ Pro W3" charset="0"/>
                <a:cs typeface="ヒラギノ角ゴ Pro W3" charset="0"/>
              </a:rPr>
              <a:t>our</a:t>
            </a:r>
            <a:r>
              <a:rPr lang="en-US" sz="1400" dirty="0">
                <a:latin typeface="Arial" charset="0"/>
                <a:ea typeface="ヒラギノ角ゴ Pro W3" charset="0"/>
                <a:cs typeface="ヒラギノ角ゴ Pro W3" charset="0"/>
              </a:rPr>
              <a:t> students to </a:t>
            </a:r>
            <a:r>
              <a:rPr lang="en-US" sz="1400" u="sng" dirty="0">
                <a:latin typeface="Arial" charset="0"/>
                <a:ea typeface="ヒラギノ角ゴ Pro W3" charset="0"/>
                <a:cs typeface="ヒラギノ角ゴ Pro W3" charset="0"/>
              </a:rPr>
              <a:t>their</a:t>
            </a:r>
            <a:r>
              <a:rPr lang="en-US" sz="1400" dirty="0">
                <a:latin typeface="Arial" charset="0"/>
                <a:ea typeface="ヒラギノ角ゴ Pro W3" charset="0"/>
                <a:cs typeface="ヒラギノ角ゴ Pro W3" charset="0"/>
              </a:rPr>
              <a:t> standards. </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Many of our CTE courses now use industry-written curriculum that prepares kids to pass industry certification exams.</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Who is driving education? </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What are the </a:t>
            </a:r>
            <a:r>
              <a:rPr lang="en-US" sz="1400" u="sng" dirty="0">
                <a:latin typeface="Arial" charset="0"/>
                <a:ea typeface="ヒラギノ角ゴ Pro W3" charset="0"/>
                <a:cs typeface="ヒラギノ角ゴ Pro W3" charset="0"/>
              </a:rPr>
              <a:t>important</a:t>
            </a:r>
            <a:r>
              <a:rPr lang="en-US" sz="1400" dirty="0">
                <a:latin typeface="Arial" charset="0"/>
                <a:ea typeface="ヒラギノ角ゴ Pro W3" charset="0"/>
                <a:cs typeface="ヒラギノ角ゴ Pro W3" charset="0"/>
              </a:rPr>
              <a:t> credentials?</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Which is </a:t>
            </a:r>
            <a:r>
              <a:rPr lang="en-US" sz="1400" u="sng" dirty="0">
                <a:latin typeface="Arial" charset="0"/>
                <a:ea typeface="ヒラギノ角ゴ Pro W3" charset="0"/>
                <a:cs typeface="ヒラギノ角ゴ Pro W3" charset="0"/>
              </a:rPr>
              <a:t>better</a:t>
            </a:r>
            <a:r>
              <a:rPr lang="en-US" sz="1400" dirty="0">
                <a:latin typeface="Arial" charset="0"/>
                <a:ea typeface="ヒラギノ角ゴ Pro W3" charset="0"/>
                <a:cs typeface="ヒラギノ角ゴ Pro W3" charset="0"/>
              </a:rPr>
              <a:t>, --  </a:t>
            </a:r>
            <a:r>
              <a:rPr lang="en-US" sz="1400" u="sng" dirty="0">
                <a:latin typeface="Arial" charset="0"/>
                <a:ea typeface="ヒラギノ角ゴ Pro W3" charset="0"/>
                <a:cs typeface="ヒラギノ角ゴ Pro W3" charset="0"/>
              </a:rPr>
              <a:t>education </a:t>
            </a:r>
            <a:r>
              <a:rPr lang="en-US" sz="1400" dirty="0">
                <a:latin typeface="Arial" charset="0"/>
                <a:ea typeface="ヒラギノ角ゴ Pro W3" charset="0"/>
                <a:cs typeface="ヒラギノ角ゴ Pro W3" charset="0"/>
              </a:rPr>
              <a:t>credentials that you see on the left, or </a:t>
            </a:r>
            <a:r>
              <a:rPr lang="en-US" sz="1400" u="sng" dirty="0">
                <a:latin typeface="Arial" charset="0"/>
                <a:ea typeface="ヒラギノ角ゴ Pro W3" charset="0"/>
                <a:cs typeface="ヒラギノ角ゴ Pro W3" charset="0"/>
              </a:rPr>
              <a:t>industry </a:t>
            </a:r>
            <a:r>
              <a:rPr lang="en-US" sz="1400" dirty="0">
                <a:latin typeface="Arial" charset="0"/>
                <a:ea typeface="ヒラギノ角ゴ Pro W3" charset="0"/>
                <a:cs typeface="ヒラギノ角ゴ Pro W3" charset="0"/>
              </a:rPr>
              <a:t>credentials that you see on the right?</a:t>
            </a:r>
          </a:p>
          <a:p>
            <a:r>
              <a:rPr lang="en-US" sz="1400" dirty="0">
                <a:latin typeface="Arial" charset="0"/>
                <a:ea typeface="ヒラギノ角ゴ Pro W3" charset="0"/>
                <a:cs typeface="ヒラギノ角ゴ Pro W3" charset="0"/>
              </a:rPr>
              <a:t> Better for </a:t>
            </a:r>
            <a:r>
              <a:rPr lang="en-US" sz="1400" u="sng" dirty="0">
                <a:latin typeface="Arial" charset="0"/>
                <a:ea typeface="ヒラギノ角ゴ Pro W3" charset="0"/>
                <a:cs typeface="ヒラギノ角ゴ Pro W3" charset="0"/>
              </a:rPr>
              <a:t>whom</a:t>
            </a:r>
            <a:r>
              <a:rPr lang="en-US" sz="1400" dirty="0">
                <a:latin typeface="Arial" charset="0"/>
                <a:ea typeface="ヒラギノ角ゴ Pro W3" charset="0"/>
                <a:cs typeface="ヒラギノ角ゴ Pro W3" charset="0"/>
              </a:rPr>
              <a:t>; -- educators, business, parents, </a:t>
            </a:r>
            <a:r>
              <a:rPr lang="en-US" sz="1400" dirty="0" err="1">
                <a:latin typeface="Arial" charset="0"/>
                <a:ea typeface="ヒラギノ角ゴ Pro W3" charset="0"/>
                <a:cs typeface="ヒラギノ角ゴ Pro W3" charset="0"/>
              </a:rPr>
              <a:t>etc</a:t>
            </a:r>
            <a:r>
              <a:rPr lang="en-US" sz="1400" dirty="0">
                <a:latin typeface="Arial" charset="0"/>
                <a:ea typeface="ヒラギノ角ゴ Pro W3" charset="0"/>
                <a:cs typeface="ヒラギノ角ゴ Pro W3" charset="0"/>
              </a:rPr>
              <a:t>?</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Do you think there will come a time when the education credentials on the </a:t>
            </a:r>
            <a:r>
              <a:rPr lang="en-US" sz="1400" u="sng" dirty="0">
                <a:latin typeface="Arial" charset="0"/>
                <a:ea typeface="ヒラギノ角ゴ Pro W3" charset="0"/>
                <a:cs typeface="ヒラギノ角ゴ Pro W3" charset="0"/>
              </a:rPr>
              <a:t>left</a:t>
            </a:r>
            <a:r>
              <a:rPr lang="en-US" sz="1400" dirty="0">
                <a:latin typeface="Arial" charset="0"/>
                <a:ea typeface="ヒラギノ角ゴ Pro W3" charset="0"/>
                <a:cs typeface="ヒラギノ角ゴ Pro W3" charset="0"/>
              </a:rPr>
              <a:t> don</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t mean </a:t>
            </a:r>
            <a:r>
              <a:rPr lang="en-US" sz="1400" u="sng" dirty="0">
                <a:latin typeface="Arial" charset="0"/>
                <a:ea typeface="ヒラギノ角ゴ Pro W3" charset="0"/>
                <a:cs typeface="ヒラギノ角ゴ Pro W3" charset="0"/>
              </a:rPr>
              <a:t>anything</a:t>
            </a:r>
            <a:r>
              <a:rPr lang="en-US" sz="1400" dirty="0">
                <a:latin typeface="Arial" charset="0"/>
                <a:ea typeface="ヒラギノ角ゴ Pro W3" charset="0"/>
                <a:cs typeface="ヒラギノ角ゴ Pro W3" charset="0"/>
              </a:rPr>
              <a:t> and the businesses will look only for </a:t>
            </a:r>
            <a:r>
              <a:rPr lang="en-US" sz="1400" u="sng" dirty="0">
                <a:latin typeface="Arial" charset="0"/>
                <a:ea typeface="ヒラギノ角ゴ Pro W3" charset="0"/>
                <a:cs typeface="ヒラギノ角ゴ Pro W3" charset="0"/>
              </a:rPr>
              <a:t>their </a:t>
            </a:r>
            <a:r>
              <a:rPr lang="en-US" sz="1400" dirty="0">
                <a:latin typeface="Arial" charset="0"/>
                <a:ea typeface="ヒラギノ角ゴ Pro W3" charset="0"/>
                <a:cs typeface="ヒラギノ角ゴ Pro W3" charset="0"/>
              </a:rPr>
              <a:t>credentials in their new recruits?</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Is that good or bad?</a:t>
            </a:r>
          </a:p>
          <a:p>
            <a:endParaRPr lang="en-US" dirty="0">
              <a:latin typeface="Arial" charset="0"/>
              <a:ea typeface="ヒラギノ角ゴ Pro W3" charset="0"/>
              <a:cs typeface="ヒラギノ角ゴ Pro W3" charset="0"/>
            </a:endParaRPr>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BBE7006-E3CF-1E4C-A1AB-BD960E61157A}" type="slidenum">
              <a:rPr lang="en-US" sz="1200"/>
              <a:pPr/>
              <a:t>55</a:t>
            </a:fld>
            <a:endParaRPr lang="en-US" sz="120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05A708E9-EDD6-084B-A5CB-AA156EE8AD05}" type="slidenum">
              <a:rPr lang="en-US" sz="1200"/>
              <a:pPr algn="r"/>
              <a:t>56</a:t>
            </a:fld>
            <a:endParaRPr lang="en-US" sz="1200"/>
          </a:p>
        </p:txBody>
      </p:sp>
      <p:sp>
        <p:nvSpPr>
          <p:cNvPr id="123908" name="Rectangle 2"/>
          <p:cNvSpPr>
            <a:spLocks noGrp="1" noRot="1" noChangeAspect="1" noChangeArrowheads="1" noTextEdit="1"/>
          </p:cNvSpPr>
          <p:nvPr>
            <p:ph type="sldImg"/>
          </p:nvPr>
        </p:nvSpPr>
        <p:spPr>
          <a:solidFill>
            <a:srgbClr val="FFFFFF"/>
          </a:solidFill>
          <a:ln/>
        </p:spPr>
      </p:sp>
      <p:sp>
        <p:nvSpPr>
          <p:cNvPr id="123909" name="Rectangle 3"/>
          <p:cNvSpPr>
            <a:spLocks noGrp="1" noChangeArrowheads="1"/>
          </p:cNvSpPr>
          <p:nvPr>
            <p:ph type="body" idx="1"/>
          </p:nvPr>
        </p:nvSpPr>
        <p:spPr>
          <a:xfrm>
            <a:off x="685800" y="4343400"/>
            <a:ext cx="5562600" cy="41148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lIns="90980" tIns="45489" rIns="90980" bIns="45489"/>
          <a:lstStyle/>
          <a:p>
            <a:pPr eaLnBrk="1" hangingPunct="1">
              <a:spcBef>
                <a:spcPct val="0"/>
              </a:spcBef>
              <a:spcAft>
                <a:spcPct val="30000"/>
              </a:spcAft>
            </a:pPr>
            <a:r>
              <a:rPr lang="en-US" sz="1400" dirty="0">
                <a:latin typeface="Arial" charset="0"/>
                <a:ea typeface="ヒラギノ角ゴ Pro W3" charset="0"/>
                <a:cs typeface="Arial" charset="0"/>
              </a:rPr>
              <a:t>Here is what employers are looking for in their new </a:t>
            </a:r>
            <a:r>
              <a:rPr lang="en-US" sz="1400" u="sng" dirty="0">
                <a:latin typeface="Arial" charset="0"/>
                <a:ea typeface="ヒラギノ角ゴ Pro W3" charset="0"/>
                <a:cs typeface="Arial" charset="0"/>
              </a:rPr>
              <a:t>recruits</a:t>
            </a:r>
            <a:r>
              <a:rPr lang="en-US" sz="1400" dirty="0">
                <a:latin typeface="Arial" charset="0"/>
                <a:ea typeface="ヒラギノ角ゴ Pro W3" charset="0"/>
                <a:cs typeface="Arial" charset="0"/>
              </a:rPr>
              <a:t>.</a:t>
            </a:r>
          </a:p>
          <a:p>
            <a:pPr eaLnBrk="1" hangingPunct="1">
              <a:spcBef>
                <a:spcPct val="0"/>
              </a:spcBef>
              <a:spcAft>
                <a:spcPct val="30000"/>
              </a:spcAft>
            </a:pPr>
            <a:endParaRPr lang="en-US" sz="1400" dirty="0">
              <a:latin typeface="Arial" charset="0"/>
              <a:ea typeface="ヒラギノ角ゴ Pro W3" charset="0"/>
              <a:cs typeface="Arial" charset="0"/>
            </a:endParaRPr>
          </a:p>
          <a:p>
            <a:pPr eaLnBrk="1" hangingPunct="1">
              <a:spcBef>
                <a:spcPct val="0"/>
              </a:spcBef>
              <a:spcAft>
                <a:spcPct val="30000"/>
              </a:spcAft>
            </a:pPr>
            <a:r>
              <a:rPr lang="en-US" sz="1400" dirty="0">
                <a:latin typeface="Arial" charset="0"/>
                <a:ea typeface="ヒラギノ角ゴ Pro W3" charset="0"/>
                <a:cs typeface="Arial" charset="0"/>
              </a:rPr>
              <a:t>Where do </a:t>
            </a:r>
            <a:r>
              <a:rPr lang="en-US" sz="1400" u="sng" dirty="0">
                <a:latin typeface="Arial" charset="0"/>
                <a:ea typeface="ヒラギノ角ゴ Pro W3" charset="0"/>
                <a:cs typeface="Arial" charset="0"/>
              </a:rPr>
              <a:t>school grades </a:t>
            </a:r>
            <a:r>
              <a:rPr lang="en-US" sz="1400" dirty="0">
                <a:latin typeface="Arial" charset="0"/>
                <a:ea typeface="ヒラギノ角ゴ Pro W3" charset="0"/>
                <a:cs typeface="Arial" charset="0"/>
              </a:rPr>
              <a:t>fall on the chart?  They are at the </a:t>
            </a:r>
            <a:r>
              <a:rPr lang="en-US" sz="1400" u="sng" dirty="0">
                <a:latin typeface="Arial" charset="0"/>
                <a:ea typeface="ヒラギノ角ゴ Pro W3" charset="0"/>
                <a:cs typeface="Arial" charset="0"/>
              </a:rPr>
              <a:t>bottom</a:t>
            </a:r>
            <a:r>
              <a:rPr lang="en-US" sz="1400" dirty="0">
                <a:latin typeface="Arial" charset="0"/>
                <a:ea typeface="ヒラギノ角ゴ Pro W3" charset="0"/>
                <a:cs typeface="Arial" charset="0"/>
              </a:rPr>
              <a:t> of the list with only </a:t>
            </a:r>
            <a:r>
              <a:rPr lang="en-US" sz="1400" u="sng" dirty="0">
                <a:latin typeface="Arial" charset="0"/>
                <a:ea typeface="ヒラギノ角ゴ Pro W3" charset="0"/>
                <a:cs typeface="Arial" charset="0"/>
              </a:rPr>
              <a:t>seven</a:t>
            </a:r>
            <a:r>
              <a:rPr lang="en-US" sz="1400" dirty="0">
                <a:latin typeface="Arial" charset="0"/>
                <a:ea typeface="ヒラギノ角ゴ Pro W3" charset="0"/>
                <a:cs typeface="Arial" charset="0"/>
              </a:rPr>
              <a:t> percent of the employers even </a:t>
            </a:r>
            <a:r>
              <a:rPr lang="en-US" sz="1400" u="sng" dirty="0">
                <a:latin typeface="Arial" charset="0"/>
                <a:ea typeface="ヒラギノ角ゴ Pro W3" charset="0"/>
                <a:cs typeface="Arial" charset="0"/>
              </a:rPr>
              <a:t>mentioning</a:t>
            </a:r>
            <a:r>
              <a:rPr lang="en-US" sz="1400" dirty="0">
                <a:latin typeface="Arial" charset="0"/>
                <a:ea typeface="ヒラギノ角ゴ Pro W3" charset="0"/>
                <a:cs typeface="Arial" charset="0"/>
              </a:rPr>
              <a:t> it.</a:t>
            </a:r>
          </a:p>
          <a:p>
            <a:pPr eaLnBrk="1" hangingPunct="1">
              <a:spcBef>
                <a:spcPct val="0"/>
              </a:spcBef>
              <a:spcAft>
                <a:spcPct val="30000"/>
              </a:spcAft>
            </a:pPr>
            <a:endParaRPr lang="en-US" sz="1400" dirty="0">
              <a:latin typeface="Arial" charset="0"/>
              <a:ea typeface="ヒラギノ角ゴ Pro W3" charset="0"/>
              <a:cs typeface="Arial" charset="0"/>
            </a:endParaRPr>
          </a:p>
          <a:p>
            <a:pPr eaLnBrk="1" hangingPunct="1">
              <a:spcBef>
                <a:spcPct val="0"/>
              </a:spcBef>
              <a:spcAft>
                <a:spcPct val="30000"/>
              </a:spcAft>
            </a:pPr>
            <a:r>
              <a:rPr lang="en-US" sz="1400" dirty="0">
                <a:latin typeface="Arial" charset="0"/>
                <a:ea typeface="ヒラギノ角ゴ Pro W3" charset="0"/>
                <a:cs typeface="Arial" charset="0"/>
              </a:rPr>
              <a:t>Which of these factors do </a:t>
            </a:r>
            <a:r>
              <a:rPr lang="en-US" sz="1400" u="sng" dirty="0">
                <a:latin typeface="Arial" charset="0"/>
                <a:ea typeface="ヒラギノ角ゴ Pro W3" charset="0"/>
                <a:cs typeface="Arial" charset="0"/>
              </a:rPr>
              <a:t>we</a:t>
            </a:r>
            <a:r>
              <a:rPr lang="en-US" sz="1400" dirty="0">
                <a:latin typeface="Arial" charset="0"/>
                <a:ea typeface="ヒラギノ角ゴ Pro W3" charset="0"/>
                <a:cs typeface="Arial" charset="0"/>
              </a:rPr>
              <a:t> teach in high school? </a:t>
            </a:r>
          </a:p>
          <a:p>
            <a:pPr eaLnBrk="1" hangingPunct="1">
              <a:spcBef>
                <a:spcPct val="0"/>
              </a:spcBef>
              <a:spcAft>
                <a:spcPct val="30000"/>
              </a:spcAft>
            </a:pPr>
            <a:endParaRPr lang="en-US" sz="1400" dirty="0">
              <a:latin typeface="Arial" charset="0"/>
              <a:ea typeface="ヒラギノ角ゴ Pro W3" charset="0"/>
              <a:cs typeface="Arial" charset="0"/>
            </a:endParaRPr>
          </a:p>
          <a:p>
            <a:pPr eaLnBrk="1" hangingPunct="1">
              <a:spcBef>
                <a:spcPct val="0"/>
              </a:spcBef>
              <a:spcAft>
                <a:spcPct val="30000"/>
              </a:spcAft>
            </a:pPr>
            <a:r>
              <a:rPr lang="en-US" sz="1400" dirty="0">
                <a:latin typeface="Arial" charset="0"/>
                <a:ea typeface="ヒラギノ角ゴ Pro W3" charset="0"/>
                <a:cs typeface="Arial" charset="0"/>
              </a:rPr>
              <a:t>What can </a:t>
            </a:r>
            <a:r>
              <a:rPr lang="en-US" sz="1400" u="sng" dirty="0">
                <a:latin typeface="Arial" charset="0"/>
                <a:ea typeface="ヒラギノ角ゴ Pro W3" charset="0"/>
                <a:cs typeface="Arial" charset="0"/>
              </a:rPr>
              <a:t>we</a:t>
            </a:r>
            <a:r>
              <a:rPr lang="en-US" sz="1400" dirty="0">
                <a:latin typeface="Arial" charset="0"/>
                <a:ea typeface="ヒラギノ角ゴ Pro W3" charset="0"/>
                <a:cs typeface="Arial" charset="0"/>
              </a:rPr>
              <a:t> be doing to help prepare the next generation of entry-level workers?</a:t>
            </a:r>
          </a:p>
          <a:p>
            <a:pPr eaLnBrk="1" hangingPunct="1">
              <a:spcBef>
                <a:spcPct val="0"/>
              </a:spcBef>
              <a:spcAft>
                <a:spcPct val="30000"/>
              </a:spcAft>
            </a:pPr>
            <a:endParaRPr lang="en-US" sz="1400" dirty="0">
              <a:latin typeface="Arial" charset="0"/>
              <a:ea typeface="ヒラギノ角ゴ Pro W3" charset="0"/>
              <a:cs typeface="Arial" charset="0"/>
            </a:endParaRPr>
          </a:p>
          <a:p>
            <a:pPr eaLnBrk="1" hangingPunct="1">
              <a:spcBef>
                <a:spcPct val="0"/>
              </a:spcBef>
              <a:spcAft>
                <a:spcPct val="30000"/>
              </a:spcAft>
            </a:pPr>
            <a:endParaRPr lang="en-US" dirty="0">
              <a:latin typeface="Arial" charset="0"/>
              <a:ea typeface="ヒラギノ角ゴ Pro W3" charset="0"/>
              <a:cs typeface="Arial" charset="0"/>
            </a:endParaRPr>
          </a:p>
          <a:p>
            <a:pPr eaLnBrk="1" hangingPunct="1">
              <a:spcBef>
                <a:spcPct val="0"/>
              </a:spcBef>
              <a:spcAft>
                <a:spcPct val="30000"/>
              </a:spcAft>
            </a:pPr>
            <a:endParaRPr lang="en-US" dirty="0">
              <a:latin typeface="Arial" charset="0"/>
              <a:ea typeface="ヒラギノ角ゴ Pro W3" charset="0"/>
              <a:cs typeface="Arial" charset="0"/>
            </a:endParaRPr>
          </a:p>
          <a:p>
            <a:pPr eaLnBrk="1" hangingPunct="1">
              <a:spcBef>
                <a:spcPct val="0"/>
              </a:spcBef>
              <a:spcAft>
                <a:spcPct val="30000"/>
              </a:spcAft>
            </a:pPr>
            <a:r>
              <a:rPr lang="en-US" dirty="0">
                <a:latin typeface="Arial" charset="0"/>
                <a:ea typeface="ヒラギノ角ゴ Pro W3" charset="0"/>
                <a:cs typeface="Arial" charset="0"/>
              </a:rPr>
              <a:t>====</a:t>
            </a:r>
          </a:p>
          <a:p>
            <a:pPr eaLnBrk="1" hangingPunct="1">
              <a:spcBef>
                <a:spcPct val="0"/>
              </a:spcBef>
              <a:spcAft>
                <a:spcPct val="30000"/>
              </a:spcAft>
            </a:pPr>
            <a:r>
              <a:rPr lang="en-US" dirty="0">
                <a:latin typeface="Arial" charset="0"/>
                <a:ea typeface="ヒラギノ角ゴ Pro W3" charset="0"/>
                <a:cs typeface="Arial" charset="0"/>
              </a:rPr>
              <a:t> High School Reform and Work: Facing Labor Market Realities</a:t>
            </a:r>
          </a:p>
          <a:p>
            <a:pPr eaLnBrk="1" hangingPunct="1">
              <a:spcBef>
                <a:spcPct val="0"/>
              </a:spcBef>
              <a:spcAft>
                <a:spcPct val="30000"/>
              </a:spcAft>
            </a:pPr>
            <a:r>
              <a:rPr lang="en-US" dirty="0">
                <a:latin typeface="Arial" charset="0"/>
                <a:ea typeface="ヒラギノ角ゴ Pro W3" charset="0"/>
                <a:cs typeface="Arial" charset="0"/>
              </a:rPr>
              <a:t>Written by Paul E. Barton,  Educational Testing Service, 2006</a:t>
            </a:r>
          </a:p>
          <a:p>
            <a:pPr eaLnBrk="1" hangingPunct="1">
              <a:spcBef>
                <a:spcPct val="0"/>
              </a:spcBef>
              <a:spcAft>
                <a:spcPct val="30000"/>
              </a:spcAft>
            </a:pPr>
            <a:r>
              <a:rPr lang="en-US" dirty="0">
                <a:latin typeface="Arial" charset="0"/>
                <a:ea typeface="ヒラギノ角ゴ Pro W3" charset="0"/>
                <a:cs typeface="Arial" charset="0"/>
              </a:rPr>
              <a:t>http://</a:t>
            </a:r>
            <a:r>
              <a:rPr lang="en-US" dirty="0" err="1">
                <a:latin typeface="Arial" charset="0"/>
                <a:ea typeface="ヒラギノ角ゴ Pro W3" charset="0"/>
                <a:cs typeface="Arial" charset="0"/>
              </a:rPr>
              <a:t>www.ets.org</a:t>
            </a:r>
            <a:r>
              <a:rPr lang="en-US" dirty="0">
                <a:latin typeface="Arial" charset="0"/>
                <a:ea typeface="ヒラギノ角ゴ Pro W3" charset="0"/>
                <a:cs typeface="Arial" charset="0"/>
              </a:rPr>
              <a:t>/research/researcher/PIC-</a:t>
            </a:r>
            <a:r>
              <a:rPr lang="en-US" dirty="0" err="1">
                <a:latin typeface="Arial" charset="0"/>
                <a:ea typeface="ヒラギノ角ゴ Pro W3" charset="0"/>
                <a:cs typeface="Arial" charset="0"/>
              </a:rPr>
              <a:t>HSWORK.html</a:t>
            </a:r>
            <a:endParaRPr lang="en-US" dirty="0">
              <a:latin typeface="Arial" charset="0"/>
              <a:ea typeface="ヒラギノ角ゴ Pro W3" charset="0"/>
              <a:cs typeface="Arial" charset="0"/>
            </a:endParaRPr>
          </a:p>
          <a:p>
            <a:pPr eaLnBrk="1" hangingPunct="1">
              <a:spcBef>
                <a:spcPct val="0"/>
              </a:spcBef>
              <a:spcAft>
                <a:spcPct val="30000"/>
              </a:spcAft>
            </a:pPr>
            <a:endParaRPr lang="en-US" dirty="0">
              <a:latin typeface="Arial" charset="0"/>
              <a:ea typeface="ヒラギノ角ゴ Pro W3" charset="0"/>
              <a:cs typeface="Arial" charset="0"/>
            </a:endParaRPr>
          </a:p>
          <a:p>
            <a:pPr eaLnBrk="1" hangingPunct="1">
              <a:spcBef>
                <a:spcPct val="0"/>
              </a:spcBef>
              <a:spcAft>
                <a:spcPct val="30000"/>
              </a:spcAft>
            </a:pPr>
            <a:endParaRPr lang="en-US" dirty="0">
              <a:latin typeface="Arial" charset="0"/>
              <a:ea typeface="ヒラギノ角ゴ Pro W3" charset="0"/>
              <a:cs typeface="Arial"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Google has crunched the numbers and found that </a:t>
            </a:r>
            <a:r>
              <a:rPr lang="en-US" sz="1400" u="sng" dirty="0">
                <a:latin typeface="Arial" charset="0"/>
                <a:ea typeface="ヒラギノ角ゴ Pro W3" charset="0"/>
                <a:cs typeface="ヒラギノ角ゴ Pro W3" charset="0"/>
              </a:rPr>
              <a:t>GPA</a:t>
            </a:r>
            <a:r>
              <a:rPr lang="en-US" sz="1400" dirty="0">
                <a:latin typeface="Arial" charset="0"/>
                <a:ea typeface="ヒラギノ角ゴ Pro W3" charset="0"/>
                <a:cs typeface="ヒラギノ角ゴ Pro W3" charset="0"/>
              </a:rPr>
              <a:t> is a </a:t>
            </a:r>
            <a:r>
              <a:rPr lang="en-US" sz="1400" u="sng" dirty="0">
                <a:latin typeface="Arial" charset="0"/>
                <a:ea typeface="ヒラギノ角ゴ Pro W3" charset="0"/>
                <a:cs typeface="ヒラギノ角ゴ Pro W3" charset="0"/>
              </a:rPr>
              <a:t>worthless</a:t>
            </a:r>
            <a:r>
              <a:rPr lang="en-US" sz="1400" dirty="0">
                <a:latin typeface="Arial" charset="0"/>
                <a:ea typeface="ヒラギノ角ゴ Pro W3" charset="0"/>
                <a:cs typeface="ヒラギノ角ゴ Pro W3" charset="0"/>
              </a:rPr>
              <a:t> criteria for hiring.</a:t>
            </a:r>
          </a:p>
          <a:p>
            <a:r>
              <a:rPr lang="en-US" sz="1400" dirty="0">
                <a:latin typeface="Arial" charset="0"/>
                <a:ea typeface="ヒラギノ角ゴ Pro W3" charset="0"/>
                <a:cs typeface="ヒラギノ角ゴ Pro W3" charset="0"/>
              </a:rPr>
              <a:t>But the thing that stood out for me in this article is their characterization of the </a:t>
            </a:r>
            <a:r>
              <a:rPr lang="en-US" sz="1400" u="sng" dirty="0">
                <a:latin typeface="Arial" charset="0"/>
                <a:ea typeface="ヒラギノ角ゴ Pro W3" charset="0"/>
                <a:cs typeface="ヒラギノ角ゴ Pro W3" charset="0"/>
              </a:rPr>
              <a:t>academic</a:t>
            </a:r>
            <a:r>
              <a:rPr lang="en-US" sz="1400" dirty="0">
                <a:latin typeface="Arial" charset="0"/>
                <a:ea typeface="ヒラギノ角ゴ Pro W3" charset="0"/>
                <a:cs typeface="ヒラギノ角ゴ Pro W3" charset="0"/>
              </a:rPr>
              <a:t> environment as being an </a:t>
            </a:r>
            <a:r>
              <a:rPr lang="en-US" sz="1400" u="sng" dirty="0">
                <a:latin typeface="Arial" charset="0"/>
                <a:ea typeface="ヒラギノ角ゴ Pro W3" charset="0"/>
                <a:cs typeface="ヒラギノ角ゴ Pro W3" charset="0"/>
              </a:rPr>
              <a:t>artificial</a:t>
            </a:r>
            <a:r>
              <a:rPr lang="en-US" sz="1400" dirty="0">
                <a:latin typeface="Arial" charset="0"/>
                <a:ea typeface="ヒラギノ角ゴ Pro W3" charset="0"/>
                <a:cs typeface="ヒラギノ角ゴ Pro W3" charset="0"/>
              </a:rPr>
              <a:t> environment.  They say they want </a:t>
            </a:r>
            <a:r>
              <a:rPr lang="en-US" sz="1400" u="sng" dirty="0">
                <a:latin typeface="Arial" charset="0"/>
                <a:ea typeface="ヒラギノ角ゴ Pro W3" charset="0"/>
                <a:cs typeface="ヒラギノ角ゴ Pro W3" charset="0"/>
              </a:rPr>
              <a:t>more</a:t>
            </a:r>
            <a:r>
              <a:rPr lang="en-US" sz="1400" dirty="0">
                <a:latin typeface="Arial" charset="0"/>
                <a:ea typeface="ヒラギノ角ゴ Pro W3" charset="0"/>
                <a:cs typeface="ヒラギノ角ゴ Pro W3" charset="0"/>
              </a:rPr>
              <a:t> from their new recruits. </a:t>
            </a:r>
          </a:p>
          <a:p>
            <a:r>
              <a:rPr lang="en-US" sz="1400" dirty="0">
                <a:latin typeface="Arial" charset="0"/>
                <a:ea typeface="ヒラギノ角ゴ Pro W3" charset="0"/>
                <a:cs typeface="ヒラギノ角ゴ Pro W3" charset="0"/>
              </a:rPr>
              <a:t> They want new recruits who can work in a team to solve a problem that has </a:t>
            </a:r>
            <a:r>
              <a:rPr lang="en-US" sz="1400" u="sng" dirty="0">
                <a:latin typeface="Arial" charset="0"/>
                <a:ea typeface="ヒラギノ角ゴ Pro W3" charset="0"/>
                <a:cs typeface="ヒラギノ角ゴ Pro W3" charset="0"/>
              </a:rPr>
              <a:t>never</a:t>
            </a:r>
            <a:r>
              <a:rPr lang="en-US" sz="1400" dirty="0">
                <a:latin typeface="Arial" charset="0"/>
                <a:ea typeface="ヒラギノ角ゴ Pro W3" charset="0"/>
                <a:cs typeface="ヒラギノ角ゴ Pro W3" charset="0"/>
              </a:rPr>
              <a:t> been solved before.  </a:t>
            </a:r>
          </a:p>
          <a:p>
            <a:r>
              <a:rPr lang="en-US" sz="1400" dirty="0">
                <a:latin typeface="Arial" charset="0"/>
                <a:ea typeface="ヒラギノ角ゴ Pro W3" charset="0"/>
                <a:cs typeface="ヒラギノ角ゴ Pro W3" charset="0"/>
              </a:rPr>
              <a:t>Google claims that educators spend too much time helping their students solve the problem </a:t>
            </a:r>
            <a:r>
              <a:rPr lang="en-US" sz="1400" u="sng" dirty="0">
                <a:latin typeface="Arial" charset="0"/>
                <a:ea typeface="ヒラギノ角ゴ Pro W3" charset="0"/>
                <a:cs typeface="ヒラギノ角ゴ Pro W3" charset="0"/>
              </a:rPr>
              <a:t>their </a:t>
            </a:r>
            <a:r>
              <a:rPr lang="en-US" sz="1400" dirty="0">
                <a:latin typeface="Arial" charset="0"/>
                <a:ea typeface="ヒラギノ角ゴ Pro W3" charset="0"/>
                <a:cs typeface="ヒラギノ角ゴ Pro W3" charset="0"/>
              </a:rPr>
              <a:t>way rather than encouraging their students to really step outside the box.  </a:t>
            </a:r>
            <a:endParaRPr lang="en-US" sz="1400" dirty="0" smtClean="0">
              <a:latin typeface="Arial" charset="0"/>
              <a:ea typeface="ヒラギノ角ゴ Pro W3" charset="0"/>
              <a:cs typeface="ヒラギノ角ゴ Pro W3" charset="0"/>
            </a:endParaRP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Of course as an educator, I know that would be harder to assess and place a grade on that, but in reality, it</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what the business community wants, and after all- </a:t>
            </a:r>
            <a:r>
              <a:rPr lang="en-US" sz="1400" dirty="0" err="1">
                <a:latin typeface="Arial" charset="0"/>
                <a:ea typeface="ヒラギノ角ゴ Pro W3" charset="0"/>
                <a:cs typeface="ヒラギノ角ゴ Pro W3" charset="0"/>
              </a:rPr>
              <a:t>aren</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t we in the business of creating their future employees?</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www.nytimes.com</a:t>
            </a:r>
            <a:r>
              <a:rPr lang="en-US" dirty="0">
                <a:latin typeface="Arial" charset="0"/>
                <a:ea typeface="ヒラギノ角ゴ Pro W3" charset="0"/>
                <a:cs typeface="ヒラギノ角ゴ Pro W3" charset="0"/>
              </a:rPr>
              <a:t>/2013/06/20/business/in-head-hunting-big-data-may-not-be-such-a-big-deal.html?pagewanted=</a:t>
            </a:r>
            <a:r>
              <a:rPr lang="en-US" dirty="0" err="1">
                <a:latin typeface="Arial" charset="0"/>
                <a:ea typeface="ヒラギノ角ゴ Pro W3" charset="0"/>
                <a:cs typeface="ヒラギノ角ゴ Pro W3" charset="0"/>
              </a:rPr>
              <a:t>all&amp;_r</a:t>
            </a:r>
            <a:r>
              <a:rPr lang="en-US" dirty="0">
                <a:latin typeface="Arial" charset="0"/>
                <a:ea typeface="ヒラギノ角ゴ Pro W3" charset="0"/>
                <a:cs typeface="ヒラギノ角ゴ Pro W3" charset="0"/>
              </a:rPr>
              <a:t>=1&amp;</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In Head-Hunting, Big Data May Not Be Such a Big Deal</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June 19, 2013 </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One of the things we</a:t>
            </a:r>
            <a:r>
              <a:rPr lang="ja-JP" alt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ve</a:t>
            </a:r>
            <a:r>
              <a:rPr lang="en-US" dirty="0">
                <a:latin typeface="Arial" charset="0"/>
                <a:ea typeface="ヒラギノ角ゴ Pro W3" charset="0"/>
                <a:cs typeface="ヒラギノ角ゴ Pro W3" charset="0"/>
              </a:rPr>
              <a:t> seen from all our data crunching is that G.P.A.</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 are worthless as a criteria for hiring, and test scores are worthless — no correlation at all except for brand-new college grads, where there</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 a slight correlation. Google famously used to ask everyone for a transcript and G.P.A.</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 and test scores, but we don</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t anymore, unless you</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re just a few years out of school. We found that they don</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t predict anything.</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What</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 interesting is the proportion of people without any college education at Google has increased over time as well. So we have teams where you have 14 percent of the team made up of people who</a:t>
            </a:r>
            <a:r>
              <a:rPr lang="ja-JP" alt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ve</a:t>
            </a:r>
            <a:r>
              <a:rPr lang="en-US" dirty="0">
                <a:latin typeface="Arial" charset="0"/>
                <a:ea typeface="ヒラギノ角ゴ Pro W3" charset="0"/>
                <a:cs typeface="ヒラギノ角ゴ Pro W3" charset="0"/>
              </a:rPr>
              <a:t> never gone to college. </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 After two or three years, your ability to perform at Google is completely unrelated to how you performed when you were in school, because the skills you required in college are very different. You</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re also fundamentally a different person. You learn and grow, you think about things differently.</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Another reason is that I think academic environments are artificial environments. People who succeed there are sort of finely trained, they</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re conditioned to succeed in that environment. One of my own frustrations when I was in college and grad school is that you knew the professor was looking for a specific answer. You could figure that out, but it</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 much more interesting to solve problems where there </a:t>
            </a:r>
            <a:r>
              <a:rPr lang="en-US" dirty="0" err="1">
                <a:latin typeface="Arial" charset="0"/>
                <a:ea typeface="ヒラギノ角ゴ Pro W3" charset="0"/>
                <a:cs typeface="ヒラギノ角ゴ Pro W3" charset="0"/>
              </a:rPr>
              <a:t>isn</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t an obvious answer. You want people who like figuring out stuff where there is no obvious answer. </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Google no longer hires based on GPA or test scores</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"One of the things we</a:t>
            </a:r>
            <a:r>
              <a:rPr lang="ja-JP" alt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ve</a:t>
            </a:r>
            <a:r>
              <a:rPr lang="en-US" dirty="0">
                <a:latin typeface="Arial" charset="0"/>
                <a:ea typeface="ヒラギノ角ゴ Pro W3" charset="0"/>
                <a:cs typeface="ヒラギノ角ゴ Pro W3" charset="0"/>
              </a:rPr>
              <a:t> seen from all our data crunching is that G.P.A.</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 are worthless as a criteria for hiring, and test scores are worthless"</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Google also said that "academic environments are artificial environments."  Students are "conditioned to succeed in that environment ... looking for a specific answer."  Google wants "people who like figuring out stuff where there is no obvious answer."</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These problem-solving skills that Google and others are looking for can be taught in our CTE classes, but the learning can be hard to measure, which makes it tough to </a:t>
            </a:r>
            <a:r>
              <a:rPr lang="en-US" dirty="0" err="1">
                <a:latin typeface="Arial" charset="0"/>
                <a:ea typeface="ヒラギノ角ゴ Pro W3" charset="0"/>
                <a:cs typeface="ヒラギノ角ゴ Pro W3" charset="0"/>
              </a:rPr>
              <a:t>convice</a:t>
            </a:r>
            <a:r>
              <a:rPr lang="en-US" dirty="0">
                <a:latin typeface="Arial" charset="0"/>
                <a:ea typeface="ヒラギノ角ゴ Pro W3" charset="0"/>
                <a:cs typeface="ヒラギノ角ゴ Pro W3" charset="0"/>
              </a:rPr>
              <a:t> the administration that these skills need to be taught.</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www.nytimes.com</a:t>
            </a:r>
            <a:r>
              <a:rPr lang="en-US" dirty="0">
                <a:latin typeface="Arial" charset="0"/>
                <a:ea typeface="ヒラギノ角ゴ Pro W3" charset="0"/>
                <a:cs typeface="ヒラギノ角ゴ Pro W3" charset="0"/>
              </a:rPr>
              <a:t>/2013/06/20/business/in-head-hunting-big-data-may-not-be-such-a-big-deal.html?pagewanted=</a:t>
            </a:r>
            <a:r>
              <a:rPr lang="en-US" dirty="0" err="1">
                <a:latin typeface="Arial" charset="0"/>
                <a:ea typeface="ヒラギノ角ゴ Pro W3" charset="0"/>
                <a:cs typeface="ヒラギノ角ゴ Pro W3" charset="0"/>
              </a:rPr>
              <a:t>all&amp;_r</a:t>
            </a:r>
            <a:r>
              <a:rPr lang="en-US" dirty="0">
                <a:latin typeface="Arial" charset="0"/>
                <a:ea typeface="ヒラギノ角ゴ Pro W3" charset="0"/>
                <a:cs typeface="ヒラギノ角ゴ Pro W3" charset="0"/>
              </a:rPr>
              <a:t>=1&amp;</a:t>
            </a:r>
          </a:p>
          <a:p>
            <a:endParaRPr lang="en-US" dirty="0">
              <a:latin typeface="Arial" charset="0"/>
              <a:ea typeface="ヒラギノ角ゴ Pro W3" charset="0"/>
              <a:cs typeface="ヒラギノ角ゴ Pro W3" charset="0"/>
            </a:endParaRPr>
          </a:p>
        </p:txBody>
      </p:sp>
      <p:sp>
        <p:nvSpPr>
          <p:cNvPr id="125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B9F605B-79A2-7545-88B8-19EEF7C5422D}" type="slidenum">
              <a:rPr lang="en-US" sz="1200"/>
              <a:pPr/>
              <a:t>57</a:t>
            </a:fld>
            <a:endParaRPr lang="en-US" sz="120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A8CADE63-DACB-424D-B1FA-93EB6C95728E}" type="slidenum">
              <a:rPr lang="en-US" sz="1200"/>
              <a:pPr algn="r"/>
              <a:t>58</a:t>
            </a:fld>
            <a:endParaRPr lang="en-US" sz="1200"/>
          </a:p>
        </p:txBody>
      </p:sp>
      <p:sp>
        <p:nvSpPr>
          <p:cNvPr id="128004" name="Rectangle 2"/>
          <p:cNvSpPr>
            <a:spLocks noGrp="1" noRot="1" noChangeAspect="1" noChangeArrowheads="1" noTextEdit="1"/>
          </p:cNvSpPr>
          <p:nvPr>
            <p:ph type="sldImg"/>
          </p:nvPr>
        </p:nvSpPr>
        <p:spPr>
          <a:xfrm>
            <a:off x="1143000" y="381000"/>
            <a:ext cx="1676400" cy="1257300"/>
          </a:xfrm>
          <a:solidFill>
            <a:srgbClr val="FFFFFF"/>
          </a:solidFill>
          <a:ln/>
        </p:spPr>
      </p:sp>
      <p:sp>
        <p:nvSpPr>
          <p:cNvPr id="128005" name="Rectangle 3"/>
          <p:cNvSpPr>
            <a:spLocks noGrp="1" noChangeArrowheads="1"/>
          </p:cNvSpPr>
          <p:nvPr>
            <p:ph type="body" idx="1"/>
          </p:nvPr>
        </p:nvSpPr>
        <p:spPr>
          <a:xfrm>
            <a:off x="609600" y="1676400"/>
            <a:ext cx="5486400" cy="67818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lIns="90980" tIns="45489" rIns="90980" bIns="45489"/>
          <a:lstStyle/>
          <a:p>
            <a:pPr eaLnBrk="1" hangingPunct="1">
              <a:spcBef>
                <a:spcPct val="0"/>
              </a:spcBef>
              <a:spcAft>
                <a:spcPct val="30000"/>
              </a:spcAft>
            </a:pPr>
            <a:r>
              <a:rPr lang="en-US" sz="1400" dirty="0">
                <a:latin typeface="Arial" charset="0"/>
                <a:ea typeface="ヒラギノ角ゴ Pro W3" charset="0"/>
                <a:cs typeface="ヒラギノ角ゴ Pro W3" charset="0"/>
              </a:rPr>
              <a:t>At the top of this list from Tony Wagner is Critical Thinking and Problem Solving – it</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not just for the math teachers any more. </a:t>
            </a:r>
          </a:p>
          <a:p>
            <a:pPr eaLnBrk="1" hangingPunct="1">
              <a:spcBef>
                <a:spcPct val="0"/>
              </a:spcBef>
              <a:spcAft>
                <a:spcPct val="30000"/>
              </a:spcAft>
            </a:pPr>
            <a:r>
              <a:rPr lang="en-US" sz="1400" dirty="0">
                <a:latin typeface="Arial" charset="0"/>
                <a:ea typeface="ヒラギノ角ゴ Pro W3" charset="0"/>
                <a:cs typeface="ヒラギノ角ゴ Pro W3" charset="0"/>
              </a:rPr>
              <a:t>I visited a factory recently and found the teams taking responsibility for their work. They work together to find ways to make the work safer, more productive, less waste, etc. and they get rewarded for their efforts.</a:t>
            </a:r>
          </a:p>
          <a:p>
            <a:pPr eaLnBrk="1" hangingPunct="1">
              <a:spcBef>
                <a:spcPct val="0"/>
              </a:spcBef>
              <a:spcAft>
                <a:spcPct val="30000"/>
              </a:spcAft>
            </a:pPr>
            <a:r>
              <a:rPr lang="en-US" sz="1400" dirty="0">
                <a:latin typeface="Arial" charset="0"/>
                <a:ea typeface="ヒラギノ角ゴ Pro W3" charset="0"/>
                <a:cs typeface="ヒラギノ角ゴ Pro W3" charset="0"/>
              </a:rPr>
              <a:t>Do you do that in the classroom?  Do you regularly ask your students "What could I have done to help you learn more/better?</a:t>
            </a:r>
            <a:r>
              <a:rPr lang="ja-JP" altLang="en-US" sz="1400" dirty="0">
                <a:latin typeface="Arial" charset="0"/>
                <a:ea typeface="ヒラギノ角ゴ Pro W3" charset="0"/>
                <a:cs typeface="ヒラギノ角ゴ Pro W3" charset="0"/>
              </a:rPr>
              <a:t>”</a:t>
            </a:r>
            <a:endParaRPr lang="en-US" sz="1400" dirty="0">
              <a:latin typeface="Arial" charset="0"/>
              <a:ea typeface="ヒラギノ角ゴ Pro W3" charset="0"/>
              <a:cs typeface="ヒラギノ角ゴ Pro W3" charset="0"/>
            </a:endParaRPr>
          </a:p>
          <a:p>
            <a:pPr eaLnBrk="1" hangingPunct="1">
              <a:spcBef>
                <a:spcPct val="0"/>
              </a:spcBef>
              <a:spcAft>
                <a:spcPct val="30000"/>
              </a:spcAft>
            </a:pPr>
            <a:endParaRPr lang="en-US" sz="1400" dirty="0">
              <a:latin typeface="Arial" charset="0"/>
              <a:ea typeface="ヒラギノ角ゴ Pro W3" charset="0"/>
              <a:cs typeface="ヒラギノ角ゴ Pro W3" charset="0"/>
            </a:endParaRPr>
          </a:p>
          <a:p>
            <a:pPr eaLnBrk="1" hangingPunct="1">
              <a:spcBef>
                <a:spcPct val="0"/>
              </a:spcBef>
              <a:spcAft>
                <a:spcPct val="30000"/>
              </a:spcAft>
            </a:pPr>
            <a:r>
              <a:rPr lang="en-US" sz="1400" dirty="0">
                <a:latin typeface="Arial" charset="0"/>
                <a:ea typeface="ヒラギノ角ゴ Pro W3" charset="0"/>
                <a:cs typeface="ヒラギノ角ゴ Pro W3" charset="0"/>
              </a:rPr>
              <a:t>And number 5. The number one complaint from employers about their new recruits is poor Oral and Written Communication.  </a:t>
            </a:r>
          </a:p>
          <a:p>
            <a:pPr eaLnBrk="1" hangingPunct="1">
              <a:spcBef>
                <a:spcPct val="0"/>
              </a:spcBef>
              <a:spcAft>
                <a:spcPct val="30000"/>
              </a:spcAft>
            </a:pPr>
            <a:r>
              <a:rPr lang="en-US" sz="1400" dirty="0">
                <a:latin typeface="Arial" charset="0"/>
                <a:ea typeface="ヒラギノ角ゴ Pro W3" charset="0"/>
                <a:cs typeface="ヒラギノ角ゴ Pro W3" charset="0"/>
              </a:rPr>
              <a:t>The problem with bad writing is usually bad thinking.  Kids are not thinking and analyzing before they write. They can spit out facts, but they don't know what they mean, and they don</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t know how those facts could ever apply to their lives.</a:t>
            </a:r>
          </a:p>
          <a:p>
            <a:pPr eaLnBrk="1" hangingPunct="1">
              <a:spcBef>
                <a:spcPct val="0"/>
              </a:spcBef>
              <a:spcAft>
                <a:spcPct val="30000"/>
              </a:spcAft>
            </a:pPr>
            <a:r>
              <a:rPr lang="en-US" sz="1400" dirty="0">
                <a:latin typeface="Arial" charset="0"/>
                <a:ea typeface="ヒラギノ角ゴ Pro W3" charset="0"/>
                <a:cs typeface="ヒラギノ角ゴ Pro W3" charset="0"/>
              </a:rPr>
              <a:t>Kids need to learn how to write persuasive writing.  Teach the kids how to write a grant application and then get them to write a real one for your school.  Real-world learning. We call that Relevance.</a:t>
            </a:r>
          </a:p>
          <a:p>
            <a:pPr eaLnBrk="1" hangingPunct="1">
              <a:spcBef>
                <a:spcPct val="0"/>
              </a:spcBef>
              <a:spcAft>
                <a:spcPct val="30000"/>
              </a:spcAft>
            </a:pPr>
            <a:endParaRPr lang="en-US" dirty="0">
              <a:latin typeface="Arial" charset="0"/>
              <a:ea typeface="ヒラギノ角ゴ Pro W3" charset="0"/>
              <a:cs typeface="ヒラギノ角ゴ Pro W3" charset="0"/>
            </a:endParaRPr>
          </a:p>
          <a:p>
            <a:pPr eaLnBrk="1" hangingPunct="1">
              <a:spcBef>
                <a:spcPct val="0"/>
              </a:spcBef>
              <a:spcAft>
                <a:spcPct val="30000"/>
              </a:spcAft>
            </a:pPr>
            <a:r>
              <a:rPr lang="en-US" dirty="0">
                <a:latin typeface="Arial" charset="0"/>
                <a:ea typeface="ヒラギノ角ゴ Pro W3" charset="0"/>
                <a:cs typeface="ヒラギノ角ゴ Pro W3" charset="0"/>
              </a:rPr>
              <a:t>====</a:t>
            </a:r>
          </a:p>
          <a:p>
            <a:pPr eaLnBrk="1" hangingPunct="1">
              <a:spcBef>
                <a:spcPct val="0"/>
              </a:spcBef>
              <a:spcAft>
                <a:spcPct val="30000"/>
              </a:spcAft>
            </a:pPr>
            <a:endParaRPr lang="en-US" dirty="0">
              <a:latin typeface="Arial" charset="0"/>
              <a:ea typeface="ヒラギノ角ゴ Pro W3" charset="0"/>
              <a:cs typeface="ヒラギノ角ゴ Pro W3" charset="0"/>
            </a:endParaRPr>
          </a:p>
          <a:p>
            <a:pPr eaLnBrk="1" hangingPunct="1">
              <a:spcBef>
                <a:spcPct val="0"/>
              </a:spcBef>
              <a:spcAft>
                <a:spcPct val="30000"/>
              </a:spcAft>
            </a:pPr>
            <a:r>
              <a:rPr lang="en-US" dirty="0">
                <a:latin typeface="Arial" charset="0"/>
                <a:ea typeface="ヒラギノ角ゴ Pro W3" charset="0"/>
                <a:cs typeface="ヒラギノ角ゴ Pro W3" charset="0"/>
              </a:rPr>
              <a:t>Looking back, I think my best writing teacher was my 8th grade science teacher.  Did any one else here have Quantitative Physical Science with Mr. Charles D. Keck, Jr.?   He insisted on detailed, very complete lab write-ups.  We even had to detail what we learned, not just what we observed.  I hated it. I dreaded QPS nights, where kids across town were staying up late at night writing their lab report for Quantitative Physical Science.</a:t>
            </a:r>
          </a:p>
          <a:p>
            <a:pPr eaLnBrk="1" hangingPunct="1">
              <a:spcBef>
                <a:spcPct val="0"/>
              </a:spcBef>
              <a:spcAft>
                <a:spcPct val="30000"/>
              </a:spcAft>
            </a:pPr>
            <a:endParaRPr lang="en-US" dirty="0">
              <a:latin typeface="Arial" charset="0"/>
              <a:ea typeface="ヒラギノ角ゴ Pro W3" charset="0"/>
              <a:cs typeface="ヒラギノ角ゴ Pro W3" charset="0"/>
            </a:endParaRPr>
          </a:p>
          <a:p>
            <a:pPr eaLnBrk="1" hangingPunct="1">
              <a:spcBef>
                <a:spcPct val="0"/>
              </a:spcBef>
              <a:spcAft>
                <a:spcPct val="30000"/>
              </a:spcAft>
            </a:pPr>
            <a:r>
              <a:rPr lang="en-US" dirty="0">
                <a:latin typeface="Arial" charset="0"/>
                <a:ea typeface="ヒラギノ角ゴ Pro W3" charset="0"/>
                <a:cs typeface="ヒラギノ角ゴ Pro W3" charset="0"/>
              </a:rPr>
              <a:t>==========</a:t>
            </a:r>
          </a:p>
          <a:p>
            <a:pPr eaLnBrk="1" hangingPunct="1">
              <a:spcBef>
                <a:spcPct val="0"/>
              </a:spcBef>
              <a:spcAft>
                <a:spcPct val="30000"/>
              </a:spcAft>
            </a:pPr>
            <a:r>
              <a:rPr lang="en-US" dirty="0">
                <a:latin typeface="Arial" charset="0"/>
                <a:ea typeface="ヒラギノ角ゴ Pro W3" charset="0"/>
                <a:cs typeface="ヒラギノ角ゴ Pro W3" charset="0"/>
              </a:rPr>
              <a:t>Yet, the skills I learned in that class prepared me for having better-than-average writings in high school and have prepared me for the writings I do at work.  On a regular basis I have to tell my manger what I'm going to be doing, and then write up what I did.  And it's not just a collection of the facts, I need to analyze what has happened and then predict how it will impact student learning in North Carolina.  My English teachers never taught me how to do that.</a:t>
            </a:r>
          </a:p>
          <a:p>
            <a:pPr eaLnBrk="1" hangingPunct="1">
              <a:spcBef>
                <a:spcPct val="0"/>
              </a:spcBef>
              <a:spcAft>
                <a:spcPct val="30000"/>
              </a:spcAft>
            </a:pPr>
            <a:r>
              <a:rPr lang="en-US" dirty="0">
                <a:latin typeface="Arial" charset="0"/>
                <a:ea typeface="ヒラギノ角ゴ Pro W3" charset="0"/>
                <a:cs typeface="ヒラギノ角ゴ Pro W3" charset="0"/>
              </a:rPr>
              <a:t>And number 7 -- We need to build curiosity in the kids.  We often hate those kids with the persistent "Why?" questions, </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Why do we do it this way, Why do we have to learn this?, How do you know that</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 the right answer?  Why do I have to take the </a:t>
            </a:r>
            <a:r>
              <a:rPr lang="en-US" dirty="0" err="1">
                <a:latin typeface="Arial" charset="0"/>
                <a:ea typeface="ヒラギノ角ゴ Pro W3" charset="0"/>
                <a:cs typeface="ヒラギノ角ゴ Pro W3" charset="0"/>
              </a:rPr>
              <a:t>WorkKeys</a:t>
            </a:r>
            <a:r>
              <a:rPr lang="en-US" dirty="0">
                <a:latin typeface="Arial" charset="0"/>
                <a:ea typeface="ヒラギノ角ゴ Pro W3" charset="0"/>
                <a:cs typeface="ヒラギノ角ゴ Pro W3" charset="0"/>
              </a:rPr>
              <a:t> test if I</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m going to college?</a:t>
            </a:r>
            <a:r>
              <a:rPr lang="ja-JP" altLang="en-US" dirty="0">
                <a:latin typeface="Arial" charset="0"/>
                <a:ea typeface="ヒラギノ角ゴ Pro W3" charset="0"/>
                <a:cs typeface="ヒラギノ角ゴ Pro W3" charset="0"/>
              </a:rPr>
              <a:t>”</a:t>
            </a:r>
            <a:endParaRPr lang="en-US" dirty="0">
              <a:latin typeface="Arial" charset="0"/>
              <a:ea typeface="ヒラギノ角ゴ Pro W3" charset="0"/>
              <a:cs typeface="ヒラギノ角ゴ Pro W3" charset="0"/>
            </a:endParaRPr>
          </a:p>
          <a:p>
            <a:pPr eaLnBrk="1" hangingPunct="1">
              <a:spcBef>
                <a:spcPct val="0"/>
              </a:spcBef>
              <a:spcAft>
                <a:spcPct val="30000"/>
              </a:spcAft>
            </a:pPr>
            <a:r>
              <a:rPr lang="en-US" dirty="0">
                <a:latin typeface="Arial" charset="0"/>
                <a:ea typeface="ヒラギノ角ゴ Pro W3" charset="0"/>
                <a:cs typeface="ヒラギノ角ゴ Pro W3" charset="0"/>
              </a:rPr>
              <a:t>Yet, we should be </a:t>
            </a:r>
            <a:r>
              <a:rPr lang="en-US" u="sng" dirty="0">
                <a:latin typeface="Arial" charset="0"/>
                <a:ea typeface="ヒラギノ角ゴ Pro W3" charset="0"/>
                <a:cs typeface="ヒラギノ角ゴ Pro W3" charset="0"/>
              </a:rPr>
              <a:t>encouraging</a:t>
            </a:r>
            <a:r>
              <a:rPr lang="en-US" dirty="0">
                <a:latin typeface="Arial" charset="0"/>
                <a:ea typeface="ヒラギノ角ゴ Pro W3" charset="0"/>
                <a:cs typeface="ヒラギノ角ゴ Pro W3" charset="0"/>
              </a:rPr>
              <a:t> the Why Questions. We should be encouraging structured debate.  We should encourage our kids to gather the facts and create a persuasive argument.  Even if they are arguing against school traditions.  We should also be encouraging debate at home as well. We do the kids a disservice when we say "that's just the way it is." or "because I'm the teacher, or parent.</a:t>
            </a:r>
            <a:r>
              <a:rPr lang="ja-JP" altLang="en-US" dirty="0">
                <a:latin typeface="Arial" charset="0"/>
                <a:ea typeface="ヒラギノ角ゴ Pro W3" charset="0"/>
                <a:cs typeface="ヒラギノ角ゴ Pro W3" charset="0"/>
              </a:rPr>
              <a:t>”</a:t>
            </a:r>
            <a:endParaRPr lang="en-US" dirty="0">
              <a:latin typeface="Arial" charset="0"/>
              <a:ea typeface="ヒラギノ角ゴ Pro W3" charset="0"/>
              <a:cs typeface="ヒラギノ角ゴ Pro W3" charset="0"/>
            </a:endParaRPr>
          </a:p>
          <a:p>
            <a:pPr eaLnBrk="1" hangingPunct="1">
              <a:spcBef>
                <a:spcPct val="0"/>
              </a:spcBef>
              <a:spcAft>
                <a:spcPct val="30000"/>
              </a:spcAft>
            </a:pPr>
            <a:r>
              <a:rPr lang="en-US" dirty="0">
                <a:latin typeface="Arial" charset="0"/>
                <a:ea typeface="ヒラギノ角ゴ Pro W3" charset="0"/>
                <a:cs typeface="ヒラギノ角ゴ Pro W3" charset="0"/>
              </a:rPr>
              <a:t>Are we preparing kids for the next level of education or are we preparing kids for a career and a life where they can live independent from us, yet are still </a:t>
            </a:r>
            <a:r>
              <a:rPr lang="en-US" u="sng" dirty="0">
                <a:latin typeface="Arial" charset="0"/>
                <a:ea typeface="ヒラギノ角ゴ Pro W3" charset="0"/>
                <a:cs typeface="ヒラギノ角ゴ Pro W3" charset="0"/>
              </a:rPr>
              <a:t>interdependent</a:t>
            </a:r>
            <a:r>
              <a:rPr lang="en-US" dirty="0">
                <a:latin typeface="Arial" charset="0"/>
                <a:ea typeface="ヒラギノ角ゴ Pro W3" charset="0"/>
                <a:cs typeface="ヒラギノ角ゴ Pro W3" charset="0"/>
              </a:rPr>
              <a:t> on their peers?  </a:t>
            </a:r>
          </a:p>
          <a:p>
            <a:pPr eaLnBrk="1" hangingPunct="1">
              <a:spcBef>
                <a:spcPct val="0"/>
              </a:spcBef>
              <a:spcAft>
                <a:spcPct val="30000"/>
              </a:spcAft>
            </a:pPr>
            <a:r>
              <a:rPr lang="en-US" dirty="0">
                <a:latin typeface="Arial" charset="0"/>
                <a:ea typeface="ヒラギノ角ゴ Pro W3" charset="0"/>
                <a:cs typeface="ヒラギノ角ゴ Pro W3" charset="0"/>
              </a:rPr>
              <a:t>What is the purpose for K12 education?  Is it 12 years of standardized curriculum and a specified amount of seat time?  Or is it to prepare kids for what lies beyond high school graduation?</a:t>
            </a:r>
          </a:p>
          <a:p>
            <a:pPr eaLnBrk="1" hangingPunct="1">
              <a:spcBef>
                <a:spcPct val="0"/>
              </a:spcBef>
              <a:spcAft>
                <a:spcPct val="30000"/>
              </a:spcAft>
            </a:pPr>
            <a:endParaRPr lang="en-US" dirty="0">
              <a:latin typeface="Arial" charset="0"/>
              <a:ea typeface="ヒラギノ角ゴ Pro W3" charset="0"/>
              <a:cs typeface="ヒラギノ角ゴ Pro W3" charset="0"/>
            </a:endParaRPr>
          </a:p>
          <a:p>
            <a:pPr eaLnBrk="1" hangingPunct="1">
              <a:spcBef>
                <a:spcPct val="0"/>
              </a:spcBef>
              <a:spcAft>
                <a:spcPct val="30000"/>
              </a:spcAft>
            </a:pPr>
            <a:r>
              <a:rPr lang="en-US" dirty="0">
                <a:latin typeface="Arial" charset="0"/>
                <a:ea typeface="ヒラギノ角ゴ Pro W3" charset="0"/>
                <a:cs typeface="ヒラギノ角ゴ Pro W3" charset="0"/>
              </a:rPr>
              <a:t>=====</a:t>
            </a:r>
          </a:p>
          <a:p>
            <a:pPr eaLnBrk="1" hangingPunct="1">
              <a:spcBef>
                <a:spcPct val="0"/>
              </a:spcBef>
              <a:spcAft>
                <a:spcPct val="30000"/>
              </a:spcAft>
            </a:pPr>
            <a:r>
              <a:rPr lang="en-US" dirty="0">
                <a:latin typeface="Arial" charset="0"/>
                <a:ea typeface="ヒラギノ角ゴ Pro W3" charset="0"/>
                <a:cs typeface="ヒラギノ角ゴ Pro W3" charset="0"/>
              </a:rPr>
              <a:t>Seven Skills Students Will Need For Their Future</a:t>
            </a:r>
          </a:p>
          <a:p>
            <a:pPr eaLnBrk="1" hangingPunct="1">
              <a:spcBef>
                <a:spcPct val="0"/>
              </a:spcBef>
              <a:spcAft>
                <a:spcPct val="30000"/>
              </a:spcAft>
            </a:pPr>
            <a:r>
              <a:rPr lang="en-US" dirty="0">
                <a:latin typeface="Arial" charset="0"/>
                <a:ea typeface="ヒラギノ角ゴ Pro W3" charset="0"/>
                <a:cs typeface="ヒラギノ角ゴ Pro W3" charset="0"/>
              </a:rPr>
              <a:t>Dr. Tony Wagner, Author of the Global Achievement Gap</a:t>
            </a:r>
          </a:p>
          <a:p>
            <a:pPr eaLnBrk="1" hangingPunct="1">
              <a:spcBef>
                <a:spcPct val="0"/>
              </a:spcBef>
              <a:spcAft>
                <a:spcPct val="30000"/>
              </a:spcAft>
            </a:pPr>
            <a:r>
              <a:rPr lang="en-US" dirty="0">
                <a:latin typeface="Arial" charset="0"/>
                <a:ea typeface="ヒラギノ角ゴ Pro W3" charset="0"/>
                <a:cs typeface="ヒラギノ角ゴ Pro W3" charset="0"/>
              </a:rPr>
              <a:t>352d8fa934f11457.flv</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Employers value a four-year college degree, many of them more than ever.</a:t>
            </a:r>
          </a:p>
          <a:p>
            <a:r>
              <a:rPr lang="en-US">
                <a:latin typeface="Arial" charset="0"/>
                <a:ea typeface="ヒラギノ角ゴ Pro W3" charset="0"/>
                <a:cs typeface="ヒラギノ角ゴ Pro W3" charset="0"/>
              </a:rPr>
              <a:t>Yet half of those surveyed recently by The Chronicle and American Public Media's Marketplace said they had trouble finding recent graduates qualified to fill positions at their company or organization. Nearly a third gave colleges just fair to poor marks for producing successful employees. And they dinged bachelor's-degree holders for lacking basic workplace proficiencies, like adaptability, communication skills, and the ability to solve complex problems.</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http://chronicle.com/article/The-Employment-Mismatch/137625/#id=overview</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The Employment Mismatch:  A College Degree Sorts Job Applicants, but Employers Wish It Meant More</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Employers value a four-year college degree, many of them more than ever.</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Yet half of those surveyed recently by The Chronicle and American Public Media's Marketplace said they had trouble finding recent graduates qualified to fill positions at their company or organization. Nearly a third gave colleges just fair to poor marks for producing successful employees. And they dinged bachelor's-degree holders for lacking basic workplace proficiencies, like adaptability, communication skills, and the ability to solve complex problems.</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The report</a:t>
            </a:r>
          </a:p>
          <a:p>
            <a:r>
              <a:rPr lang="en-US">
                <a:latin typeface="Arial" charset="0"/>
                <a:ea typeface="ヒラギノ角ゴ Pro W3" charset="0"/>
                <a:cs typeface="ヒラギノ角ゴ Pro W3" charset="0"/>
              </a:rPr>
              <a:t>The Role of Higher Education in Career Development: Employer Perceptions </a:t>
            </a:r>
          </a:p>
          <a:p>
            <a:r>
              <a:rPr lang="en-US">
                <a:latin typeface="Arial" charset="0"/>
                <a:ea typeface="ヒラギノ角ゴ Pro W3" charset="0"/>
                <a:cs typeface="ヒラギノ角ゴ Pro W3" charset="0"/>
              </a:rPr>
              <a:t>http://chronicle.com/items/biz/pdf/Employers%20Survey.pdf</a:t>
            </a:r>
          </a:p>
          <a:p>
            <a:endParaRPr lang="en-US">
              <a:latin typeface="Arial" charset="0"/>
              <a:ea typeface="ヒラギノ角ゴ Pro W3" charset="0"/>
              <a:cs typeface="ヒラギノ角ゴ Pro W3" charset="0"/>
            </a:endParaRPr>
          </a:p>
        </p:txBody>
      </p:sp>
      <p:sp>
        <p:nvSpPr>
          <p:cNvPr id="1300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8E8CC06E-BF6A-7943-9662-C078EE8373CA}" type="slidenum">
              <a:rPr lang="en-US" sz="1200"/>
              <a:pPr/>
              <a:t>59</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257D4C8C-4A71-7549-AA25-988E8965181D}" type="slidenum">
              <a:rPr lang="en-US" sz="1200"/>
              <a:pPr algn="r"/>
              <a:t>6</a:t>
            </a:fld>
            <a:endParaRPr lang="en-US" sz="1200"/>
          </a:p>
        </p:txBody>
      </p:sp>
      <p:sp>
        <p:nvSpPr>
          <p:cNvPr id="7" name="Rectangle 7"/>
          <p:cNvSpPr txBox="1">
            <a:spLocks noGrp="1" noChangeArrowheads="1"/>
          </p:cNvSpPr>
          <p:nvPr/>
        </p:nvSpPr>
        <p:spPr bwMode="auto">
          <a:xfrm>
            <a:off x="3886200" y="8686800"/>
            <a:ext cx="2971800" cy="457200"/>
          </a:xfrm>
          <a:prstGeom prst="rect">
            <a:avLst/>
          </a:prstGeom>
          <a:noFill/>
          <a:ln>
            <a:miter lim="800000"/>
            <a:headEnd/>
            <a:tailEnd/>
          </a:ln>
        </p:spPr>
        <p:txBody>
          <a:bodyPr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5476CF15-C3E7-C04D-A29F-79D5A05AFEF3}" type="slidenum">
              <a:rPr lang="en-US" sz="1200">
                <a:effectLst>
                  <a:outerShdw blurRad="38100" dist="38100" dir="2700000" algn="tl">
                    <a:srgbClr val="DDDDDD"/>
                  </a:outerShdw>
                </a:effectLst>
                <a:latin typeface="Helvetica Neue" charset="0"/>
              </a:rPr>
              <a:pPr algn="r"/>
              <a:t>6</a:t>
            </a:fld>
            <a:endParaRPr lang="en-US" sz="1200" dirty="0">
              <a:effectLst>
                <a:outerShdw blurRad="38100" dist="38100" dir="2700000" algn="tl">
                  <a:srgbClr val="DDDDDD"/>
                </a:outerShdw>
              </a:effectLst>
              <a:latin typeface="Helvetica Neue" charset="0"/>
            </a:endParaRPr>
          </a:p>
        </p:txBody>
      </p:sp>
      <p:sp>
        <p:nvSpPr>
          <p:cNvPr id="27652" name="Rectangle 2"/>
          <p:cNvSpPr>
            <a:spLocks noGrp="1" noRot="1" noChangeAspect="1" noChangeArrowheads="1" noTextEdit="1"/>
          </p:cNvSpPr>
          <p:nvPr>
            <p:ph type="sldImg"/>
          </p:nvPr>
        </p:nvSpPr>
        <p:spPr>
          <a:solidFill>
            <a:srgbClr val="FFFFFF"/>
          </a:solidFill>
          <a:ln/>
        </p:spPr>
      </p:sp>
      <p:sp>
        <p:nvSpPr>
          <p:cNvPr id="27653" name="Rectangle 3"/>
          <p:cNvSpPr>
            <a:spLocks noGrp="1" noChangeArrowheads="1"/>
          </p:cNvSpPr>
          <p:nvPr>
            <p:ph type="body" idx="1"/>
          </p:nvPr>
        </p:nvSpPr>
        <p:spPr>
          <a:solidFill>
            <a:srgbClr val="FFFFFF"/>
          </a:solidFill>
          <a:ln>
            <a:solidFill>
              <a:srgbClr val="000000"/>
            </a:solidFill>
          </a:ln>
        </p:spPr>
        <p:txBody>
          <a:bodyPr/>
          <a:lstStyle/>
          <a:p>
            <a:r>
              <a:rPr lang="en-US" sz="1400" dirty="0">
                <a:latin typeface="Arial" charset="0"/>
                <a:ea typeface="ヒラギノ角ゴ Pro W3" charset="0"/>
                <a:cs typeface="ヒラギノ角ゴ Pro W3" charset="0"/>
              </a:rPr>
              <a:t>All students must graduate from</a:t>
            </a:r>
            <a:br>
              <a:rPr lang="en-US" sz="1400" dirty="0">
                <a:latin typeface="Arial" charset="0"/>
                <a:ea typeface="ヒラギノ角ゴ Pro W3" charset="0"/>
                <a:cs typeface="ヒラギノ角ゴ Pro W3" charset="0"/>
              </a:rPr>
            </a:br>
            <a:r>
              <a:rPr lang="en-US" sz="1400" dirty="0">
                <a:latin typeface="Arial" charset="0"/>
                <a:ea typeface="ヒラギノ角ゴ Pro W3" charset="0"/>
                <a:cs typeface="ヒラギノ角ゴ Pro W3" charset="0"/>
              </a:rPr>
              <a:t>high school --  and be career,</a:t>
            </a:r>
            <a:br>
              <a:rPr lang="en-US" sz="1400" dirty="0">
                <a:latin typeface="Arial" charset="0"/>
                <a:ea typeface="ヒラギノ角ゴ Pro W3" charset="0"/>
                <a:cs typeface="ヒラギノ角ゴ Pro W3" charset="0"/>
              </a:rPr>
            </a:br>
            <a:r>
              <a:rPr lang="en-US" sz="1400" dirty="0">
                <a:latin typeface="Arial" charset="0"/>
                <a:ea typeface="ヒラギノ角ゴ Pro W3" charset="0"/>
                <a:cs typeface="ヒラギノ角ゴ Pro W3" charset="0"/>
              </a:rPr>
              <a:t>college, and citizenship ready.</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The education mission in your state should also be focused on these three elements, since the kids need to be ready for all three.</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Today I</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m focusing on the Career-Ready part.</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legislative.ncpublicschools.gov</a:t>
            </a:r>
            <a:r>
              <a:rPr lang="en-US" dirty="0">
                <a:latin typeface="Arial" charset="0"/>
                <a:ea typeface="ヒラギノ角ゴ Pro W3" charset="0"/>
                <a:cs typeface="ヒラギノ角ゴ Pro W3" charset="0"/>
              </a:rPr>
              <a:t>/resources-for-legislation/2012/20120608-sup-howmeasure.pdf</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xfrm>
            <a:off x="1295400" y="4343400"/>
            <a:ext cx="4648200" cy="4495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Employers value Internships and other employment while in school as more important than college major and GPA.</a:t>
            </a:r>
          </a:p>
          <a:p>
            <a:endParaRPr lang="en-US" sz="1400" dirty="0" smtClean="0">
              <a:latin typeface="Arial" charset="0"/>
              <a:ea typeface="ヒラギノ角ゴ Pro W3" charset="0"/>
              <a:cs typeface="ヒラギノ角ゴ Pro W3" charset="0"/>
            </a:endParaRPr>
          </a:p>
          <a:p>
            <a:r>
              <a:rPr lang="en-US" sz="1400" dirty="0" smtClean="0">
                <a:latin typeface="Arial" charset="0"/>
                <a:ea typeface="ヒラギノ角ゴ Pro W3" charset="0"/>
                <a:cs typeface="ヒラギノ角ゴ Pro W3" charset="0"/>
              </a:rPr>
              <a:t>And I showed earlier how Google has the data to prove that GPA  is not a determining factor in whether someone will be a good employee.</a:t>
            </a:r>
            <a:endParaRPr lang="en-US" sz="1400" dirty="0">
              <a:latin typeface="Arial" charset="0"/>
              <a:ea typeface="ヒラギノ角ゴ Pro W3" charset="0"/>
              <a:cs typeface="ヒラギノ角ゴ Pro W3" charset="0"/>
            </a:endParaRPr>
          </a:p>
          <a:p>
            <a:endParaRPr lang="en-US" dirty="0" smtClean="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chronicle.com</a:t>
            </a:r>
            <a:r>
              <a:rPr lang="en-US" dirty="0">
                <a:latin typeface="Arial" charset="0"/>
                <a:ea typeface="ヒラギノ角ゴ Pro W3" charset="0"/>
                <a:cs typeface="ヒラギノ角ゴ Pro W3" charset="0"/>
              </a:rPr>
              <a:t>/article/The-Employment-Mismatch/137625/#id=overview</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The Employment Mismatch:  A College Degree Sorts Job Applicants, but Employers Wish It Meant More</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Employers value a four-year college degree, many of them more than ever.</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Yet half of those surveyed recently by The Chronicle and American Public Media's Marketplace said they had trouble finding recent graduates qualified to fill positions at their company or organization. Nearly a third gave colleges just fair to poor marks for producing successful employees. And they dinged bachelor's-degree holders for lacking basic workplace proficiencies, like adaptability, communication skills, and the ability to solve complex problems.</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The report</a:t>
            </a:r>
          </a:p>
          <a:p>
            <a:r>
              <a:rPr lang="en-US" dirty="0">
                <a:latin typeface="Arial" charset="0"/>
                <a:ea typeface="ヒラギノ角ゴ Pro W3" charset="0"/>
                <a:cs typeface="ヒラギノ角ゴ Pro W3" charset="0"/>
              </a:rPr>
              <a:t>The Role of Higher Education in Career Development: Employer Perceptions </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chronicle.com</a:t>
            </a:r>
            <a:r>
              <a:rPr lang="en-US" dirty="0">
                <a:latin typeface="Arial" charset="0"/>
                <a:ea typeface="ヒラギノ角ゴ Pro W3" charset="0"/>
                <a:cs typeface="ヒラギノ角ゴ Pro W3" charset="0"/>
              </a:rPr>
              <a:t>/items/biz/</a:t>
            </a:r>
            <a:r>
              <a:rPr lang="en-US" dirty="0" err="1">
                <a:latin typeface="Arial" charset="0"/>
                <a:ea typeface="ヒラギノ角ゴ Pro W3" charset="0"/>
                <a:cs typeface="ヒラギノ角ゴ Pro W3" charset="0"/>
              </a:rPr>
              <a:t>pdf</a:t>
            </a:r>
            <a:r>
              <a:rPr lang="en-US" dirty="0">
                <a:latin typeface="Arial" charset="0"/>
                <a:ea typeface="ヒラギノ角ゴ Pro W3" charset="0"/>
                <a:cs typeface="ヒラギノ角ゴ Pro W3" charset="0"/>
              </a:rPr>
              <a:t>/Employers%20Survey.pdf</a:t>
            </a:r>
          </a:p>
          <a:p>
            <a:endParaRPr lang="en-US" dirty="0">
              <a:latin typeface="Arial" charset="0"/>
              <a:ea typeface="ヒラギノ角ゴ Pro W3" charset="0"/>
              <a:cs typeface="ヒラギノ角ゴ Pro W3" charset="0"/>
            </a:endParaRPr>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711C9FB7-B3F9-4446-A6F9-776E14E66073}" type="slidenum">
              <a:rPr lang="en-US" sz="1200"/>
              <a:pPr/>
              <a:t>60</a:t>
            </a:fld>
            <a:endParaRPr lang="en-US" sz="120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xfrm>
            <a:off x="914400" y="4343400"/>
            <a:ext cx="5181600" cy="4495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Tell your students to research the companies where they are applying for work.  </a:t>
            </a:r>
            <a:r>
              <a:rPr lang="en-US" sz="1400" dirty="0" smtClean="0">
                <a:latin typeface="Arial" charset="0"/>
                <a:ea typeface="ヒラギノ角ゴ Pro W3" charset="0"/>
                <a:cs typeface="ヒラギノ角ゴ Pro W3" charset="0"/>
              </a:rPr>
              <a:t>And learn about the interview process.</a:t>
            </a:r>
            <a:endParaRPr lang="en-US" sz="1400"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chronicle.com</a:t>
            </a:r>
            <a:r>
              <a:rPr lang="en-US" dirty="0">
                <a:latin typeface="Arial" charset="0"/>
                <a:ea typeface="ヒラギノ角ゴ Pro W3" charset="0"/>
                <a:cs typeface="ヒラギノ角ゴ Pro W3" charset="0"/>
              </a:rPr>
              <a:t>/article/The-Employment-Mismatch/137625/#id=overview</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The Employment Mismatch:  A College Degree Sorts Job Applicants, but Employers Wish It Meant More</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Employers value a four-year college degree, many of them more than ever.</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Yet half of those surveyed recently by The Chronicle and American Public Media's Marketplace said they had trouble finding recent graduates qualified to fill positions at their company or organization. Nearly a third gave colleges just fair to poor marks for producing successful employees. And they dinged bachelor's-degree holders for lacking basic workplace proficiencies, like adaptability, communication skills, and the ability to solve complex problems.</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The report</a:t>
            </a:r>
          </a:p>
          <a:p>
            <a:r>
              <a:rPr lang="en-US" dirty="0">
                <a:latin typeface="Arial" charset="0"/>
                <a:ea typeface="ヒラギノ角ゴ Pro W3" charset="0"/>
                <a:cs typeface="ヒラギノ角ゴ Pro W3" charset="0"/>
              </a:rPr>
              <a:t>The Role of Higher Education in Career Development: Employer Perceptions </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chronicle.com</a:t>
            </a:r>
            <a:r>
              <a:rPr lang="en-US" dirty="0">
                <a:latin typeface="Arial" charset="0"/>
                <a:ea typeface="ヒラギノ角ゴ Pro W3" charset="0"/>
                <a:cs typeface="ヒラギノ角ゴ Pro W3" charset="0"/>
              </a:rPr>
              <a:t>/items/biz/</a:t>
            </a:r>
            <a:r>
              <a:rPr lang="en-US" dirty="0" err="1">
                <a:latin typeface="Arial" charset="0"/>
                <a:ea typeface="ヒラギノ角ゴ Pro W3" charset="0"/>
                <a:cs typeface="ヒラギノ角ゴ Pro W3" charset="0"/>
              </a:rPr>
              <a:t>pdf</a:t>
            </a:r>
            <a:r>
              <a:rPr lang="en-US" dirty="0">
                <a:latin typeface="Arial" charset="0"/>
                <a:ea typeface="ヒラギノ角ゴ Pro W3" charset="0"/>
                <a:cs typeface="ヒラギノ角ゴ Pro W3" charset="0"/>
              </a:rPr>
              <a:t>/Employers%20Survey.pdf</a:t>
            </a:r>
          </a:p>
          <a:p>
            <a:endParaRPr lang="en-US" dirty="0">
              <a:latin typeface="Arial" charset="0"/>
              <a:ea typeface="ヒラギノ角ゴ Pro W3" charset="0"/>
              <a:cs typeface="ヒラギノ角ゴ Pro W3" charset="0"/>
            </a:endParaRPr>
          </a:p>
        </p:txBody>
      </p:sp>
      <p:sp>
        <p:nvSpPr>
          <p:cNvPr id="134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35B42131-DE7D-DC44-A08C-836B275C9A1E}" type="slidenum">
              <a:rPr lang="en-US" sz="1200"/>
              <a:pPr/>
              <a:t>61</a:t>
            </a:fld>
            <a:endParaRPr lang="en-US" sz="120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4C55A65B-BFA5-B646-818F-B377729BB1AD}" type="slidenum">
              <a:rPr lang="en-US" sz="1200"/>
              <a:pPr algn="r"/>
              <a:t>62</a:t>
            </a:fld>
            <a:endParaRPr lang="en-US" sz="1200"/>
          </a:p>
        </p:txBody>
      </p:sp>
      <p:sp>
        <p:nvSpPr>
          <p:cNvPr id="136196" name="Rectangle 2"/>
          <p:cNvSpPr>
            <a:spLocks noGrp="1" noRot="1" noChangeAspect="1" noChangeArrowheads="1" noTextEdit="1"/>
          </p:cNvSpPr>
          <p:nvPr>
            <p:ph type="sldImg"/>
          </p:nvPr>
        </p:nvSpPr>
        <p:spPr>
          <a:solidFill>
            <a:srgbClr val="FFFFFF"/>
          </a:solidFill>
          <a:ln/>
        </p:spPr>
      </p:sp>
      <p:sp>
        <p:nvSpPr>
          <p:cNvPr id="136197" name="Rectangle 3"/>
          <p:cNvSpPr>
            <a:spLocks noGrp="1" noChangeArrowheads="1"/>
          </p:cNvSpPr>
          <p:nvPr>
            <p:ph type="body" idx="1"/>
          </p:nvPr>
        </p:nvSpPr>
        <p:spPr>
          <a:xfrm>
            <a:off x="914400" y="4343400"/>
            <a:ext cx="4876800" cy="41148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lIns="90980" tIns="45489" rIns="90980" bIns="45489"/>
          <a:lstStyle/>
          <a:p>
            <a:pPr eaLnBrk="1" hangingPunct="1">
              <a:spcBef>
                <a:spcPct val="0"/>
              </a:spcBef>
              <a:spcAft>
                <a:spcPct val="30000"/>
              </a:spcAft>
            </a:pPr>
            <a:r>
              <a:rPr lang="en-US" sz="1400" dirty="0">
                <a:latin typeface="Arial" charset="0"/>
                <a:ea typeface="ヒラギノ角ゴ Pro W3" charset="0"/>
                <a:cs typeface="ヒラギノ角ゴ Pro W3" charset="0"/>
              </a:rPr>
              <a:t>Here is a recent publication from the US Chamber of Commerce</a:t>
            </a:r>
          </a:p>
          <a:p>
            <a:pPr eaLnBrk="1" hangingPunct="1">
              <a:spcBef>
                <a:spcPct val="0"/>
              </a:spcBef>
              <a:spcAft>
                <a:spcPct val="30000"/>
              </a:spcAft>
            </a:pPr>
            <a:endParaRPr lang="en-US" dirty="0">
              <a:latin typeface="Arial" charset="0"/>
              <a:ea typeface="ヒラギノ角ゴ Pro W3" charset="0"/>
              <a:cs typeface="ヒラギノ角ゴ Pro W3" charset="0"/>
            </a:endParaRPr>
          </a:p>
          <a:p>
            <a:pPr eaLnBrk="1" hangingPunct="1">
              <a:spcBef>
                <a:spcPct val="0"/>
              </a:spcBef>
              <a:spcAft>
                <a:spcPct val="30000"/>
              </a:spcAft>
            </a:pPr>
            <a:r>
              <a:rPr lang="en-US" dirty="0">
                <a:latin typeface="Arial" charset="0"/>
                <a:ea typeface="ヒラギノ角ゴ Pro W3" charset="0"/>
                <a:cs typeface="ヒラギノ角ゴ Pro W3" charset="0"/>
              </a:rPr>
              <a:t>===</a:t>
            </a:r>
          </a:p>
          <a:p>
            <a:pPr eaLnBrk="1" hangingPunct="1">
              <a:spcBef>
                <a:spcPct val="0"/>
              </a:spcBef>
              <a:spcAft>
                <a:spcPct val="30000"/>
              </a:spcAft>
            </a:pPr>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icw.uschamber.com</a:t>
            </a:r>
            <a:r>
              <a:rPr lang="en-US" dirty="0">
                <a:latin typeface="Arial" charset="0"/>
                <a:ea typeface="ヒラギノ角ゴ Pro W3" charset="0"/>
                <a:cs typeface="ヒラギノ角ゴ Pro W3" charset="0"/>
              </a:rPr>
              <a:t>/publication/life-21st-century-workforce-national-perspective</a:t>
            </a:r>
          </a:p>
          <a:p>
            <a:pPr eaLnBrk="1" hangingPunct="1">
              <a:spcBef>
                <a:spcPct val="0"/>
              </a:spcBef>
              <a:spcAft>
                <a:spcPct val="30000"/>
              </a:spcAft>
            </a:pPr>
            <a:endParaRPr lang="en-US" dirty="0">
              <a:latin typeface="Arial" charset="0"/>
              <a:ea typeface="ヒラギノ角ゴ Pro W3" charset="0"/>
              <a:cs typeface="ヒラギノ角ゴ Pro W3" charset="0"/>
            </a:endParaRPr>
          </a:p>
          <a:p>
            <a:pPr eaLnBrk="1" hangingPunct="1">
              <a:spcBef>
                <a:spcPct val="0"/>
              </a:spcBef>
              <a:spcAft>
                <a:spcPct val="30000"/>
              </a:spcAft>
            </a:pPr>
            <a:r>
              <a:rPr lang="en-US" dirty="0">
                <a:latin typeface="Arial" charset="0"/>
                <a:ea typeface="ヒラギノ角ゴ Pro W3" charset="0"/>
                <a:cs typeface="ヒラギノ角ゴ Pro W3" charset="0"/>
              </a:rPr>
              <a:t>Life in the 21st Century Workforce: A National Perspective</a:t>
            </a:r>
          </a:p>
          <a:p>
            <a:pPr eaLnBrk="1" hangingPunct="1">
              <a:spcBef>
                <a:spcPct val="0"/>
              </a:spcBef>
              <a:spcAft>
                <a:spcPct val="30000"/>
              </a:spcAft>
            </a:pPr>
            <a:r>
              <a:rPr lang="en-US" dirty="0">
                <a:latin typeface="Arial" charset="0"/>
                <a:ea typeface="ヒラギノ角ゴ Pro W3" charset="0"/>
                <a:cs typeface="ヒラギノ角ゴ Pro W3" charset="0"/>
              </a:rPr>
              <a:t>Posted September 27, 2011</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A5EEDF0-08EE-8144-BDF7-756D0B3FB8F2}" type="slidenum">
              <a:rPr lang="en-US" sz="1200"/>
              <a:pPr algn="r"/>
              <a:t>63</a:t>
            </a:fld>
            <a:endParaRPr lang="en-US" sz="1200"/>
          </a:p>
        </p:txBody>
      </p:sp>
      <p:sp>
        <p:nvSpPr>
          <p:cNvPr id="138244" name="Rectangle 2"/>
          <p:cNvSpPr>
            <a:spLocks noGrp="1" noRot="1" noChangeAspect="1" noChangeArrowheads="1" noTextEdit="1"/>
          </p:cNvSpPr>
          <p:nvPr>
            <p:ph type="sldImg"/>
          </p:nvPr>
        </p:nvSpPr>
        <p:spPr>
          <a:solidFill>
            <a:srgbClr val="FFFFFF"/>
          </a:solidFill>
          <a:ln/>
        </p:spPr>
      </p:sp>
      <p:sp>
        <p:nvSpPr>
          <p:cNvPr id="138245" name="Rectangle 3"/>
          <p:cNvSpPr>
            <a:spLocks noGrp="1" noChangeArrowheads="1"/>
          </p:cNvSpPr>
          <p:nvPr>
            <p:ph type="body" idx="1"/>
          </p:nvPr>
        </p:nvSpPr>
        <p:spPr>
          <a:xfrm>
            <a:off x="762000" y="4343400"/>
            <a:ext cx="5410200" cy="41148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lIns="90980" tIns="45489" rIns="90980" bIns="45489"/>
          <a:lstStyle/>
          <a:p>
            <a:pPr eaLnBrk="1" hangingPunct="1">
              <a:spcBef>
                <a:spcPct val="0"/>
              </a:spcBef>
              <a:spcAft>
                <a:spcPct val="30000"/>
              </a:spcAft>
            </a:pPr>
            <a:r>
              <a:rPr lang="en-US" sz="1400" dirty="0">
                <a:latin typeface="Arial" charset="0"/>
                <a:ea typeface="ヒラギノ角ゴ Pro W3" charset="0"/>
                <a:cs typeface="ヒラギノ角ゴ Pro W3" charset="0"/>
              </a:rPr>
              <a:t>Here is their list of skills that employers said were </a:t>
            </a:r>
            <a:r>
              <a:rPr lang="en-US" sz="1400" u="sng" dirty="0">
                <a:latin typeface="Arial" charset="0"/>
                <a:ea typeface="ヒラギノ角ゴ Pro W3" charset="0"/>
                <a:cs typeface="ヒラギノ角ゴ Pro W3" charset="0"/>
              </a:rPr>
              <a:t>important</a:t>
            </a:r>
            <a:r>
              <a:rPr lang="en-US" sz="1400" dirty="0">
                <a:latin typeface="Arial" charset="0"/>
                <a:ea typeface="ヒラギノ角ゴ Pro W3" charset="0"/>
                <a:cs typeface="ヒラギノ角ゴ Pro W3" charset="0"/>
              </a:rPr>
              <a:t> when hiring their </a:t>
            </a:r>
            <a:r>
              <a:rPr lang="en-US" sz="1400" u="sng" dirty="0">
                <a:latin typeface="Arial" charset="0"/>
                <a:ea typeface="ヒラギノ角ゴ Pro W3" charset="0"/>
                <a:cs typeface="ヒラギノ角ゴ Pro W3" charset="0"/>
              </a:rPr>
              <a:t>new</a:t>
            </a:r>
            <a:r>
              <a:rPr lang="en-US" sz="1400" dirty="0">
                <a:latin typeface="Arial" charset="0"/>
                <a:ea typeface="ヒラギノ角ゴ Pro W3" charset="0"/>
                <a:cs typeface="ヒラギノ角ゴ Pro W3" charset="0"/>
              </a:rPr>
              <a:t> recruits. Do you think our </a:t>
            </a:r>
            <a:r>
              <a:rPr lang="en-US" sz="1400" u="sng" dirty="0">
                <a:latin typeface="Arial" charset="0"/>
                <a:ea typeface="ヒラギノ角ゴ Pro W3" charset="0"/>
                <a:cs typeface="ヒラギノ角ゴ Pro W3" charset="0"/>
              </a:rPr>
              <a:t>students</a:t>
            </a:r>
            <a:r>
              <a:rPr lang="en-US" sz="1400" dirty="0">
                <a:latin typeface="Arial" charset="0"/>
                <a:ea typeface="ヒラギノ角ゴ Pro W3" charset="0"/>
                <a:cs typeface="ヒラギノ角ゴ Pro W3" charset="0"/>
              </a:rPr>
              <a:t> should know this information?</a:t>
            </a:r>
          </a:p>
          <a:p>
            <a:pPr eaLnBrk="1" hangingPunct="1">
              <a:spcBef>
                <a:spcPct val="0"/>
              </a:spcBef>
              <a:spcAft>
                <a:spcPct val="30000"/>
              </a:spcAft>
            </a:pPr>
            <a:endParaRPr lang="en-US" sz="1400" dirty="0">
              <a:latin typeface="Arial" charset="0"/>
              <a:ea typeface="ヒラギノ角ゴ Pro W3" charset="0"/>
              <a:cs typeface="ヒラギノ角ゴ Pro W3" charset="0"/>
            </a:endParaRPr>
          </a:p>
          <a:p>
            <a:pPr eaLnBrk="1" hangingPunct="1">
              <a:spcBef>
                <a:spcPct val="0"/>
              </a:spcBef>
              <a:spcAft>
                <a:spcPct val="30000"/>
              </a:spcAft>
            </a:pPr>
            <a:endParaRPr lang="en-US" sz="1400" dirty="0">
              <a:latin typeface="Arial" charset="0"/>
              <a:ea typeface="ヒラギノ角ゴ Pro W3" charset="0"/>
              <a:cs typeface="ヒラギノ角ゴ Pro W3" charset="0"/>
            </a:endParaRPr>
          </a:p>
          <a:p>
            <a:pPr eaLnBrk="1" hangingPunct="1">
              <a:spcBef>
                <a:spcPct val="0"/>
              </a:spcBef>
              <a:spcAft>
                <a:spcPct val="30000"/>
              </a:spcAft>
            </a:pPr>
            <a:r>
              <a:rPr lang="en-US" sz="1400" dirty="0">
                <a:latin typeface="Arial" charset="0"/>
                <a:ea typeface="ヒラギノ角ゴ Pro W3" charset="0"/>
                <a:cs typeface="ヒラギノ角ゴ Pro W3" charset="0"/>
              </a:rPr>
              <a:t>Where in our K-12 schools are we teaching </a:t>
            </a:r>
            <a:r>
              <a:rPr lang="en-US" sz="1400" u="sng" dirty="0">
                <a:latin typeface="Arial" charset="0"/>
                <a:ea typeface="ヒラギノ角ゴ Pro W3" charset="0"/>
                <a:cs typeface="ヒラギノ角ゴ Pro W3" charset="0"/>
              </a:rPr>
              <a:t>these</a:t>
            </a:r>
            <a:r>
              <a:rPr lang="en-US" sz="1400" dirty="0">
                <a:latin typeface="Arial" charset="0"/>
                <a:ea typeface="ヒラギノ角ゴ Pro W3" charset="0"/>
                <a:cs typeface="ヒラギノ角ゴ Pro W3" charset="0"/>
              </a:rPr>
              <a:t> skills that the employers say are the </a:t>
            </a:r>
            <a:r>
              <a:rPr lang="en-US" sz="1400" u="sng" dirty="0">
                <a:latin typeface="Arial" charset="0"/>
                <a:ea typeface="ヒラギノ角ゴ Pro W3" charset="0"/>
                <a:cs typeface="ヒラギノ角ゴ Pro W3" charset="0"/>
              </a:rPr>
              <a:t>most</a:t>
            </a:r>
            <a:r>
              <a:rPr lang="en-US" sz="1400" dirty="0">
                <a:latin typeface="Arial" charset="0"/>
                <a:ea typeface="ヒラギノ角ゴ Pro W3" charset="0"/>
                <a:cs typeface="ヒラギノ角ゴ Pro W3" charset="0"/>
              </a:rPr>
              <a:t> important when hiring </a:t>
            </a:r>
            <a:r>
              <a:rPr lang="en-US" sz="1400" u="sng" dirty="0">
                <a:latin typeface="Arial" charset="0"/>
                <a:ea typeface="ヒラギノ角ゴ Pro W3" charset="0"/>
                <a:cs typeface="ヒラギノ角ゴ Pro W3" charset="0"/>
              </a:rPr>
              <a:t>new</a:t>
            </a:r>
            <a:r>
              <a:rPr lang="en-US" sz="1400" dirty="0">
                <a:latin typeface="Arial" charset="0"/>
                <a:ea typeface="ヒラギノ角ゴ Pro W3" charset="0"/>
                <a:cs typeface="ヒラギノ角ゴ Pro W3" charset="0"/>
              </a:rPr>
              <a:t> employees?</a:t>
            </a:r>
          </a:p>
          <a:p>
            <a:pPr eaLnBrk="1" hangingPunct="1">
              <a:spcBef>
                <a:spcPct val="0"/>
              </a:spcBef>
              <a:spcAft>
                <a:spcPct val="30000"/>
              </a:spcAft>
            </a:pPr>
            <a:endParaRPr lang="en-US" dirty="0">
              <a:latin typeface="Arial" charset="0"/>
              <a:ea typeface="ヒラギノ角ゴ Pro W3" charset="0"/>
              <a:cs typeface="ヒラギノ角ゴ Pro W3" charset="0"/>
            </a:endParaRPr>
          </a:p>
          <a:p>
            <a:pPr eaLnBrk="1" hangingPunct="1">
              <a:spcBef>
                <a:spcPct val="0"/>
              </a:spcBef>
              <a:spcAft>
                <a:spcPct val="30000"/>
              </a:spcAft>
            </a:pPr>
            <a:endParaRPr lang="en-US" dirty="0">
              <a:latin typeface="Arial" charset="0"/>
              <a:ea typeface="ヒラギノ角ゴ Pro W3" charset="0"/>
              <a:cs typeface="ヒラギノ角ゴ Pro W3" charset="0"/>
            </a:endParaRPr>
          </a:p>
          <a:p>
            <a:pPr eaLnBrk="1" hangingPunct="1">
              <a:spcBef>
                <a:spcPct val="0"/>
              </a:spcBef>
              <a:spcAft>
                <a:spcPct val="30000"/>
              </a:spcAft>
            </a:pPr>
            <a:r>
              <a:rPr lang="en-US" dirty="0">
                <a:latin typeface="Arial" charset="0"/>
                <a:ea typeface="ヒラギノ角ゴ Pro W3" charset="0"/>
                <a:cs typeface="ヒラギノ角ゴ Pro W3" charset="0"/>
              </a:rPr>
              <a:t>===</a:t>
            </a:r>
          </a:p>
          <a:p>
            <a:pPr eaLnBrk="1" hangingPunct="1">
              <a:spcBef>
                <a:spcPct val="0"/>
              </a:spcBef>
              <a:spcAft>
                <a:spcPct val="30000"/>
              </a:spcAft>
            </a:pPr>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icw.uschamber.com</a:t>
            </a:r>
            <a:r>
              <a:rPr lang="en-US" dirty="0">
                <a:latin typeface="Arial" charset="0"/>
                <a:ea typeface="ヒラギノ角ゴ Pro W3" charset="0"/>
                <a:cs typeface="ヒラギノ角ゴ Pro W3" charset="0"/>
              </a:rPr>
              <a:t>/publication/life-21st-century-workforce-national-perspective</a:t>
            </a:r>
          </a:p>
          <a:p>
            <a:pPr eaLnBrk="1" hangingPunct="1">
              <a:spcBef>
                <a:spcPct val="0"/>
              </a:spcBef>
              <a:spcAft>
                <a:spcPct val="30000"/>
              </a:spcAft>
            </a:pPr>
            <a:endParaRPr lang="en-US" dirty="0">
              <a:latin typeface="Arial" charset="0"/>
              <a:ea typeface="ヒラギノ角ゴ Pro W3" charset="0"/>
              <a:cs typeface="ヒラギノ角ゴ Pro W3" charset="0"/>
            </a:endParaRPr>
          </a:p>
          <a:p>
            <a:pPr eaLnBrk="1" hangingPunct="1">
              <a:spcBef>
                <a:spcPct val="0"/>
              </a:spcBef>
              <a:spcAft>
                <a:spcPct val="30000"/>
              </a:spcAft>
            </a:pPr>
            <a:r>
              <a:rPr lang="en-US" dirty="0">
                <a:latin typeface="Arial" charset="0"/>
                <a:ea typeface="ヒラギノ角ゴ Pro W3" charset="0"/>
                <a:cs typeface="ヒラギノ角ゴ Pro W3" charset="0"/>
              </a:rPr>
              <a:t>Life in the 21st Century Workforce: A National Perspective</a:t>
            </a:r>
          </a:p>
          <a:p>
            <a:pPr eaLnBrk="1" hangingPunct="1">
              <a:spcBef>
                <a:spcPct val="0"/>
              </a:spcBef>
              <a:spcAft>
                <a:spcPct val="30000"/>
              </a:spcAft>
            </a:pPr>
            <a:r>
              <a:rPr lang="en-US" dirty="0">
                <a:latin typeface="Arial" charset="0"/>
                <a:ea typeface="ヒラギノ角ゴ Pro W3" charset="0"/>
                <a:cs typeface="ヒラギノ角ゴ Pro W3" charset="0"/>
              </a:rPr>
              <a:t>Posted September 27, 2011</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xfrm>
            <a:off x="914400" y="4572000"/>
            <a:ext cx="5181600" cy="426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I always thought that a Gallup poll had something to do with running horses.</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They recently partnered with  Microsoft and came up with this report with a boring cover, but it</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got some great information for us within its pages.</a:t>
            </a:r>
          </a:p>
          <a:p>
            <a:endParaRPr lang="en-US" sz="1400"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article</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www.gallup.com</a:t>
            </a:r>
            <a:r>
              <a:rPr lang="en-US" dirty="0">
                <a:latin typeface="Arial" charset="0"/>
                <a:ea typeface="ヒラギノ角ゴ Pro W3" charset="0"/>
                <a:cs typeface="ヒラギノ角ゴ Pro W3" charset="0"/>
              </a:rPr>
              <a:t>/poll/162818/21st-century-skills-linked-work-success.aspx</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report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www.gallup.com</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strategicconsulting</a:t>
            </a:r>
            <a:r>
              <a:rPr lang="en-US" dirty="0">
                <a:latin typeface="Arial" charset="0"/>
                <a:ea typeface="ヒラギノ角ゴ Pro W3" charset="0"/>
                <a:cs typeface="ヒラギノ角ゴ Pro W3" charset="0"/>
              </a:rPr>
              <a:t>/162821/21st-century-skills-workplace.aspx</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21st Century Skills and the Workplace</a:t>
            </a: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5602199B-B0E8-9F43-8670-CEC02BAAEA69}" type="slidenum">
              <a:rPr lang="en-US" sz="1200"/>
              <a:pPr/>
              <a:t>64</a:t>
            </a:fld>
            <a:endParaRPr lang="en-US" sz="120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xfrm>
            <a:off x="914400" y="4267200"/>
            <a:ext cx="5181600"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This shows the percentage of students who learned these  21</a:t>
            </a:r>
            <a:r>
              <a:rPr lang="en-US" sz="1400" baseline="30000" dirty="0">
                <a:latin typeface="Arial" charset="0"/>
                <a:ea typeface="ヒラギノ角ゴ Pro W3" charset="0"/>
                <a:cs typeface="ヒラギノ角ゴ Pro W3" charset="0"/>
              </a:rPr>
              <a:t>st</a:t>
            </a:r>
            <a:r>
              <a:rPr lang="en-US" sz="1400" dirty="0">
                <a:latin typeface="Arial" charset="0"/>
                <a:ea typeface="ヒラギノ角ゴ Pro W3" charset="0"/>
                <a:cs typeface="ヒラギノ角ゴ Pro W3" charset="0"/>
              </a:rPr>
              <a:t> century skills in high school.</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The data show that developing 21st century skills in the last year of school is positively correlated with higher work quality later in life. </a:t>
            </a:r>
          </a:p>
          <a:p>
            <a:r>
              <a:rPr lang="en-US" sz="1400" dirty="0">
                <a:latin typeface="Arial" charset="0"/>
                <a:ea typeface="ヒラギノ角ゴ Pro W3" charset="0"/>
                <a:cs typeface="ヒラギノ角ゴ Pro W3" charset="0"/>
              </a:rPr>
              <a:t>Across the 21st century skills included in this study, </a:t>
            </a:r>
            <a:r>
              <a:rPr lang="en-US" sz="1400" u="sng" dirty="0">
                <a:latin typeface="Arial" charset="0"/>
                <a:ea typeface="ヒラギノ角ゴ Pro W3" charset="0"/>
                <a:cs typeface="ヒラギノ角ゴ Pro W3" charset="0"/>
              </a:rPr>
              <a:t>real world problem solving </a:t>
            </a:r>
            <a:r>
              <a:rPr lang="en-US" sz="1400" dirty="0">
                <a:latin typeface="Arial" charset="0"/>
                <a:ea typeface="ヒラギノ角ゴ Pro W3" charset="0"/>
                <a:cs typeface="ヒラギノ角ゴ Pro W3" charset="0"/>
              </a:rPr>
              <a:t>is the most significant driver of higher work quality; however, only 63% of students report often developing this skill in their last year of school.</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Our students need more </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real-world problem solving</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 activities.</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Real world problem solving is measured based on two supporting survey questions. The first question is "Thinking about</a:t>
            </a:r>
          </a:p>
          <a:p>
            <a:r>
              <a:rPr lang="en-US" dirty="0">
                <a:latin typeface="Arial" charset="0"/>
                <a:ea typeface="ヒラギノ角ゴ Pro W3" charset="0"/>
                <a:cs typeface="ヒラギノ角ゴ Pro W3" charset="0"/>
              </a:rPr>
              <a:t>your last year in school, about how often, if ever, did you work on a long-term project that took several classes to</a:t>
            </a:r>
          </a:p>
          <a:p>
            <a:r>
              <a:rPr lang="en-US" dirty="0">
                <a:latin typeface="Arial" charset="0"/>
                <a:ea typeface="ヒラギノ角ゴ Pro W3" charset="0"/>
                <a:cs typeface="ヒラギノ角ゴ Pro W3" charset="0"/>
              </a:rPr>
              <a:t>complete?" The second question is "Thinking about your last year in school, about how often, if ever, did you use what</a:t>
            </a:r>
          </a:p>
          <a:p>
            <a:r>
              <a:rPr lang="en-US" dirty="0">
                <a:latin typeface="Arial" charset="0"/>
                <a:ea typeface="ヒラギノ角ゴ Pro W3" charset="0"/>
                <a:cs typeface="ヒラギノ角ゴ Pro W3" charset="0"/>
              </a:rPr>
              <a:t>you were learning about to develop solutions to real problems in your community or in the world?" These two specific</a:t>
            </a:r>
          </a:p>
          <a:p>
            <a:r>
              <a:rPr lang="en-US" dirty="0">
                <a:latin typeface="Arial" charset="0"/>
                <a:ea typeface="ヒラギノ角ゴ Pro W3" charset="0"/>
                <a:cs typeface="ヒラギノ角ゴ Pro W3" charset="0"/>
              </a:rPr>
              <a:t>activities support project-based learning in school, which is designed to give students opportunities to apply knowledge</a:t>
            </a:r>
          </a:p>
          <a:p>
            <a:r>
              <a:rPr lang="en-US" dirty="0">
                <a:latin typeface="Arial" charset="0"/>
                <a:ea typeface="ヒラギノ角ゴ Pro W3" charset="0"/>
                <a:cs typeface="ヒラギノ角ゴ Pro W3" charset="0"/>
              </a:rPr>
              <a:t>and ideas to real world problems.</a:t>
            </a:r>
          </a:p>
          <a:p>
            <a:r>
              <a:rPr lang="en-US" dirty="0">
                <a:latin typeface="Arial" charset="0"/>
                <a:ea typeface="ヒラギノ角ゴ Pro W3" charset="0"/>
                <a:cs typeface="ヒラギノ角ゴ Pro W3" charset="0"/>
              </a:rPr>
              <a:t>The aim of 21st century skill development is to maximize the potential of each student to achieve success in life and reach</a:t>
            </a:r>
          </a:p>
          <a:p>
            <a:r>
              <a:rPr lang="en-US" dirty="0">
                <a:latin typeface="Arial" charset="0"/>
                <a:ea typeface="ヒラギノ角ゴ Pro W3" charset="0"/>
                <a:cs typeface="ヒラギノ角ゴ Pro W3" charset="0"/>
              </a:rPr>
              <a:t>his or her goals. To measure this perceived success, respondents assessed their current quality of work and were asked</a:t>
            </a:r>
          </a:p>
          <a:p>
            <a:r>
              <a:rPr lang="en-US" dirty="0">
                <a:latin typeface="Arial" charset="0"/>
                <a:ea typeface="ヒラギノ角ゴ Pro W3" charset="0"/>
                <a:cs typeface="ヒラギノ角ゴ Pro W3" charset="0"/>
              </a:rPr>
              <a:t>four questions to measure the concept of excellence in work quality.</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article</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www.gallup.com</a:t>
            </a:r>
            <a:r>
              <a:rPr lang="en-US" dirty="0">
                <a:latin typeface="Arial" charset="0"/>
                <a:ea typeface="ヒラギノ角ゴ Pro W3" charset="0"/>
                <a:cs typeface="ヒラギノ角ゴ Pro W3" charset="0"/>
              </a:rPr>
              <a:t>/poll/162818/21st-century-skills-linked-work-success.aspx</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report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www.gallup.com</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strategicconsulting</a:t>
            </a:r>
            <a:r>
              <a:rPr lang="en-US" dirty="0">
                <a:latin typeface="Arial" charset="0"/>
                <a:ea typeface="ヒラギノ角ゴ Pro W3" charset="0"/>
                <a:cs typeface="ヒラギノ角ゴ Pro W3" charset="0"/>
              </a:rPr>
              <a:t>/162821/21st-century-skills-workplace.aspx</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21st Century Skills and the Workplace</a:t>
            </a:r>
          </a:p>
        </p:txBody>
      </p:sp>
      <p:sp>
        <p:nvSpPr>
          <p:cNvPr id="142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343BCFE-5A78-3845-9915-0A5B2498C549}" type="slidenum">
              <a:rPr lang="en-US" sz="1200"/>
              <a:pPr/>
              <a:t>65</a:t>
            </a:fld>
            <a:endParaRPr lang="en-US" sz="120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153772F-8971-FC46-AABE-502B5DE75A6F}" type="slidenum">
              <a:rPr lang="en-US" sz="1200"/>
              <a:pPr/>
              <a:t>66</a:t>
            </a:fld>
            <a:endParaRPr lang="en-US" sz="120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xfrm>
            <a:off x="762000" y="4343400"/>
            <a:ext cx="5410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dirty="0">
                <a:latin typeface="Arial" charset="0"/>
                <a:ea typeface="ヒラギノ角ゴ Pro W3" charset="0"/>
                <a:cs typeface="ヒラギノ角ゴ Pro W3" charset="0"/>
              </a:rPr>
              <a:t>Some kids are convincing their parents to just </a:t>
            </a:r>
            <a:r>
              <a:rPr lang="en-US" sz="1400" u="sng" dirty="0">
                <a:latin typeface="Arial" charset="0"/>
                <a:ea typeface="ヒラギノ角ゴ Pro W3" charset="0"/>
                <a:cs typeface="ヒラギノ角ゴ Pro W3" charset="0"/>
              </a:rPr>
              <a:t>give</a:t>
            </a:r>
            <a:r>
              <a:rPr lang="en-US" sz="1400" dirty="0">
                <a:latin typeface="Arial" charset="0"/>
                <a:ea typeface="ヒラギノ角ゴ Pro W3" charset="0"/>
                <a:cs typeface="ヒラギノ角ゴ Pro W3" charset="0"/>
              </a:rPr>
              <a:t> them the $200,000 in projected college expenses to start their own </a:t>
            </a:r>
            <a:r>
              <a:rPr lang="en-US" sz="1400" u="sng" dirty="0">
                <a:latin typeface="Arial" charset="0"/>
                <a:ea typeface="ヒラギノ角ゴ Pro W3" charset="0"/>
                <a:cs typeface="ヒラギノ角ゴ Pro W3" charset="0"/>
              </a:rPr>
              <a:t>business</a:t>
            </a:r>
            <a:r>
              <a:rPr lang="en-US" sz="1400" dirty="0">
                <a:latin typeface="Arial" charset="0"/>
                <a:ea typeface="ヒラギノ角ゴ Pro W3" charset="0"/>
                <a:cs typeface="ヒラギノ角ゴ Pro W3" charset="0"/>
              </a:rPr>
              <a:t> rather than to spend that money on a formal </a:t>
            </a:r>
            <a:r>
              <a:rPr lang="en-US" sz="1400" u="sng" dirty="0">
                <a:latin typeface="Arial" charset="0"/>
                <a:ea typeface="ヒラギノ角ゴ Pro W3" charset="0"/>
                <a:cs typeface="ヒラギノ角ゴ Pro W3" charset="0"/>
              </a:rPr>
              <a:t>college</a:t>
            </a:r>
            <a:r>
              <a:rPr lang="en-US" sz="1400" dirty="0">
                <a:latin typeface="Arial" charset="0"/>
                <a:ea typeface="ヒラギノ角ゴ Pro W3" charset="0"/>
                <a:cs typeface="ヒラギノ角ゴ Pro W3" charset="0"/>
              </a:rPr>
              <a:t> education.</a:t>
            </a:r>
          </a:p>
          <a:p>
            <a:pPr eaLnBrk="1" hangingPunct="1"/>
            <a:endParaRPr lang="en-US" sz="1400" dirty="0">
              <a:latin typeface="Arial" charset="0"/>
              <a:ea typeface="ヒラギノ角ゴ Pro W3" charset="0"/>
              <a:cs typeface="ヒラギノ角ゴ Pro W3" charset="0"/>
            </a:endParaRPr>
          </a:p>
          <a:p>
            <a:pPr eaLnBrk="1" hangingPunct="1"/>
            <a:r>
              <a:rPr lang="en-US" sz="1400" dirty="0">
                <a:latin typeface="Arial" charset="0"/>
                <a:ea typeface="ヒラギノ角ゴ Pro W3" charset="0"/>
                <a:cs typeface="ヒラギノ角ゴ Pro W3" charset="0"/>
              </a:rPr>
              <a:t>Is that a good thing, or a bad thing?</a:t>
            </a:r>
          </a:p>
          <a:p>
            <a:pPr eaLnBrk="1" hangingPunct="1"/>
            <a:endParaRPr lang="en-US" dirty="0">
              <a:latin typeface="Arial" charset="0"/>
              <a:ea typeface="ヒラギノ角ゴ Pro W3" charset="0"/>
              <a:cs typeface="ヒラギノ角ゴ Pro W3" charset="0"/>
            </a:endParaRPr>
          </a:p>
          <a:p>
            <a:pPr eaLnBrk="1" hangingPunct="1"/>
            <a:endParaRPr lang="en-US" dirty="0">
              <a:latin typeface="Arial" charset="0"/>
              <a:ea typeface="ヒラギノ角ゴ Pro W3" charset="0"/>
              <a:cs typeface="ヒラギノ角ゴ Pro W3" charset="0"/>
            </a:endParaRPr>
          </a:p>
          <a:p>
            <a:pPr eaLnBrk="1" hangingPunct="1"/>
            <a:endParaRPr lang="en-US" dirty="0">
              <a:latin typeface="Arial" charset="0"/>
              <a:ea typeface="ヒラギノ角ゴ Pro W3" charset="0"/>
              <a:cs typeface="ヒラギノ角ゴ Pro W3" charset="0"/>
            </a:endParaRPr>
          </a:p>
          <a:p>
            <a:pPr eaLnBrk="1" hangingPunct="1"/>
            <a:endParaRPr lang="en-US" dirty="0">
              <a:latin typeface="Arial" charset="0"/>
              <a:ea typeface="ヒラギノ角ゴ Pro W3" charset="0"/>
              <a:cs typeface="ヒラギノ角ゴ Pro W3" charset="0"/>
            </a:endParaRPr>
          </a:p>
          <a:p>
            <a:pPr eaLnBrk="1" hangingPunct="1"/>
            <a:r>
              <a:rPr lang="en-US" dirty="0">
                <a:latin typeface="Arial" charset="0"/>
                <a:ea typeface="ヒラギノ角ゴ Pro W3" charset="0"/>
                <a:cs typeface="ヒラギノ角ゴ Pro W3" charset="0"/>
              </a:rPr>
              <a:t>====</a:t>
            </a:r>
          </a:p>
          <a:p>
            <a:pPr eaLnBrk="1" hangingPunct="1"/>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www.washingtonpost.com</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wp-dyn</a:t>
            </a:r>
            <a:r>
              <a:rPr lang="en-US" dirty="0">
                <a:latin typeface="Arial" charset="0"/>
                <a:ea typeface="ヒラギノ角ゴ Pro W3" charset="0"/>
                <a:cs typeface="ヒラギノ角ゴ Pro W3" charset="0"/>
              </a:rPr>
              <a:t>/content/article/2010/09/09/AR2010090903350.html</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E4D2DD2-4AE7-9344-AAAF-F9B4163D0F31}" type="slidenum">
              <a:rPr lang="en-US" sz="1200"/>
              <a:pPr/>
              <a:t>67</a:t>
            </a:fld>
            <a:endParaRPr lang="en-US" sz="1200"/>
          </a:p>
        </p:txBody>
      </p:sp>
      <p:sp>
        <p:nvSpPr>
          <p:cNvPr id="146436" name="Rectangle 2"/>
          <p:cNvSpPr>
            <a:spLocks noGrp="1" noRot="1" noChangeAspect="1" noChangeArrowheads="1" noTextEdit="1"/>
          </p:cNvSpPr>
          <p:nvPr>
            <p:ph type="sldImg"/>
          </p:nvPr>
        </p:nvSpPr>
        <p:spPr>
          <a:xfrm>
            <a:off x="1143000" y="685800"/>
            <a:ext cx="2971800" cy="2228850"/>
          </a:xfrm>
          <a:solidFill>
            <a:srgbClr val="FFFFFF"/>
          </a:solidFill>
          <a:ln/>
        </p:spPr>
      </p:sp>
      <p:sp>
        <p:nvSpPr>
          <p:cNvPr id="146437" name="Rectangle 3"/>
          <p:cNvSpPr>
            <a:spLocks noGrp="1" noChangeArrowheads="1"/>
          </p:cNvSpPr>
          <p:nvPr>
            <p:ph type="body" idx="1"/>
          </p:nvPr>
        </p:nvSpPr>
        <p:spPr>
          <a:xfrm>
            <a:off x="838200" y="3200400"/>
            <a:ext cx="5105400" cy="57150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spcAft>
                <a:spcPct val="30000"/>
              </a:spcAft>
            </a:pPr>
            <a:r>
              <a:rPr lang="en-US" sz="1400" dirty="0">
                <a:latin typeface="Arial" charset="0"/>
                <a:ea typeface="ヒラギノ角ゴ Pro W3" charset="0"/>
                <a:cs typeface="Arial" charset="0"/>
              </a:rPr>
              <a:t>If you are looking for work, it should make sense to move where the jobs are going to be</a:t>
            </a:r>
          </a:p>
          <a:p>
            <a:pPr eaLnBrk="1" hangingPunct="1">
              <a:spcBef>
                <a:spcPct val="0"/>
              </a:spcBef>
              <a:spcAft>
                <a:spcPct val="30000"/>
              </a:spcAft>
            </a:pPr>
            <a:endParaRPr lang="en-US" sz="1400" dirty="0">
              <a:latin typeface="Arial" charset="0"/>
              <a:ea typeface="ヒラギノ角ゴ Pro W3" charset="0"/>
              <a:cs typeface="Arial" charset="0"/>
            </a:endParaRPr>
          </a:p>
          <a:p>
            <a:pPr eaLnBrk="1" hangingPunct="1">
              <a:spcBef>
                <a:spcPct val="0"/>
              </a:spcBef>
              <a:spcAft>
                <a:spcPct val="30000"/>
              </a:spcAft>
            </a:pPr>
            <a:r>
              <a:rPr lang="en-US" sz="1400" dirty="0">
                <a:latin typeface="Arial" charset="0"/>
                <a:ea typeface="ヒラギノ角ゴ Pro W3" charset="0"/>
                <a:cs typeface="Arial" charset="0"/>
              </a:rPr>
              <a:t>On the left you see the number of job openings projected over the next ten years for each state.</a:t>
            </a:r>
          </a:p>
          <a:p>
            <a:pPr eaLnBrk="1" hangingPunct="1">
              <a:spcBef>
                <a:spcPct val="0"/>
              </a:spcBef>
              <a:spcAft>
                <a:spcPct val="30000"/>
              </a:spcAft>
            </a:pPr>
            <a:endParaRPr lang="en-US" sz="1400" dirty="0">
              <a:latin typeface="Arial" charset="0"/>
              <a:ea typeface="ヒラギノ角ゴ Pro W3" charset="0"/>
              <a:cs typeface="Arial" charset="0"/>
            </a:endParaRPr>
          </a:p>
          <a:p>
            <a:pPr eaLnBrk="1" hangingPunct="1">
              <a:spcBef>
                <a:spcPct val="0"/>
              </a:spcBef>
              <a:spcAft>
                <a:spcPct val="30000"/>
              </a:spcAft>
            </a:pPr>
            <a:r>
              <a:rPr lang="en-US" sz="1400" dirty="0">
                <a:latin typeface="Arial" charset="0"/>
                <a:ea typeface="ヒラギノ角ゴ Pro W3" charset="0"/>
                <a:cs typeface="Arial" charset="0"/>
              </a:rPr>
              <a:t>On the right you see the percentage change in jobs over the next ten years for each state.</a:t>
            </a:r>
          </a:p>
          <a:p>
            <a:pPr eaLnBrk="1" hangingPunct="1">
              <a:spcBef>
                <a:spcPct val="0"/>
              </a:spcBef>
              <a:spcAft>
                <a:spcPct val="30000"/>
              </a:spcAft>
            </a:pPr>
            <a:endParaRPr lang="en-US" sz="1400" dirty="0">
              <a:latin typeface="Arial" charset="0"/>
              <a:ea typeface="ヒラギノ角ゴ Pro W3" charset="0"/>
              <a:cs typeface="Arial" charset="0"/>
            </a:endParaRPr>
          </a:p>
          <a:p>
            <a:pPr eaLnBrk="1" hangingPunct="1">
              <a:spcBef>
                <a:spcPct val="0"/>
              </a:spcBef>
              <a:spcAft>
                <a:spcPct val="30000"/>
              </a:spcAft>
            </a:pPr>
            <a:r>
              <a:rPr lang="en-US" sz="1400" dirty="0">
                <a:latin typeface="Arial" charset="0"/>
                <a:ea typeface="ヒラギノ角ゴ Pro W3" charset="0"/>
                <a:cs typeface="Arial" charset="0"/>
              </a:rPr>
              <a:t>Some states are predicting a large number of job openings, but for our highly populated states it might not be a large percentage of jobs based on the size of the population.</a:t>
            </a:r>
          </a:p>
          <a:p>
            <a:pPr eaLnBrk="1" hangingPunct="1">
              <a:spcBef>
                <a:spcPct val="0"/>
              </a:spcBef>
              <a:spcAft>
                <a:spcPct val="30000"/>
              </a:spcAft>
            </a:pPr>
            <a:endParaRPr lang="en-US" sz="1400" dirty="0">
              <a:latin typeface="Arial" charset="0"/>
              <a:ea typeface="ヒラギノ角ゴ Pro W3" charset="0"/>
              <a:cs typeface="Arial" charset="0"/>
            </a:endParaRPr>
          </a:p>
          <a:p>
            <a:pPr eaLnBrk="1" hangingPunct="1">
              <a:spcBef>
                <a:spcPct val="0"/>
              </a:spcBef>
              <a:spcAft>
                <a:spcPct val="30000"/>
              </a:spcAft>
            </a:pPr>
            <a:r>
              <a:rPr lang="en-US" sz="1400" dirty="0">
                <a:latin typeface="Arial" charset="0"/>
                <a:ea typeface="ヒラギノ角ゴ Pro W3" charset="0"/>
                <a:cs typeface="Arial" charset="0"/>
              </a:rPr>
              <a:t>You see states that I</a:t>
            </a:r>
            <a:r>
              <a:rPr lang="ja-JP" altLang="en-US" sz="1400" dirty="0">
                <a:latin typeface="Arial" charset="0"/>
                <a:ea typeface="ヒラギノ角ゴ Pro W3" charset="0"/>
                <a:cs typeface="Arial" charset="0"/>
              </a:rPr>
              <a:t>’</a:t>
            </a:r>
            <a:r>
              <a:rPr lang="en-US" sz="1400" dirty="0" err="1">
                <a:latin typeface="Arial" charset="0"/>
                <a:ea typeface="ヒラギノ角ゴ Pro W3" charset="0"/>
                <a:cs typeface="Arial" charset="0"/>
              </a:rPr>
              <a:t>ve</a:t>
            </a:r>
            <a:r>
              <a:rPr lang="en-US" sz="1400" dirty="0">
                <a:latin typeface="Arial" charset="0"/>
                <a:ea typeface="ヒラギノ角ゴ Pro W3" charset="0"/>
                <a:cs typeface="Arial" charset="0"/>
              </a:rPr>
              <a:t> highlighted in red - like Utah, Texas, Georgia, and Virginia are near the top of both sides.  That means they are expecting a large number of job openings, which is also a large percentage of their current workforce.  Those are the states that are growing the fastest.</a:t>
            </a:r>
          </a:p>
          <a:p>
            <a:pPr eaLnBrk="1" hangingPunct="1">
              <a:spcBef>
                <a:spcPct val="0"/>
              </a:spcBef>
              <a:spcAft>
                <a:spcPct val="30000"/>
              </a:spcAft>
            </a:pPr>
            <a:endParaRPr lang="en-US" sz="1400" dirty="0">
              <a:latin typeface="Arial" charset="0"/>
              <a:ea typeface="ヒラギノ角ゴ Pro W3" charset="0"/>
              <a:cs typeface="Arial" charset="0"/>
            </a:endParaRPr>
          </a:p>
          <a:p>
            <a:pPr eaLnBrk="1" hangingPunct="1">
              <a:spcBef>
                <a:spcPct val="0"/>
              </a:spcBef>
              <a:spcAft>
                <a:spcPct val="30000"/>
              </a:spcAft>
            </a:pPr>
            <a:r>
              <a:rPr lang="en-US" sz="1400" dirty="0">
                <a:latin typeface="Arial" charset="0"/>
                <a:ea typeface="ヒラギノ角ゴ Pro W3" charset="0"/>
                <a:cs typeface="Arial" charset="0"/>
              </a:rPr>
              <a:t>Maine is at the bottom of both lists.   14,390 job openings projected over the ten-year period with a 2.1 percentage increase.</a:t>
            </a:r>
          </a:p>
          <a:p>
            <a:pPr eaLnBrk="1" hangingPunct="1">
              <a:spcBef>
                <a:spcPct val="0"/>
              </a:spcBef>
              <a:spcAft>
                <a:spcPct val="30000"/>
              </a:spcAft>
            </a:pPr>
            <a:endParaRPr lang="en-US" dirty="0">
              <a:latin typeface="Arial" charset="0"/>
              <a:ea typeface="ヒラギノ角ゴ Pro W3" charset="0"/>
              <a:cs typeface="Arial" charset="0"/>
            </a:endParaRPr>
          </a:p>
          <a:p>
            <a:pPr eaLnBrk="1" hangingPunct="1">
              <a:spcBef>
                <a:spcPct val="0"/>
              </a:spcBef>
              <a:spcAft>
                <a:spcPct val="30000"/>
              </a:spcAft>
            </a:pPr>
            <a:endParaRPr lang="en-US" dirty="0">
              <a:latin typeface="Arial" charset="0"/>
              <a:ea typeface="ヒラギノ角ゴ Pro W3" charset="0"/>
              <a:cs typeface="Arial" charset="0"/>
            </a:endParaRPr>
          </a:p>
          <a:p>
            <a:pPr eaLnBrk="1" hangingPunct="1">
              <a:spcBef>
                <a:spcPct val="0"/>
              </a:spcBef>
              <a:spcAft>
                <a:spcPct val="30000"/>
              </a:spcAft>
            </a:pPr>
            <a:r>
              <a:rPr lang="en-US" dirty="0">
                <a:latin typeface="Arial" charset="0"/>
                <a:ea typeface="ヒラギノ角ゴ Pro W3" charset="0"/>
                <a:cs typeface="Arial" charset="0"/>
              </a:rPr>
              <a:t>============</a:t>
            </a:r>
          </a:p>
          <a:p>
            <a:pPr eaLnBrk="1" hangingPunct="1">
              <a:spcBef>
                <a:spcPct val="0"/>
              </a:spcBef>
              <a:spcAft>
                <a:spcPct val="30000"/>
              </a:spcAft>
            </a:pPr>
            <a:r>
              <a:rPr lang="ja-JP" altLang="en-US" dirty="0">
                <a:latin typeface="Arial" charset="0"/>
                <a:ea typeface="ヒラギノ角ゴ Pro W3" charset="0"/>
                <a:cs typeface="Arial" charset="0"/>
              </a:rPr>
              <a:t>“</a:t>
            </a:r>
            <a:r>
              <a:rPr lang="en-US" dirty="0">
                <a:latin typeface="Arial" charset="0"/>
                <a:ea typeface="ヒラギノ角ゴ Pro W3" charset="0"/>
                <a:cs typeface="Arial" charset="0"/>
              </a:rPr>
              <a:t>Total, All Occupations</a:t>
            </a:r>
            <a:r>
              <a:rPr lang="ja-JP" altLang="en-US" dirty="0">
                <a:latin typeface="Arial" charset="0"/>
                <a:ea typeface="ヒラギノ角ゴ Pro W3" charset="0"/>
                <a:cs typeface="Arial" charset="0"/>
              </a:rPr>
              <a:t>”</a:t>
            </a:r>
            <a:r>
              <a:rPr lang="en-US" dirty="0">
                <a:latin typeface="Arial" charset="0"/>
                <a:ea typeface="ヒラギノ角ゴ Pro W3" charset="0"/>
                <a:cs typeface="Arial" charset="0"/>
              </a:rPr>
              <a:t> for each state.</a:t>
            </a:r>
          </a:p>
          <a:p>
            <a:pPr eaLnBrk="1" hangingPunct="1">
              <a:spcBef>
                <a:spcPct val="0"/>
              </a:spcBef>
              <a:spcAft>
                <a:spcPct val="30000"/>
              </a:spcAft>
            </a:pPr>
            <a:r>
              <a:rPr lang="ja-JP" altLang="en-US" dirty="0">
                <a:latin typeface="Arial" charset="0"/>
                <a:ea typeface="ヒラギノ角ゴ Pro W3" charset="0"/>
                <a:cs typeface="Arial" charset="0"/>
              </a:rPr>
              <a:t>“</a:t>
            </a:r>
            <a:r>
              <a:rPr lang="en-US" dirty="0">
                <a:latin typeface="Arial" charset="0"/>
                <a:ea typeface="ヒラギノ角ゴ Pro W3" charset="0"/>
                <a:cs typeface="Arial" charset="0"/>
              </a:rPr>
              <a:t>Numeric Employment Change</a:t>
            </a:r>
            <a:r>
              <a:rPr lang="ja-JP" altLang="en-US" dirty="0">
                <a:latin typeface="Arial" charset="0"/>
                <a:ea typeface="ヒラギノ角ゴ Pro W3" charset="0"/>
                <a:cs typeface="Arial" charset="0"/>
              </a:rPr>
              <a:t>”</a:t>
            </a:r>
            <a:r>
              <a:rPr lang="en-US" dirty="0">
                <a:latin typeface="Arial" charset="0"/>
                <a:ea typeface="ヒラギノ角ゴ Pro W3" charset="0"/>
                <a:cs typeface="Arial" charset="0"/>
              </a:rPr>
              <a:t> is the number of new jobs projected over the ten year period.</a:t>
            </a:r>
          </a:p>
          <a:p>
            <a:pPr eaLnBrk="1" hangingPunct="1">
              <a:spcBef>
                <a:spcPct val="0"/>
              </a:spcBef>
              <a:spcAft>
                <a:spcPct val="30000"/>
              </a:spcAft>
            </a:pPr>
            <a:endParaRPr lang="en-US" dirty="0">
              <a:latin typeface="Arial" charset="0"/>
              <a:ea typeface="ヒラギノ角ゴ Pro W3" charset="0"/>
              <a:cs typeface="Arial" charset="0"/>
            </a:endParaRPr>
          </a:p>
          <a:p>
            <a:pPr eaLnBrk="1" hangingPunct="1">
              <a:spcBef>
                <a:spcPct val="0"/>
              </a:spcBef>
            </a:pPr>
            <a:r>
              <a:rPr lang="en-US" dirty="0" err="1">
                <a:latin typeface="Arial" charset="0"/>
                <a:ea typeface="ヒラギノ角ゴ Pro W3" charset="0"/>
                <a:cs typeface="Arial" charset="0"/>
              </a:rPr>
              <a:t>www.projectionscentral.com</a:t>
            </a:r>
            <a:r>
              <a:rPr lang="en-US" dirty="0">
                <a:latin typeface="Arial" charset="0"/>
                <a:ea typeface="ヒラギノ角ゴ Pro W3" charset="0"/>
                <a:cs typeface="Arial" charset="0"/>
              </a:rPr>
              <a:t>/</a:t>
            </a:r>
          </a:p>
          <a:p>
            <a:pPr eaLnBrk="1" hangingPunct="1">
              <a:spcBef>
                <a:spcPct val="0"/>
              </a:spcBef>
              <a:spcAft>
                <a:spcPct val="30000"/>
              </a:spcAft>
            </a:pPr>
            <a:endParaRPr lang="en-US" dirty="0">
              <a:latin typeface="Arial" charset="0"/>
              <a:ea typeface="ヒラギノ角ゴ Pro W3" charset="0"/>
              <a:cs typeface="Arial"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E288351-C749-7C4B-A874-289B4525B2BA}" type="slidenum">
              <a:rPr lang="en-US" sz="1200"/>
              <a:pPr/>
              <a:t>68</a:t>
            </a:fld>
            <a:endParaRPr lang="en-US" sz="1200"/>
          </a:p>
        </p:txBody>
      </p:sp>
      <p:sp>
        <p:nvSpPr>
          <p:cNvPr id="148484" name="Rectangle 2"/>
          <p:cNvSpPr>
            <a:spLocks noGrp="1" noRot="1" noChangeAspect="1" noChangeArrowheads="1" noTextEdit="1"/>
          </p:cNvSpPr>
          <p:nvPr>
            <p:ph type="sldImg"/>
          </p:nvPr>
        </p:nvSpPr>
        <p:spPr>
          <a:solidFill>
            <a:srgbClr val="FFFFFF"/>
          </a:solidFill>
          <a:ln/>
        </p:spPr>
      </p:sp>
      <p:sp>
        <p:nvSpPr>
          <p:cNvPr id="148485" name="Rectangle 3"/>
          <p:cNvSpPr>
            <a:spLocks noGrp="1" noChangeArrowheads="1"/>
          </p:cNvSpPr>
          <p:nvPr>
            <p:ph type="body" idx="1"/>
          </p:nvPr>
        </p:nvSpPr>
        <p:spPr>
          <a:xfrm>
            <a:off x="685800" y="4343400"/>
            <a:ext cx="5105400" cy="41148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spcAft>
                <a:spcPct val="30000"/>
              </a:spcAft>
            </a:pPr>
            <a:r>
              <a:rPr lang="en-US" sz="1400" dirty="0">
                <a:latin typeface="Arial" charset="0"/>
                <a:ea typeface="ヒラギノ角ゴ Pro W3" charset="0"/>
                <a:cs typeface="Arial" charset="0"/>
              </a:rPr>
              <a:t>North Carolina makes a lot of parts for the Aerospace industry.</a:t>
            </a:r>
          </a:p>
          <a:p>
            <a:pPr eaLnBrk="1" hangingPunct="1">
              <a:spcBef>
                <a:spcPct val="0"/>
              </a:spcBef>
              <a:spcAft>
                <a:spcPct val="30000"/>
              </a:spcAft>
            </a:pPr>
            <a:endParaRPr lang="en-US" sz="1400" dirty="0">
              <a:latin typeface="Arial" charset="0"/>
              <a:ea typeface="ヒラギノ角ゴ Pro W3" charset="0"/>
              <a:cs typeface="Arial" charset="0"/>
            </a:endParaRPr>
          </a:p>
          <a:p>
            <a:pPr eaLnBrk="1" hangingPunct="1">
              <a:spcBef>
                <a:spcPct val="0"/>
              </a:spcBef>
              <a:spcAft>
                <a:spcPct val="30000"/>
              </a:spcAft>
            </a:pPr>
            <a:r>
              <a:rPr lang="en-US" sz="1400" dirty="0">
                <a:latin typeface="Arial" charset="0"/>
                <a:ea typeface="ヒラギノ角ゴ Pro W3" charset="0"/>
                <a:cs typeface="Arial" charset="0"/>
              </a:rPr>
              <a:t>The problem is that the trained workers are not here.</a:t>
            </a:r>
          </a:p>
          <a:p>
            <a:pPr eaLnBrk="1" hangingPunct="1">
              <a:spcBef>
                <a:spcPct val="0"/>
              </a:spcBef>
              <a:spcAft>
                <a:spcPct val="30000"/>
              </a:spcAft>
            </a:pPr>
            <a:endParaRPr lang="en-US" sz="1400" dirty="0">
              <a:latin typeface="Arial" charset="0"/>
              <a:ea typeface="ヒラギノ角ゴ Pro W3" charset="0"/>
              <a:cs typeface="Arial" charset="0"/>
            </a:endParaRPr>
          </a:p>
          <a:p>
            <a:pPr eaLnBrk="1" hangingPunct="1">
              <a:spcBef>
                <a:spcPct val="0"/>
              </a:spcBef>
              <a:spcAft>
                <a:spcPct val="30000"/>
              </a:spcAft>
            </a:pPr>
            <a:r>
              <a:rPr lang="en-US" sz="1400" dirty="0">
                <a:latin typeface="Arial" charset="0"/>
                <a:ea typeface="ヒラギノ角ゴ Pro W3" charset="0"/>
                <a:cs typeface="Arial" charset="0"/>
              </a:rPr>
              <a:t>One problem is that the manufacturing plants do not look anything like what we think they do. </a:t>
            </a:r>
          </a:p>
          <a:p>
            <a:pPr eaLnBrk="1" hangingPunct="1">
              <a:spcBef>
                <a:spcPct val="0"/>
              </a:spcBef>
              <a:spcAft>
                <a:spcPct val="30000"/>
              </a:spcAft>
            </a:pPr>
            <a:endParaRPr lang="en-US" sz="1400" dirty="0">
              <a:latin typeface="Arial" charset="0"/>
              <a:ea typeface="ヒラギノ角ゴ Pro W3" charset="0"/>
              <a:cs typeface="Arial" charset="0"/>
            </a:endParaRPr>
          </a:p>
          <a:p>
            <a:pPr eaLnBrk="1" hangingPunct="1">
              <a:spcBef>
                <a:spcPct val="0"/>
              </a:spcBef>
              <a:spcAft>
                <a:spcPct val="30000"/>
              </a:spcAft>
            </a:pPr>
            <a:r>
              <a:rPr lang="en-US" sz="1400" dirty="0">
                <a:latin typeface="Arial" charset="0"/>
                <a:ea typeface="ヒラギノ角ゴ Pro W3" charset="0"/>
                <a:cs typeface="Arial" charset="0"/>
              </a:rPr>
              <a:t>Modern factories are more like a giant video game than like the factories that we know. Who</a:t>
            </a:r>
            <a:r>
              <a:rPr lang="ja-JP" altLang="en-US" sz="1400" dirty="0">
                <a:latin typeface="Arial" charset="0"/>
                <a:ea typeface="ヒラギノ角ゴ Pro W3" charset="0"/>
                <a:cs typeface="Arial" charset="0"/>
              </a:rPr>
              <a:t>’</a:t>
            </a:r>
            <a:r>
              <a:rPr lang="en-US" sz="1400" dirty="0">
                <a:latin typeface="Arial" charset="0"/>
                <a:ea typeface="ヒラギノ角ゴ Pro W3" charset="0"/>
                <a:cs typeface="Arial" charset="0"/>
              </a:rPr>
              <a:t>s telling the kids that?</a:t>
            </a:r>
          </a:p>
          <a:p>
            <a:pPr eaLnBrk="1" hangingPunct="1">
              <a:spcBef>
                <a:spcPct val="0"/>
              </a:spcBef>
              <a:spcAft>
                <a:spcPct val="30000"/>
              </a:spcAft>
            </a:pPr>
            <a:endParaRPr lang="en-US" dirty="0">
              <a:latin typeface="Arial" charset="0"/>
              <a:ea typeface="ヒラギノ角ゴ Pro W3" charset="0"/>
              <a:cs typeface="Arial" charset="0"/>
            </a:endParaRPr>
          </a:p>
          <a:p>
            <a:pPr eaLnBrk="1" hangingPunct="1">
              <a:spcBef>
                <a:spcPct val="0"/>
              </a:spcBef>
              <a:spcAft>
                <a:spcPct val="30000"/>
              </a:spcAft>
            </a:pPr>
            <a:endParaRPr lang="en-US" dirty="0">
              <a:latin typeface="Arial" charset="0"/>
              <a:ea typeface="ヒラギノ角ゴ Pro W3" charset="0"/>
              <a:cs typeface="Arial" charset="0"/>
            </a:endParaRPr>
          </a:p>
          <a:p>
            <a:pPr eaLnBrk="1" hangingPunct="1">
              <a:spcBef>
                <a:spcPct val="0"/>
              </a:spcBef>
              <a:spcAft>
                <a:spcPct val="30000"/>
              </a:spcAft>
            </a:pPr>
            <a:r>
              <a:rPr lang="en-US" dirty="0">
                <a:solidFill>
                  <a:srgbClr val="FF0000"/>
                </a:solidFill>
                <a:latin typeface="Arial" charset="0"/>
                <a:ea typeface="ヒラギノ角ゴ Pro W3" charset="0"/>
                <a:cs typeface="Arial" charset="0"/>
              </a:rPr>
              <a:t>====</a:t>
            </a:r>
          </a:p>
          <a:p>
            <a:pPr eaLnBrk="1" hangingPunct="1">
              <a:spcBef>
                <a:spcPct val="0"/>
              </a:spcBef>
              <a:spcAft>
                <a:spcPct val="30000"/>
              </a:spcAft>
            </a:pPr>
            <a:r>
              <a:rPr lang="en-US" dirty="0">
                <a:solidFill>
                  <a:srgbClr val="FF0000"/>
                </a:solidFill>
                <a:latin typeface="Arial" charset="0"/>
                <a:ea typeface="ヒラギノ角ゴ Pro W3" charset="0"/>
                <a:cs typeface="Arial" charset="0"/>
              </a:rPr>
              <a:t>Aerospace manufacturing jobs are here, skilled workers are not</a:t>
            </a:r>
          </a:p>
          <a:p>
            <a:pPr eaLnBrk="1" hangingPunct="1">
              <a:spcBef>
                <a:spcPct val="0"/>
              </a:spcBef>
              <a:spcAft>
                <a:spcPct val="30000"/>
              </a:spcAft>
            </a:pPr>
            <a:endParaRPr lang="en-US" dirty="0">
              <a:solidFill>
                <a:srgbClr val="FF0000"/>
              </a:solidFill>
              <a:latin typeface="Arial" charset="0"/>
              <a:ea typeface="ヒラギノ角ゴ Pro W3" charset="0"/>
              <a:cs typeface="Arial" charset="0"/>
            </a:endParaRPr>
          </a:p>
          <a:p>
            <a:pPr eaLnBrk="1" hangingPunct="1">
              <a:spcBef>
                <a:spcPct val="0"/>
              </a:spcBef>
              <a:spcAft>
                <a:spcPct val="30000"/>
              </a:spcAft>
            </a:pPr>
            <a:r>
              <a:rPr lang="en-US" dirty="0">
                <a:solidFill>
                  <a:srgbClr val="FF0000"/>
                </a:solidFill>
                <a:latin typeface="Arial" charset="0"/>
                <a:ea typeface="ヒラギノ角ゴ Pro W3" charset="0"/>
                <a:cs typeface="Arial" charset="0"/>
              </a:rPr>
              <a:t>http://</a:t>
            </a:r>
            <a:r>
              <a:rPr lang="en-US" dirty="0" err="1">
                <a:solidFill>
                  <a:srgbClr val="FF0000"/>
                </a:solidFill>
                <a:latin typeface="Arial" charset="0"/>
                <a:ea typeface="ヒラギノ角ゴ Pro W3" charset="0"/>
                <a:cs typeface="Arial" charset="0"/>
              </a:rPr>
              <a:t>www.scpr.org</a:t>
            </a:r>
            <a:r>
              <a:rPr lang="en-US" dirty="0">
                <a:solidFill>
                  <a:srgbClr val="FF0000"/>
                </a:solidFill>
                <a:latin typeface="Arial" charset="0"/>
                <a:ea typeface="ヒラギノ角ゴ Pro W3" charset="0"/>
                <a:cs typeface="Arial" charset="0"/>
              </a:rPr>
              <a:t>/programs/madeleine-brand/2012/02/16/22561/aerospace-manufacturing-jobs-are-here-skilled-work</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D0FDEDFE-66E3-C742-AD97-FE0C4ADBB226}" type="slidenum">
              <a:rPr lang="en-US" sz="1200"/>
              <a:pPr/>
              <a:t>69</a:t>
            </a:fld>
            <a:endParaRPr lang="en-US" sz="1200"/>
          </a:p>
        </p:txBody>
      </p:sp>
      <p:sp>
        <p:nvSpPr>
          <p:cNvPr id="150532" name="Rectangle 2"/>
          <p:cNvSpPr>
            <a:spLocks noGrp="1" noRot="1" noChangeAspect="1" noChangeArrowheads="1" noTextEdit="1"/>
          </p:cNvSpPr>
          <p:nvPr>
            <p:ph type="sldImg"/>
          </p:nvPr>
        </p:nvSpPr>
        <p:spPr>
          <a:solidFill>
            <a:srgbClr val="FFFFFF"/>
          </a:solidFill>
          <a:ln/>
        </p:spPr>
      </p:sp>
      <p:sp>
        <p:nvSpPr>
          <p:cNvPr id="150533" name="Rectangle 3"/>
          <p:cNvSpPr>
            <a:spLocks noGrp="1" noChangeArrowheads="1"/>
          </p:cNvSpPr>
          <p:nvPr>
            <p:ph type="body" idx="1"/>
          </p:nvPr>
        </p:nvSpPr>
        <p:spPr>
          <a:xfrm>
            <a:off x="762000" y="4343400"/>
            <a:ext cx="5105400" cy="41148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spcAft>
                <a:spcPct val="30000"/>
              </a:spcAft>
            </a:pPr>
            <a:r>
              <a:rPr lang="en-US" sz="1400" dirty="0">
                <a:latin typeface="Arial" charset="0"/>
                <a:ea typeface="ヒラギノ角ゴ Pro W3" charset="0"/>
                <a:cs typeface="Arial" charset="0"/>
                <a:sym typeface="Wingdings" charset="0"/>
              </a:rPr>
              <a:t></a:t>
            </a:r>
          </a:p>
          <a:p>
            <a:pPr eaLnBrk="1" hangingPunct="1">
              <a:spcBef>
                <a:spcPct val="0"/>
              </a:spcBef>
              <a:spcAft>
                <a:spcPct val="30000"/>
              </a:spcAft>
            </a:pPr>
            <a:r>
              <a:rPr lang="en-US" sz="1400" dirty="0">
                <a:latin typeface="Arial" charset="0"/>
                <a:ea typeface="ヒラギノ角ゴ Pro W3" charset="0"/>
                <a:cs typeface="Arial" charset="0"/>
                <a:sym typeface="Wingdings" charset="0"/>
              </a:rPr>
              <a:t>This article says that Southern California is afraid they might loose their aerospace manufacturing if the schools don</a:t>
            </a:r>
            <a:r>
              <a:rPr lang="ja-JP" altLang="en-US" sz="1400" dirty="0">
                <a:latin typeface="Arial" charset="0"/>
                <a:ea typeface="ヒラギノ角ゴ Pro W3" charset="0"/>
                <a:cs typeface="Arial" charset="0"/>
                <a:sym typeface="Wingdings" charset="0"/>
              </a:rPr>
              <a:t>’</a:t>
            </a:r>
            <a:r>
              <a:rPr lang="en-US" sz="1400" dirty="0">
                <a:latin typeface="Arial" charset="0"/>
                <a:ea typeface="ヒラギノ角ゴ Pro W3" charset="0"/>
                <a:cs typeface="Arial" charset="0"/>
                <a:sym typeface="Wingdings" charset="0"/>
              </a:rPr>
              <a:t>t step up to the table and start training qualified workers.</a:t>
            </a:r>
          </a:p>
          <a:p>
            <a:pPr eaLnBrk="1" hangingPunct="1">
              <a:spcBef>
                <a:spcPct val="0"/>
              </a:spcBef>
              <a:spcAft>
                <a:spcPct val="30000"/>
              </a:spcAft>
            </a:pPr>
            <a:endParaRPr lang="en-US" sz="1400" dirty="0">
              <a:latin typeface="Arial" charset="0"/>
              <a:ea typeface="ヒラギノ角ゴ Pro W3" charset="0"/>
              <a:cs typeface="Arial" charset="0"/>
              <a:sym typeface="Wingdings" charset="0"/>
            </a:endParaRPr>
          </a:p>
          <a:p>
            <a:pPr eaLnBrk="1" hangingPunct="1">
              <a:spcBef>
                <a:spcPct val="0"/>
              </a:spcBef>
              <a:spcAft>
                <a:spcPct val="30000"/>
              </a:spcAft>
            </a:pPr>
            <a:r>
              <a:rPr lang="en-US" sz="1400" dirty="0">
                <a:latin typeface="Arial" charset="0"/>
                <a:ea typeface="ヒラギノ角ゴ Pro W3" charset="0"/>
                <a:cs typeface="Arial" charset="0"/>
                <a:sym typeface="Wingdings" charset="0"/>
              </a:rPr>
              <a:t>That</a:t>
            </a:r>
            <a:r>
              <a:rPr lang="ja-JP" altLang="en-US" sz="1400" dirty="0">
                <a:latin typeface="Arial" charset="0"/>
                <a:ea typeface="ヒラギノ角ゴ Pro W3" charset="0"/>
                <a:cs typeface="Arial" charset="0"/>
                <a:sym typeface="Wingdings" charset="0"/>
              </a:rPr>
              <a:t>’</a:t>
            </a:r>
            <a:r>
              <a:rPr lang="en-US" sz="1400" dirty="0">
                <a:latin typeface="Arial" charset="0"/>
                <a:ea typeface="ヒラギノ角ゴ Pro W3" charset="0"/>
                <a:cs typeface="Arial" charset="0"/>
                <a:sym typeface="Wingdings" charset="0"/>
              </a:rPr>
              <a:t>s fine, they can all come to North Carolina. </a:t>
            </a:r>
          </a:p>
          <a:p>
            <a:pPr eaLnBrk="1" hangingPunct="1">
              <a:spcBef>
                <a:spcPct val="0"/>
              </a:spcBef>
              <a:spcAft>
                <a:spcPct val="30000"/>
              </a:spcAft>
            </a:pPr>
            <a:endParaRPr lang="en-US" sz="1400" dirty="0">
              <a:latin typeface="Arial" charset="0"/>
              <a:ea typeface="ヒラギノ角ゴ Pro W3" charset="0"/>
              <a:cs typeface="Arial" charset="0"/>
              <a:sym typeface="Wingdings" charset="0"/>
            </a:endParaRPr>
          </a:p>
          <a:p>
            <a:pPr eaLnBrk="1" hangingPunct="1">
              <a:spcBef>
                <a:spcPct val="0"/>
              </a:spcBef>
              <a:spcAft>
                <a:spcPct val="30000"/>
              </a:spcAft>
            </a:pPr>
            <a:r>
              <a:rPr lang="en-US" sz="1400" dirty="0">
                <a:latin typeface="Arial" charset="0"/>
                <a:ea typeface="ヒラギノ角ゴ Pro W3" charset="0"/>
                <a:cs typeface="Arial" charset="0"/>
                <a:sym typeface="Wingdings" charset="0"/>
              </a:rPr>
              <a:t></a:t>
            </a:r>
          </a:p>
          <a:p>
            <a:pPr eaLnBrk="1" hangingPunct="1">
              <a:spcBef>
                <a:spcPct val="0"/>
              </a:spcBef>
              <a:spcAft>
                <a:spcPct val="30000"/>
              </a:spcAft>
            </a:pPr>
            <a:r>
              <a:rPr lang="en-US" sz="1400" dirty="0">
                <a:latin typeface="Arial" charset="0"/>
                <a:ea typeface="ヒラギノ角ゴ Pro W3" charset="0"/>
                <a:cs typeface="Arial" charset="0"/>
                <a:sym typeface="Wingdings" charset="0"/>
              </a:rPr>
              <a:t>In many cases the new hires do not know basic math. Who</a:t>
            </a:r>
            <a:r>
              <a:rPr lang="ja-JP" altLang="en-US" sz="1400" dirty="0">
                <a:latin typeface="Arial" charset="0"/>
                <a:ea typeface="ヒラギノ角ゴ Pro W3" charset="0"/>
                <a:cs typeface="Arial" charset="0"/>
                <a:sym typeface="Wingdings" charset="0"/>
              </a:rPr>
              <a:t>’</a:t>
            </a:r>
            <a:r>
              <a:rPr lang="en-US" sz="1400" dirty="0">
                <a:latin typeface="Arial" charset="0"/>
                <a:ea typeface="ヒラギノ角ゴ Pro W3" charset="0"/>
                <a:cs typeface="Arial" charset="0"/>
                <a:sym typeface="Wingdings" charset="0"/>
              </a:rPr>
              <a:t>s fault is that?  </a:t>
            </a:r>
          </a:p>
          <a:p>
            <a:pPr eaLnBrk="1" hangingPunct="1">
              <a:spcBef>
                <a:spcPct val="0"/>
              </a:spcBef>
              <a:spcAft>
                <a:spcPct val="30000"/>
              </a:spcAft>
            </a:pPr>
            <a:endParaRPr lang="en-US" sz="1400" dirty="0">
              <a:latin typeface="Arial" charset="0"/>
              <a:ea typeface="ヒラギノ角ゴ Pro W3" charset="0"/>
              <a:cs typeface="Arial" charset="0"/>
            </a:endParaRPr>
          </a:p>
          <a:p>
            <a:pPr eaLnBrk="1" hangingPunct="1">
              <a:spcBef>
                <a:spcPct val="0"/>
              </a:spcBef>
              <a:spcAft>
                <a:spcPct val="30000"/>
              </a:spcAft>
            </a:pPr>
            <a:endParaRPr lang="en-US" dirty="0">
              <a:latin typeface="Arial" charset="0"/>
              <a:ea typeface="ヒラギノ角ゴ Pro W3" charset="0"/>
              <a:cs typeface="Arial" charset="0"/>
            </a:endParaRPr>
          </a:p>
          <a:p>
            <a:pPr eaLnBrk="1" hangingPunct="1">
              <a:spcBef>
                <a:spcPct val="0"/>
              </a:spcBef>
              <a:spcAft>
                <a:spcPct val="30000"/>
              </a:spcAft>
            </a:pPr>
            <a:r>
              <a:rPr lang="en-US" dirty="0">
                <a:solidFill>
                  <a:srgbClr val="FF0000"/>
                </a:solidFill>
                <a:latin typeface="Arial" charset="0"/>
                <a:ea typeface="ヒラギノ角ゴ Pro W3" charset="0"/>
                <a:cs typeface="Arial" charset="0"/>
              </a:rPr>
              <a:t>====</a:t>
            </a:r>
          </a:p>
          <a:p>
            <a:pPr eaLnBrk="1" hangingPunct="1">
              <a:spcBef>
                <a:spcPct val="0"/>
              </a:spcBef>
              <a:spcAft>
                <a:spcPct val="30000"/>
              </a:spcAft>
            </a:pPr>
            <a:r>
              <a:rPr lang="en-US" dirty="0">
                <a:solidFill>
                  <a:srgbClr val="FF0000"/>
                </a:solidFill>
                <a:latin typeface="Arial" charset="0"/>
                <a:ea typeface="ヒラギノ角ゴ Pro W3" charset="0"/>
                <a:cs typeface="Arial" charset="0"/>
              </a:rPr>
              <a:t>Aerospace manufacturing jobs are here, skilled workers are not</a:t>
            </a:r>
          </a:p>
          <a:p>
            <a:pPr eaLnBrk="1" hangingPunct="1">
              <a:spcBef>
                <a:spcPct val="0"/>
              </a:spcBef>
              <a:spcAft>
                <a:spcPct val="30000"/>
              </a:spcAft>
            </a:pPr>
            <a:endParaRPr lang="en-US" dirty="0">
              <a:solidFill>
                <a:srgbClr val="FF0000"/>
              </a:solidFill>
              <a:latin typeface="Arial" charset="0"/>
              <a:ea typeface="ヒラギノ角ゴ Pro W3" charset="0"/>
              <a:cs typeface="Arial" charset="0"/>
            </a:endParaRPr>
          </a:p>
          <a:p>
            <a:pPr eaLnBrk="1" hangingPunct="1">
              <a:spcBef>
                <a:spcPct val="0"/>
              </a:spcBef>
              <a:spcAft>
                <a:spcPct val="30000"/>
              </a:spcAft>
            </a:pPr>
            <a:r>
              <a:rPr lang="en-US" dirty="0">
                <a:solidFill>
                  <a:srgbClr val="FF0000"/>
                </a:solidFill>
                <a:latin typeface="Arial" charset="0"/>
                <a:ea typeface="ヒラギノ角ゴ Pro W3" charset="0"/>
                <a:cs typeface="Arial" charset="0"/>
              </a:rPr>
              <a:t>http://</a:t>
            </a:r>
            <a:r>
              <a:rPr lang="en-US" dirty="0" err="1">
                <a:solidFill>
                  <a:srgbClr val="FF0000"/>
                </a:solidFill>
                <a:latin typeface="Arial" charset="0"/>
                <a:ea typeface="ヒラギノ角ゴ Pro W3" charset="0"/>
                <a:cs typeface="Arial" charset="0"/>
              </a:rPr>
              <a:t>www.scpr.org</a:t>
            </a:r>
            <a:r>
              <a:rPr lang="en-US" dirty="0">
                <a:solidFill>
                  <a:srgbClr val="FF0000"/>
                </a:solidFill>
                <a:latin typeface="Arial" charset="0"/>
                <a:ea typeface="ヒラギノ角ゴ Pro W3" charset="0"/>
                <a:cs typeface="Arial" charset="0"/>
              </a:rPr>
              <a:t>/programs/madeleine-brand/2012/02/16/22561/aerospace-manufacturing-jobs-are-here-skilled-work</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solidFill>
                  <a:srgbClr val="3E3F40"/>
                </a:solidFill>
                <a:latin typeface="Arial"/>
                <a:ea typeface="ヒラギノ角ゴ Pro W3" charset="0"/>
                <a:cs typeface="Arial"/>
              </a:rPr>
              <a:t>Sometimes we get too caught up in how well kids do in school -- </a:t>
            </a:r>
          </a:p>
          <a:p>
            <a:r>
              <a:rPr lang="en-US" sz="1400" dirty="0">
                <a:solidFill>
                  <a:srgbClr val="3E3F40"/>
                </a:solidFill>
                <a:latin typeface="Arial"/>
                <a:ea typeface="ヒラギノ角ゴ Pro W3" charset="0"/>
                <a:cs typeface="Arial"/>
              </a:rPr>
              <a:t>and we loose sight of the goal to produce adult citizens who can function outside of school.</a:t>
            </a:r>
          </a:p>
          <a:p>
            <a:endParaRPr lang="en-US" sz="1400" dirty="0">
              <a:solidFill>
                <a:srgbClr val="3E3F40"/>
              </a:solidFill>
              <a:latin typeface="Arial"/>
              <a:ea typeface="ヒラギノ角ゴ Pro W3" charset="0"/>
              <a:cs typeface="Arial"/>
            </a:endParaRPr>
          </a:p>
          <a:p>
            <a:r>
              <a:rPr lang="en-US" sz="1400" dirty="0">
                <a:solidFill>
                  <a:srgbClr val="3E3F40"/>
                </a:solidFill>
                <a:latin typeface="Arial"/>
                <a:ea typeface="ヒラギノ角ゴ Pro W3" charset="0"/>
                <a:cs typeface="Arial"/>
              </a:rPr>
              <a:t>We have to get back to the true purpose of education.</a:t>
            </a:r>
          </a:p>
          <a:p>
            <a:endParaRPr lang="en-US" sz="1600" dirty="0">
              <a:solidFill>
                <a:srgbClr val="3E3F40"/>
              </a:solidFill>
              <a:latin typeface="Times New Roman" charset="0"/>
              <a:ea typeface="ヒラギノ角ゴ Pro W3" charset="0"/>
              <a:cs typeface="Times New Roman" charset="0"/>
            </a:endParaRPr>
          </a:p>
          <a:p>
            <a:endParaRPr lang="en-US" sz="1600" dirty="0">
              <a:solidFill>
                <a:srgbClr val="3E3F40"/>
              </a:solidFill>
              <a:latin typeface="Times New Roman" charset="0"/>
              <a:ea typeface="ヒラギノ角ゴ Pro W3" charset="0"/>
              <a:cs typeface="Times New Roman" charset="0"/>
            </a:endParaRPr>
          </a:p>
          <a:p>
            <a:r>
              <a:rPr lang="en-US" sz="1600" dirty="0">
                <a:solidFill>
                  <a:srgbClr val="3E3F40"/>
                </a:solidFill>
                <a:latin typeface="Times New Roman" charset="0"/>
                <a:ea typeface="ヒラギノ角ゴ Pro W3" charset="0"/>
                <a:cs typeface="Times New Roman" charset="0"/>
              </a:rPr>
              <a:t>===</a:t>
            </a:r>
          </a:p>
          <a:p>
            <a:r>
              <a:rPr lang="en-US" sz="1600" dirty="0">
                <a:solidFill>
                  <a:srgbClr val="3E3F40"/>
                </a:solidFill>
                <a:latin typeface="Times New Roman" charset="0"/>
                <a:ea typeface="ヒラギノ角ゴ Pro W3" charset="0"/>
                <a:cs typeface="Times New Roman" charset="0"/>
              </a:rPr>
              <a:t>This line is often quoted without any reference. Here are two people who claim the quote and a school district that uses it as their motto.</a:t>
            </a:r>
          </a:p>
          <a:p>
            <a:endParaRPr lang="en-US" sz="1600" dirty="0">
              <a:solidFill>
                <a:srgbClr val="3E3F40"/>
              </a:solidFill>
              <a:latin typeface="Times New Roman" charset="0"/>
              <a:ea typeface="ヒラギノ角ゴ Pro W3" charset="0"/>
              <a:cs typeface="Times New Roman" charset="0"/>
            </a:endParaRPr>
          </a:p>
          <a:p>
            <a:r>
              <a:rPr lang="en-US" sz="1600" i="1" dirty="0">
                <a:latin typeface="Times New Roman" charset="0"/>
                <a:ea typeface="ヒラギノ角ゴ Pro W3" charset="0"/>
                <a:cs typeface="Times New Roman" charset="0"/>
              </a:rPr>
              <a:t>Elliot W. Eisner</a:t>
            </a:r>
          </a:p>
          <a:p>
            <a:r>
              <a:rPr lang="en-US" sz="1600" dirty="0">
                <a:latin typeface="Times New Roman" charset="0"/>
                <a:ea typeface="ヒラギノ角ゴ Pro W3" charset="0"/>
                <a:cs typeface="Times New Roman" charset="0"/>
              </a:rPr>
              <a:t>http://</a:t>
            </a:r>
            <a:r>
              <a:rPr lang="en-US" sz="1600" dirty="0" err="1">
                <a:latin typeface="Times New Roman" charset="0"/>
                <a:ea typeface="ヒラギノ角ゴ Pro W3" charset="0"/>
                <a:cs typeface="Times New Roman" charset="0"/>
              </a:rPr>
              <a:t>www.ascd.org</a:t>
            </a:r>
            <a:r>
              <a:rPr lang="en-US" sz="1600" dirty="0">
                <a:latin typeface="Times New Roman" charset="0"/>
                <a:ea typeface="ヒラギノ角ゴ Pro W3" charset="0"/>
                <a:cs typeface="Times New Roman" charset="0"/>
              </a:rPr>
              <a:t>/publications/educational-leadership/dec03/vol61/num04/Preparing-for-Today-and-</a:t>
            </a:r>
            <a:r>
              <a:rPr lang="en-US" sz="1600" dirty="0" err="1">
                <a:latin typeface="Times New Roman" charset="0"/>
                <a:ea typeface="ヒラギノ角ゴ Pro W3" charset="0"/>
                <a:cs typeface="Times New Roman" charset="0"/>
              </a:rPr>
              <a:t>Tomorrow.aspx</a:t>
            </a:r>
            <a:endParaRPr lang="en-US" sz="1600" dirty="0">
              <a:latin typeface="Times New Roman" charset="0"/>
              <a:ea typeface="ヒラギノ角ゴ Pro W3" charset="0"/>
              <a:cs typeface="Times New Roman" charset="0"/>
            </a:endParaRPr>
          </a:p>
          <a:p>
            <a:endParaRPr lang="en-US" sz="1600" dirty="0">
              <a:latin typeface="Times New Roman" charset="0"/>
              <a:ea typeface="ヒラギノ角ゴ Pro W3" charset="0"/>
              <a:cs typeface="Times New Roman" charset="0"/>
            </a:endParaRPr>
          </a:p>
          <a:p>
            <a:r>
              <a:rPr lang="en-US" sz="1600" dirty="0">
                <a:solidFill>
                  <a:srgbClr val="3E3F40"/>
                </a:solidFill>
                <a:latin typeface="Times New Roman" charset="0"/>
                <a:ea typeface="ヒラギノ角ゴ Pro W3" charset="0"/>
                <a:cs typeface="Times New Roman" charset="0"/>
              </a:rPr>
              <a:t>Raymond McNulty</a:t>
            </a:r>
          </a:p>
          <a:p>
            <a:r>
              <a:rPr lang="en-US" sz="1600" dirty="0">
                <a:latin typeface="Times New Roman" charset="0"/>
                <a:ea typeface="ヒラギノ角ゴ Pro W3" charset="0"/>
                <a:cs typeface="Times New Roman" charset="0"/>
              </a:rPr>
              <a:t>http://</a:t>
            </a:r>
            <a:r>
              <a:rPr lang="en-US" sz="1600" dirty="0" err="1">
                <a:latin typeface="Times New Roman" charset="0"/>
                <a:ea typeface="ヒラギノ角ゴ Pro W3" charset="0"/>
                <a:cs typeface="Times New Roman" charset="0"/>
              </a:rPr>
              <a:t>unioneagle.com</a:t>
            </a:r>
            <a:r>
              <a:rPr lang="en-US" sz="1600" dirty="0">
                <a:latin typeface="Times New Roman" charset="0"/>
                <a:ea typeface="ヒラギノ角ゴ Pro W3" charset="0"/>
                <a:cs typeface="Times New Roman" charset="0"/>
              </a:rPr>
              <a:t>/2012/01/education-leader-challenges-teachers-to-be-different/</a:t>
            </a:r>
            <a:endParaRPr lang="en-US" sz="1600" i="1" dirty="0">
              <a:latin typeface="Times New Roman" charset="0"/>
              <a:ea typeface="ヒラギノ角ゴ Pro W3" charset="0"/>
              <a:cs typeface="Times New Roman" charset="0"/>
            </a:endParaRPr>
          </a:p>
          <a:p>
            <a:endParaRPr lang="en-US" sz="1600" i="1" dirty="0">
              <a:latin typeface="Times New Roman" charset="0"/>
              <a:ea typeface="ヒラギノ角ゴ Pro W3" charset="0"/>
              <a:cs typeface="Times New Roman" charset="0"/>
            </a:endParaRPr>
          </a:p>
          <a:p>
            <a:r>
              <a:rPr lang="en-US" sz="1600" b="1" dirty="0">
                <a:solidFill>
                  <a:srgbClr val="FFFFFF"/>
                </a:solidFill>
                <a:latin typeface="Times New Roman" charset="0"/>
                <a:ea typeface="ヒラギノ角ゴ Pro W3" charset="0"/>
                <a:cs typeface="Times New Roman" charset="0"/>
              </a:rPr>
              <a:t>Bellevue Community School District</a:t>
            </a:r>
          </a:p>
          <a:p>
            <a:r>
              <a:rPr lang="en-US" sz="1600" dirty="0">
                <a:latin typeface="Times New Roman" charset="0"/>
                <a:ea typeface="ヒラギノ角ゴ Pro W3" charset="0"/>
                <a:cs typeface="Times New Roman" charset="0"/>
              </a:rPr>
              <a:t>http://bellevue.k12.ia.us/</a:t>
            </a:r>
          </a:p>
        </p:txBody>
      </p:sp>
      <p:sp>
        <p:nvSpPr>
          <p:cNvPr id="4" name="Rectangle 7"/>
          <p:cNvSpPr txBox="1">
            <a:spLocks noGrp="1" noChangeArrowheads="1"/>
          </p:cNvSpPr>
          <p:nvPr/>
        </p:nvSpPr>
        <p:spPr bwMode="auto">
          <a:xfrm>
            <a:off x="3886200" y="8686800"/>
            <a:ext cx="2971800" cy="457200"/>
          </a:xfrm>
          <a:prstGeom prst="rect">
            <a:avLst/>
          </a:prstGeom>
          <a:noFill/>
          <a:ln>
            <a:miter lim="800000"/>
            <a:headEnd/>
            <a:tailEnd/>
          </a:ln>
        </p:spPr>
        <p:txBody>
          <a:bodyPr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5476CF15-C3E7-C04D-A29F-79D5A05AFEF3}" type="slidenum">
              <a:rPr lang="en-US" sz="1200">
                <a:effectLst>
                  <a:outerShdw blurRad="38100" dist="38100" dir="2700000" algn="tl">
                    <a:srgbClr val="DDDDDD"/>
                  </a:outerShdw>
                </a:effectLst>
                <a:latin typeface="Arial"/>
                <a:cs typeface="Arial"/>
              </a:rPr>
              <a:pPr algn="r"/>
              <a:t>7</a:t>
            </a:fld>
            <a:endParaRPr lang="en-US" sz="1200" dirty="0">
              <a:effectLst>
                <a:outerShdw blurRad="38100" dist="38100" dir="2700000" algn="tl">
                  <a:srgbClr val="DDDDDD"/>
                </a:outerShdw>
              </a:effectLst>
              <a:latin typeface="Arial"/>
              <a:cs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People who can write apps for mobile devices are in high demand.</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Published Sat, Nov 24, 2012 08:00 PM</a:t>
            </a:r>
          </a:p>
          <a:p>
            <a:r>
              <a:rPr lang="en-US" dirty="0">
                <a:latin typeface="Arial" charset="0"/>
                <a:ea typeface="ヒラギノ角ゴ Pro W3" charset="0"/>
                <a:cs typeface="ヒラギノ角ゴ Pro W3" charset="0"/>
              </a:rPr>
              <a:t>Sizzling mobile-application industry ready to hire</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www.newsobserver.com</a:t>
            </a:r>
            <a:r>
              <a:rPr lang="en-US" dirty="0">
                <a:latin typeface="Arial" charset="0"/>
                <a:ea typeface="ヒラギノ角ゴ Pro W3" charset="0"/>
                <a:cs typeface="ヒラギノ角ゴ Pro W3" charset="0"/>
              </a:rPr>
              <a:t>/2012/11/24/2499331/</a:t>
            </a:r>
            <a:r>
              <a:rPr lang="en-US" dirty="0" err="1">
                <a:latin typeface="Arial" charset="0"/>
                <a:ea typeface="ヒラギノ角ゴ Pro W3" charset="0"/>
                <a:cs typeface="ヒラギノ角ゴ Pro W3" charset="0"/>
              </a:rPr>
              <a:t>sizzling-mobile-application-industry.html#storylink</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misearch</a:t>
            </a:r>
            <a:endParaRPr lang="en-US" dirty="0">
              <a:latin typeface="Arial" charset="0"/>
              <a:ea typeface="ヒラギノ角ゴ Pro W3" charset="0"/>
              <a:cs typeface="ヒラギノ角ゴ Pro W3" charset="0"/>
            </a:endParaRPr>
          </a:p>
        </p:txBody>
      </p:sp>
      <p:sp>
        <p:nvSpPr>
          <p:cNvPr id="4" name="Rectangle 7"/>
          <p:cNvSpPr txBox="1">
            <a:spLocks noGrp="1" noChangeArrowheads="1"/>
          </p:cNvSpPr>
          <p:nvPr/>
        </p:nvSpPr>
        <p:spPr bwMode="auto">
          <a:xfrm>
            <a:off x="3886200" y="8686800"/>
            <a:ext cx="2971800" cy="457200"/>
          </a:xfrm>
          <a:prstGeom prst="rect">
            <a:avLst/>
          </a:prstGeom>
          <a:noFill/>
          <a:ln>
            <a:miter lim="800000"/>
            <a:headEnd/>
            <a:tailEnd/>
          </a:ln>
        </p:spPr>
        <p:txBody>
          <a:bodyPr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449AB2AB-4762-A34D-97D0-3846AA33AFED}" type="slidenum">
              <a:rPr lang="en-US" sz="1200">
                <a:effectLst>
                  <a:outerShdw blurRad="38100" dist="38100" dir="2700000" algn="tl">
                    <a:srgbClr val="DDDDDD"/>
                  </a:outerShdw>
                </a:effectLst>
                <a:latin typeface="Arial"/>
                <a:cs typeface="Arial"/>
              </a:rPr>
              <a:pPr algn="r"/>
              <a:t>70</a:t>
            </a:fld>
            <a:endParaRPr lang="en-US" sz="1200" dirty="0">
              <a:effectLst>
                <a:outerShdw blurRad="38100" dist="38100" dir="2700000" algn="tl">
                  <a:srgbClr val="DDDDDD"/>
                </a:outerShdw>
              </a:effectLst>
              <a:latin typeface="Arial"/>
              <a:cs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The average salary for mobile application developers is over 100,000 dollars.</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I know middle school kids who are writing and selling apps.  How can you integrate app development into your curriculum?</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Some surprising six-figure jobs</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www.bizjournals.com</a:t>
            </a:r>
            <a:r>
              <a:rPr lang="en-US" dirty="0">
                <a:latin typeface="Arial" charset="0"/>
                <a:ea typeface="ヒラギノ角ゴ Pro W3" charset="0"/>
                <a:cs typeface="ヒラギノ角ゴ Pro W3" charset="0"/>
              </a:rPr>
              <a:t>/triangle/blog/2012/06/</a:t>
            </a:r>
            <a:r>
              <a:rPr lang="en-US" dirty="0" err="1">
                <a:latin typeface="Arial" charset="0"/>
                <a:ea typeface="ヒラギノ角ゴ Pro W3" charset="0"/>
                <a:cs typeface="ヒラギノ角ゴ Pro W3" charset="0"/>
              </a:rPr>
              <a:t>slideshow-six-surprising-six-figure.html?ana</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e_du_pap&amp;s</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article_du&amp;ed</a:t>
            </a:r>
            <a:r>
              <a:rPr lang="en-US" dirty="0">
                <a:latin typeface="Arial" charset="0"/>
                <a:ea typeface="ヒラギノ角ゴ Pro W3" charset="0"/>
                <a:cs typeface="ヒラギノ角ゴ Pro W3" charset="0"/>
              </a:rPr>
              <a:t>=2012-06-27</a:t>
            </a:r>
          </a:p>
        </p:txBody>
      </p:sp>
      <p:sp>
        <p:nvSpPr>
          <p:cNvPr id="154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037BD63A-EE13-3E4D-BFAF-4AFEECA3080F}" type="slidenum">
              <a:rPr lang="en-US" sz="1200"/>
              <a:pPr/>
              <a:t>71</a:t>
            </a:fld>
            <a:endParaRPr lang="en-US" sz="120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Another job in high demand that pays well is a Data Security Analyst, who works hard to keep our computer networks safe. The average salary is over 100,000 dollars.</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Some surprising six-figure jobs</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www.bizjournals.com</a:t>
            </a:r>
            <a:r>
              <a:rPr lang="en-US" dirty="0">
                <a:latin typeface="Arial" charset="0"/>
                <a:ea typeface="ヒラギノ角ゴ Pro W3" charset="0"/>
                <a:cs typeface="ヒラギノ角ゴ Pro W3" charset="0"/>
              </a:rPr>
              <a:t>/triangle/blog/2012/06/</a:t>
            </a:r>
            <a:r>
              <a:rPr lang="en-US" dirty="0" err="1">
                <a:latin typeface="Arial" charset="0"/>
                <a:ea typeface="ヒラギノ角ゴ Pro W3" charset="0"/>
                <a:cs typeface="ヒラギノ角ゴ Pro W3" charset="0"/>
              </a:rPr>
              <a:t>slideshow-six-surprising-six-figure.html?ana</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e_du_pap&amp;s</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article_du&amp;ed</a:t>
            </a:r>
            <a:r>
              <a:rPr lang="en-US" dirty="0">
                <a:latin typeface="Arial" charset="0"/>
                <a:ea typeface="ヒラギノ角ゴ Pro W3" charset="0"/>
                <a:cs typeface="ヒラギノ角ゴ Pro W3" charset="0"/>
              </a:rPr>
              <a:t>=2012-06-27</a:t>
            </a:r>
          </a:p>
        </p:txBody>
      </p:sp>
      <p:sp>
        <p:nvSpPr>
          <p:cNvPr id="156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DC21A81-4CC7-4F46-9988-A8DA8086F4B1}" type="slidenum">
              <a:rPr lang="en-US" sz="1200"/>
              <a:pPr/>
              <a:t>72</a:t>
            </a:fld>
            <a:endParaRPr lang="en-US" sz="120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How about an Interactive Creative Director?  They create the interface that allows you to use the computer without having to know binary numbers.  Once again, the average salary is over 100,000 dollars.</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Some surprising six-figure jobs</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www.bizjournals.com</a:t>
            </a:r>
            <a:r>
              <a:rPr lang="en-US" dirty="0">
                <a:latin typeface="Arial" charset="0"/>
                <a:ea typeface="ヒラギノ角ゴ Pro W3" charset="0"/>
                <a:cs typeface="ヒラギノ角ゴ Pro W3" charset="0"/>
              </a:rPr>
              <a:t>/triangle/blog/2012/06/</a:t>
            </a:r>
            <a:r>
              <a:rPr lang="en-US" dirty="0" err="1">
                <a:latin typeface="Arial" charset="0"/>
                <a:ea typeface="ヒラギノ角ゴ Pro W3" charset="0"/>
                <a:cs typeface="ヒラギノ角ゴ Pro W3" charset="0"/>
              </a:rPr>
              <a:t>slideshow-six-surprising-six-figure.html?ana</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e_du_pap&amp;s</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article_du&amp;ed</a:t>
            </a:r>
            <a:r>
              <a:rPr lang="en-US" dirty="0">
                <a:latin typeface="Arial" charset="0"/>
                <a:ea typeface="ヒラギノ角ゴ Pro W3" charset="0"/>
                <a:cs typeface="ヒラギノ角ゴ Pro W3" charset="0"/>
              </a:rPr>
              <a:t>=2012-06-27</a:t>
            </a:r>
          </a:p>
        </p:txBody>
      </p:sp>
      <p:sp>
        <p:nvSpPr>
          <p:cNvPr id="158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2AD5198-FF9C-2D48-B99D-387E8E87C6A9}" type="slidenum">
              <a:rPr lang="en-US" sz="1200"/>
              <a:pPr/>
              <a:t>73</a:t>
            </a:fld>
            <a:endParaRPr lang="en-US" sz="120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ln/>
        </p:spPr>
      </p:sp>
      <p:sp>
        <p:nvSpPr>
          <p:cNvPr id="160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Who</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heard of a Business Intelligence Analyst?  They gather data from all sources, turn it into </a:t>
            </a:r>
            <a:r>
              <a:rPr lang="en-US" sz="1400" dirty="0" err="1">
                <a:latin typeface="Arial" charset="0"/>
                <a:ea typeface="ヒラギノ角ゴ Pro W3" charset="0"/>
                <a:cs typeface="ヒラギノ角ゴ Pro W3" charset="0"/>
              </a:rPr>
              <a:t>usefull</a:t>
            </a:r>
            <a:r>
              <a:rPr lang="en-US" sz="1400" dirty="0">
                <a:latin typeface="Arial" charset="0"/>
                <a:ea typeface="ヒラギノ角ゴ Pro W3" charset="0"/>
                <a:cs typeface="ヒラギノ角ゴ Pro W3" charset="0"/>
              </a:rPr>
              <a:t> </a:t>
            </a:r>
            <a:r>
              <a:rPr lang="en-US" sz="1400" dirty="0" err="1">
                <a:latin typeface="Arial" charset="0"/>
                <a:ea typeface="ヒラギノ角ゴ Pro W3" charset="0"/>
                <a:cs typeface="ヒラギノ角ゴ Pro W3" charset="0"/>
              </a:rPr>
              <a:t>informaiton</a:t>
            </a:r>
            <a:r>
              <a:rPr lang="en-US" sz="1400" dirty="0">
                <a:latin typeface="Arial" charset="0"/>
                <a:ea typeface="ヒラギノ角ゴ Pro W3" charset="0"/>
                <a:cs typeface="ヒラギノ角ゴ Pro W3" charset="0"/>
              </a:rPr>
              <a:t>, and use it to help improve companies.  Average salary is again over 100,000 dollars.</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Some surprising six-figure jobs</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www.bizjournals.com</a:t>
            </a:r>
            <a:r>
              <a:rPr lang="en-US" dirty="0">
                <a:latin typeface="Arial" charset="0"/>
                <a:ea typeface="ヒラギノ角ゴ Pro W3" charset="0"/>
                <a:cs typeface="ヒラギノ角ゴ Pro W3" charset="0"/>
              </a:rPr>
              <a:t>/triangle/blog/2012/06/</a:t>
            </a:r>
            <a:r>
              <a:rPr lang="en-US" dirty="0" err="1">
                <a:latin typeface="Arial" charset="0"/>
                <a:ea typeface="ヒラギノ角ゴ Pro W3" charset="0"/>
                <a:cs typeface="ヒラギノ角ゴ Pro W3" charset="0"/>
              </a:rPr>
              <a:t>slideshow-six-surprising-six-figure.html?ana</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e_du_pap&amp;s</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article_du&amp;ed</a:t>
            </a:r>
            <a:r>
              <a:rPr lang="en-US" dirty="0">
                <a:latin typeface="Arial" charset="0"/>
                <a:ea typeface="ヒラギノ角ゴ Pro W3" charset="0"/>
                <a:cs typeface="ヒラギノ角ゴ Pro W3" charset="0"/>
              </a:rPr>
              <a:t>=2012-06-27</a:t>
            </a:r>
          </a:p>
        </p:txBody>
      </p:sp>
      <p:sp>
        <p:nvSpPr>
          <p:cNvPr id="160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879051F4-667C-9F43-BCE4-245FD7630EB2}" type="slidenum">
              <a:rPr lang="en-US" sz="1200"/>
              <a:pPr/>
              <a:t>74</a:t>
            </a:fld>
            <a:endParaRPr lang="en-US" sz="120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This report </a:t>
            </a:r>
            <a:r>
              <a:rPr lang="en-US" sz="1400" dirty="0" smtClean="0">
                <a:latin typeface="Arial" charset="0"/>
                <a:ea typeface="ヒラギノ角ゴ Pro W3" charset="0"/>
                <a:cs typeface="ヒラギノ角ゴ Pro W3" charset="0"/>
              </a:rPr>
              <a:t>discusses </a:t>
            </a:r>
            <a:r>
              <a:rPr lang="en-US" sz="1400" dirty="0">
                <a:latin typeface="Arial" charset="0"/>
                <a:ea typeface="ヒラギノ角ゴ Pro W3" charset="0"/>
                <a:cs typeface="ヒラギノ角ゴ Pro W3" charset="0"/>
              </a:rPr>
              <a:t>the future of manufacturing and how important manufacturing is to our economy.</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Remember, I</a:t>
            </a:r>
            <a:r>
              <a:rPr lang="ja-JP" altLang="en-US" sz="1400" dirty="0">
                <a:latin typeface="Arial" charset="0"/>
                <a:ea typeface="ヒラギノ角ゴ Pro W3" charset="0"/>
                <a:cs typeface="ヒラギノ角ゴ Pro W3" charset="0"/>
              </a:rPr>
              <a:t>’</a:t>
            </a:r>
            <a:r>
              <a:rPr lang="en-US" sz="1400" dirty="0" err="1">
                <a:latin typeface="Arial" charset="0"/>
                <a:ea typeface="ヒラギノ角ゴ Pro W3" charset="0"/>
                <a:cs typeface="ヒラギノ角ゴ Pro W3" charset="0"/>
              </a:rPr>
              <a:t>ve</a:t>
            </a:r>
            <a:r>
              <a:rPr lang="en-US" sz="1400" dirty="0">
                <a:latin typeface="Arial" charset="0"/>
                <a:ea typeface="ヒラギノ角ゴ Pro W3" charset="0"/>
                <a:cs typeface="ヒラギノ角ゴ Pro W3" charset="0"/>
              </a:rPr>
              <a:t> included the links to all of these documents in the notes section of the </a:t>
            </a:r>
            <a:r>
              <a:rPr lang="en-US" sz="1400" dirty="0" err="1">
                <a:latin typeface="Arial" charset="0"/>
                <a:ea typeface="ヒラギノ角ゴ Pro W3" charset="0"/>
                <a:cs typeface="ヒラギノ角ゴ Pro W3" charset="0"/>
              </a:rPr>
              <a:t>PowerPpint</a:t>
            </a:r>
            <a:r>
              <a:rPr lang="en-US" sz="1400" dirty="0">
                <a:latin typeface="Arial" charset="0"/>
                <a:ea typeface="ヒラギノ角ゴ Pro W3" charset="0"/>
                <a:cs typeface="ヒラギノ角ゴ Pro W3" charset="0"/>
              </a:rPr>
              <a:t>.</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McKinsey report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www.mckinsey.com</a:t>
            </a:r>
            <a:r>
              <a:rPr lang="en-US" dirty="0">
                <a:latin typeface="Arial" charset="0"/>
                <a:ea typeface="ヒラギノ角ゴ Pro W3" charset="0"/>
                <a:cs typeface="ヒラギノ角ゴ Pro W3" charset="0"/>
              </a:rPr>
              <a:t>/insights/</a:t>
            </a:r>
            <a:r>
              <a:rPr lang="en-US" dirty="0" err="1">
                <a:latin typeface="Arial" charset="0"/>
                <a:ea typeface="ヒラギノ角ゴ Pro W3" charset="0"/>
                <a:cs typeface="ヒラギノ角ゴ Pro W3" charset="0"/>
              </a:rPr>
              <a:t>mgi</a:t>
            </a:r>
            <a:r>
              <a:rPr lang="en-US" dirty="0">
                <a:latin typeface="Arial" charset="0"/>
                <a:ea typeface="ヒラギノ角ゴ Pro W3" charset="0"/>
                <a:cs typeface="ヒラギノ角ゴ Pro W3" charset="0"/>
              </a:rPr>
              <a:t>/research/</a:t>
            </a:r>
            <a:r>
              <a:rPr lang="en-US" dirty="0" err="1">
                <a:latin typeface="Arial" charset="0"/>
                <a:ea typeface="ヒラギノ角ゴ Pro W3" charset="0"/>
                <a:cs typeface="ヒラギノ角ゴ Pro W3" charset="0"/>
              </a:rPr>
              <a:t>productivity_competitiveness_and_growth</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the_future_of_manufacturing</a:t>
            </a:r>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November 19, 2012</a:t>
            </a:r>
          </a:p>
        </p:txBody>
      </p:sp>
      <p:sp>
        <p:nvSpPr>
          <p:cNvPr id="4" name="Rectangle 7"/>
          <p:cNvSpPr txBox="1">
            <a:spLocks noGrp="1" noChangeArrowheads="1"/>
          </p:cNvSpPr>
          <p:nvPr/>
        </p:nvSpPr>
        <p:spPr bwMode="auto">
          <a:xfrm>
            <a:off x="3886200" y="8686800"/>
            <a:ext cx="2971800" cy="457200"/>
          </a:xfrm>
          <a:prstGeom prst="rect">
            <a:avLst/>
          </a:prstGeom>
          <a:noFill/>
          <a:ln>
            <a:miter lim="800000"/>
            <a:headEnd/>
            <a:tailEnd/>
          </a:ln>
        </p:spPr>
        <p:txBody>
          <a:bodyPr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449AB2AB-4762-A34D-97D0-3846AA33AFED}" type="slidenum">
              <a:rPr lang="en-US" sz="1200">
                <a:effectLst>
                  <a:outerShdw blurRad="38100" dist="38100" dir="2700000" algn="tl">
                    <a:srgbClr val="DDDDDD"/>
                  </a:outerShdw>
                </a:effectLst>
                <a:latin typeface="Arial"/>
                <a:cs typeface="Arial"/>
              </a:rPr>
              <a:pPr algn="r"/>
              <a:t>75</a:t>
            </a:fld>
            <a:endParaRPr lang="en-US" sz="1200">
              <a:effectLst>
                <a:outerShdw blurRad="38100" dist="38100" dir="2700000" algn="tl">
                  <a:srgbClr val="DDDDDD"/>
                </a:outerShdw>
              </a:effectLst>
              <a:latin typeface="Arial"/>
              <a:cs typeface="Aria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The owner of this fabrication shop says that the welders she is  searching for don</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t just need to do quality welds  -----</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They need to be AWS certified, and they need to understand metallurgy, how different metals, gasses, pressures, and temperatures have to be combined to join metals. </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Hey  Kids! This is where you will use all of that stuff you learned in physics class! </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www.nytimes.com</a:t>
            </a:r>
            <a:r>
              <a:rPr lang="en-US" dirty="0">
                <a:latin typeface="Arial" charset="0"/>
                <a:ea typeface="ヒラギノ角ゴ Pro W3" charset="0"/>
                <a:cs typeface="ヒラギノ角ゴ Pro W3" charset="0"/>
              </a:rPr>
              <a:t>/2012/11/18/opinion/</a:t>
            </a:r>
            <a:r>
              <a:rPr lang="en-US" dirty="0" err="1">
                <a:latin typeface="Arial" charset="0"/>
                <a:ea typeface="ヒラギノ角ゴ Pro W3" charset="0"/>
                <a:cs typeface="ヒラギノ角ゴ Pro W3" charset="0"/>
              </a:rPr>
              <a:t>sunday</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Friedman-You-Got-the-Skills.html?ref</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thomaslfriedman</a:t>
            </a:r>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p:txBody>
      </p:sp>
      <p:sp>
        <p:nvSpPr>
          <p:cNvPr id="4" name="Rectangle 7"/>
          <p:cNvSpPr txBox="1">
            <a:spLocks noGrp="1" noChangeArrowheads="1"/>
          </p:cNvSpPr>
          <p:nvPr/>
        </p:nvSpPr>
        <p:spPr bwMode="auto">
          <a:xfrm>
            <a:off x="3886200" y="8686800"/>
            <a:ext cx="2971800" cy="457200"/>
          </a:xfrm>
          <a:prstGeom prst="rect">
            <a:avLst/>
          </a:prstGeom>
          <a:noFill/>
          <a:ln>
            <a:miter lim="800000"/>
            <a:headEnd/>
            <a:tailEnd/>
          </a:ln>
        </p:spPr>
        <p:txBody>
          <a:bodyPr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449AB2AB-4762-A34D-97D0-3846AA33AFED}" type="slidenum">
              <a:rPr lang="en-US" sz="1200">
                <a:effectLst>
                  <a:outerShdw blurRad="38100" dist="38100" dir="2700000" algn="tl">
                    <a:srgbClr val="DDDDDD"/>
                  </a:outerShdw>
                </a:effectLst>
                <a:latin typeface="Arial"/>
                <a:cs typeface="Arial"/>
              </a:rPr>
              <a:pPr algn="r"/>
              <a:t>76</a:t>
            </a:fld>
            <a:endParaRPr lang="en-US" sz="1200">
              <a:effectLst>
                <a:outerShdw blurRad="38100" dist="38100" dir="2700000" algn="tl">
                  <a:srgbClr val="DDDDDD"/>
                </a:outerShdw>
              </a:effectLst>
              <a:latin typeface="Arial"/>
              <a:cs typeface="Aria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166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There are lots of </a:t>
            </a:r>
            <a:r>
              <a:rPr lang="en-US" sz="1400" dirty="0" smtClean="0">
                <a:latin typeface="Arial" charset="0"/>
                <a:ea typeface="ヒラギノ角ゴ Pro W3" charset="0"/>
                <a:cs typeface="ヒラギノ角ゴ Pro W3" charset="0"/>
              </a:rPr>
              <a:t>different hot </a:t>
            </a:r>
            <a:r>
              <a:rPr lang="en-US" sz="1400" dirty="0">
                <a:latin typeface="Arial" charset="0"/>
                <a:ea typeface="ヒラギノ角ゴ Pro W3" charset="0"/>
                <a:cs typeface="ヒラギノ角ゴ Pro W3" charset="0"/>
              </a:rPr>
              <a:t>job lists out there.  Make sure your kids find a few of them.</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The average STEM job available to workers without a bachelor</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 degree paid $53,000, 10% higher than other jobs requiring similar educational attainment.</a:t>
            </a:r>
          </a:p>
          <a:p>
            <a:endParaRPr lang="en-US" dirty="0">
              <a:latin typeface="Arial" charset="0"/>
              <a:ea typeface="ヒラギノ角ゴ Pro W3" charset="0"/>
              <a:cs typeface="ヒラギノ角ゴ Pro W3" charset="0"/>
            </a:endParaRPr>
          </a:p>
          <a:p>
            <a:r>
              <a:rPr lang="en-US" b="1" dirty="0">
                <a:latin typeface="Arial" charset="0"/>
                <a:ea typeface="ヒラギノ角ゴ Pro W3" charset="0"/>
                <a:cs typeface="ヒラギノ角ゴ Pro W3" charset="0"/>
              </a:rPr>
              <a:t>1. Registered Nurses</a:t>
            </a:r>
          </a:p>
          <a:p>
            <a:r>
              <a:rPr lang="en-US" b="1" dirty="0">
                <a:latin typeface="Arial" charset="0"/>
                <a:ea typeface="ヒラギノ角ゴ Pro W3" charset="0"/>
                <a:cs typeface="ヒラギノ角ゴ Pro W3" charset="0"/>
              </a:rPr>
              <a:t>2. Automotive Service Technicians and Mechanics</a:t>
            </a:r>
          </a:p>
          <a:p>
            <a:r>
              <a:rPr lang="en-US" b="1" dirty="0">
                <a:latin typeface="Arial" charset="0"/>
                <a:ea typeface="ヒラギノ角ゴ Pro W3" charset="0"/>
                <a:cs typeface="ヒラギノ角ゴ Pro W3" charset="0"/>
              </a:rPr>
              <a:t>3. Carpenters</a:t>
            </a:r>
          </a:p>
          <a:p>
            <a:r>
              <a:rPr lang="en-US" b="1" dirty="0">
                <a:latin typeface="Arial" charset="0"/>
                <a:ea typeface="ヒラギノ角ゴ Pro W3" charset="0"/>
                <a:cs typeface="ヒラギノ角ゴ Pro W3" charset="0"/>
              </a:rPr>
              <a:t>4. Electricians</a:t>
            </a:r>
          </a:p>
          <a:p>
            <a:r>
              <a:rPr lang="en-US" b="1" dirty="0">
                <a:latin typeface="Arial" charset="0"/>
                <a:ea typeface="ヒラギノ角ゴ Pro W3" charset="0"/>
                <a:cs typeface="ヒラギノ角ゴ Pro W3" charset="0"/>
              </a:rPr>
              <a:t>5. Computer Systems Analysts</a:t>
            </a:r>
          </a:p>
          <a:p>
            <a:r>
              <a:rPr lang="en-US" b="1" dirty="0">
                <a:latin typeface="Arial" charset="0"/>
                <a:ea typeface="ヒラギノ角ゴ Pro W3" charset="0"/>
                <a:cs typeface="ヒラギノ角ゴ Pro W3" charset="0"/>
              </a:rPr>
              <a:t>6. Machinists</a:t>
            </a:r>
          </a:p>
          <a:p>
            <a:r>
              <a:rPr lang="en-US" b="1" dirty="0">
                <a:latin typeface="Arial" charset="0"/>
                <a:ea typeface="ヒラギノ角ゴ Pro W3" charset="0"/>
                <a:cs typeface="ヒラギノ角ゴ Pro W3" charset="0"/>
              </a:rPr>
              <a:t>7. Plumbers, Pipefitters, Steamfitters</a:t>
            </a:r>
          </a:p>
          <a:p>
            <a:r>
              <a:rPr lang="en-US" b="1" dirty="0">
                <a:latin typeface="Arial" charset="0"/>
                <a:ea typeface="ヒラギノ角ゴ Pro W3" charset="0"/>
                <a:cs typeface="ヒラギノ角ゴ Pro W3" charset="0"/>
              </a:rPr>
              <a:t>8. Welders, Cutters, </a:t>
            </a:r>
            <a:r>
              <a:rPr lang="en-US" b="1" dirty="0" err="1">
                <a:latin typeface="Arial" charset="0"/>
                <a:ea typeface="ヒラギノ角ゴ Pro W3" charset="0"/>
                <a:cs typeface="ヒラギノ角ゴ Pro W3" charset="0"/>
              </a:rPr>
              <a:t>Solderers</a:t>
            </a:r>
            <a:r>
              <a:rPr lang="en-US" b="1" dirty="0">
                <a:latin typeface="Arial" charset="0"/>
                <a:ea typeface="ヒラギノ角ゴ Pro W3" charset="0"/>
                <a:cs typeface="ヒラギノ角ゴ Pro W3" charset="0"/>
              </a:rPr>
              <a:t> and </a:t>
            </a:r>
            <a:r>
              <a:rPr lang="en-US" b="1" dirty="0" err="1">
                <a:latin typeface="Arial" charset="0"/>
                <a:ea typeface="ヒラギノ角ゴ Pro W3" charset="0"/>
                <a:cs typeface="ヒラギノ角ゴ Pro W3" charset="0"/>
              </a:rPr>
              <a:t>Brazers</a:t>
            </a:r>
            <a:endParaRPr lang="en-US" b="1"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http://247wallst.com/2013/06/26/high-tech-jobs-that-do-not-require-a-college-degree/</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High-Tech Jobs That Don</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t Need a College Degree</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Read more: High-Tech Jobs That Don</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t Need a College Degree - 24/7 Wall St. http://247wallst.com/2013/06/26/high-tech-jobs-that-do-not-require-a-college-degree/#ixzz2XQ7hpswB</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June 26, 2013</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The average STEM job available to workers without a bachelor</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 degree paid $53,000, 10% higher than other jobs requiring similar educational attainment. Among the eight most popular STEM jobs that do not require a college degree, six paid more than the national annual average wage of $45,230. There were nearly 500,000 people working as computer systems analysts in 2011, a position that does not require a bachelor</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 degree and paid $82,320, on average.</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Though a four-year college degree is not a prerequisite, many of these jobs still have rigorous requirements. Most plumbers, pipefitters and steamfitters go through a four or five year apprenticeship program, which includes studying math, physics and chemistry, according to the Bureau of Labor Statistics (BLS). Registered nurses, by far the fastest growing STEM job that does not require a bachelor</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 degree, need to take courses in anatomy, chemistry and microbiology.</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Read more: High-Tech Jobs That Don</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t Need a College Degree - 24/7 Wall St. http://247wallst.com/2013/06/26/high-tech-jobs-that-do-not-require-a-college-degree/#ixzz2XQ7ptbo3</a:t>
            </a:r>
          </a:p>
          <a:p>
            <a:endParaRPr lang="en-US" dirty="0">
              <a:latin typeface="Arial" charset="0"/>
              <a:ea typeface="ヒラギノ角ゴ Pro W3" charset="0"/>
              <a:cs typeface="ヒラギノ角ゴ Pro W3" charset="0"/>
            </a:endParaRPr>
          </a:p>
        </p:txBody>
      </p:sp>
      <p:sp>
        <p:nvSpPr>
          <p:cNvPr id="166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F896BD8-F82D-9848-825E-7F017CB23817}" type="slidenum">
              <a:rPr lang="en-US" sz="1200"/>
              <a:pPr/>
              <a:t>77</a:t>
            </a:fld>
            <a:endParaRPr lang="en-US" sz="120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a:ln/>
        </p:spPr>
      </p:sp>
      <p:sp>
        <p:nvSpPr>
          <p:cNvPr id="168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Forbes recently looked at the 10 Hardest to Fill Jobs in America</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www.forbes.com</a:t>
            </a:r>
            <a:r>
              <a:rPr lang="en-US" dirty="0">
                <a:latin typeface="Arial" charset="0"/>
                <a:ea typeface="ヒラギノ角ゴ Pro W3" charset="0"/>
                <a:cs typeface="ヒラギノ角ゴ Pro W3" charset="0"/>
              </a:rPr>
              <a:t>/sites/</a:t>
            </a:r>
            <a:r>
              <a:rPr lang="en-US" dirty="0" err="1">
                <a:latin typeface="Arial" charset="0"/>
                <a:ea typeface="ヒラギノ角ゴ Pro W3" charset="0"/>
                <a:cs typeface="ヒラギノ角ゴ Pro W3" charset="0"/>
              </a:rPr>
              <a:t>jacquelynsmith</a:t>
            </a:r>
            <a:r>
              <a:rPr lang="en-US" dirty="0">
                <a:latin typeface="Arial" charset="0"/>
                <a:ea typeface="ヒラギノ角ゴ Pro W3" charset="0"/>
                <a:cs typeface="ヒラギノ角ゴ Pro W3" charset="0"/>
              </a:rPr>
              <a:t>/2013/05/28/the-10-hardest-jobs-to-fill-in-2013/</a:t>
            </a:r>
          </a:p>
        </p:txBody>
      </p:sp>
      <p:sp>
        <p:nvSpPr>
          <p:cNvPr id="168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C280169-97C3-2349-BD8D-82CB0A093A60}" type="slidenum">
              <a:rPr lang="en-US" sz="1200"/>
              <a:pPr/>
              <a:t>78</a:t>
            </a:fld>
            <a:endParaRPr lang="en-US" sz="120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a:ln/>
        </p:spPr>
      </p:sp>
      <p:sp>
        <p:nvSpPr>
          <p:cNvPr id="171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smtClean="0">
                <a:latin typeface="Arial" charset="0"/>
                <a:ea typeface="ヒラギノ角ゴ Pro W3" charset="0"/>
                <a:cs typeface="ヒラギノ角ゴ Pro W3" charset="0"/>
              </a:rPr>
              <a:t>Teachers</a:t>
            </a:r>
          </a:p>
          <a:p>
            <a:endParaRPr lang="en-US" dirty="0" smtClean="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Forbes recently looked at the 10 Hardest to Fill Jobs in America</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www.forbes.com</a:t>
            </a:r>
            <a:r>
              <a:rPr lang="en-US" dirty="0">
                <a:latin typeface="Arial" charset="0"/>
                <a:ea typeface="ヒラギノ角ゴ Pro W3" charset="0"/>
                <a:cs typeface="ヒラギノ角ゴ Pro W3" charset="0"/>
              </a:rPr>
              <a:t>/sites/</a:t>
            </a:r>
            <a:r>
              <a:rPr lang="en-US" dirty="0" err="1">
                <a:latin typeface="Arial" charset="0"/>
                <a:ea typeface="ヒラギノ角ゴ Pro W3" charset="0"/>
                <a:cs typeface="ヒラギノ角ゴ Pro W3" charset="0"/>
              </a:rPr>
              <a:t>jacquelynsmith</a:t>
            </a:r>
            <a:r>
              <a:rPr lang="en-US" dirty="0">
                <a:latin typeface="Arial" charset="0"/>
                <a:ea typeface="ヒラギノ角ゴ Pro W3" charset="0"/>
                <a:cs typeface="ヒラギノ角ゴ Pro W3" charset="0"/>
              </a:rPr>
              <a:t>/2013/05/28/the-10-hardest-jobs-to-fill-in-2013/</a:t>
            </a:r>
          </a:p>
        </p:txBody>
      </p:sp>
      <p:sp>
        <p:nvSpPr>
          <p:cNvPr id="171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CED517A-62BF-7E45-AF60-F15FF0312DD0}" type="slidenum">
              <a:rPr lang="en-US" sz="1200"/>
              <a:pPr/>
              <a:t>79</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xfrm>
            <a:off x="7620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Here is what we will be covering today.</a:t>
            </a:r>
          </a:p>
          <a:p>
            <a:pPr marL="285750" indent="-285750">
              <a:buFont typeface="Arial"/>
              <a:buChar char="•"/>
            </a:pPr>
            <a:r>
              <a:rPr lang="en-US" sz="1400" dirty="0">
                <a:latin typeface="Arial" charset="0"/>
                <a:ea typeface="ヒラギノ角ゴ Pro W3" charset="0"/>
                <a:cs typeface="ヒラギノ角ゴ Pro W3" charset="0"/>
              </a:rPr>
              <a:t>Surprises in the job market, </a:t>
            </a:r>
            <a:endParaRPr lang="en-US" sz="1400" dirty="0" smtClean="0">
              <a:latin typeface="Arial" charset="0"/>
              <a:ea typeface="ヒラギノ角ゴ Pro W3" charset="0"/>
              <a:cs typeface="ヒラギノ角ゴ Pro W3" charset="0"/>
            </a:endParaRPr>
          </a:p>
          <a:p>
            <a:pPr marL="285750" indent="-285750">
              <a:buFont typeface="Arial"/>
              <a:buChar char="•"/>
            </a:pPr>
            <a:r>
              <a:rPr lang="en-US" sz="1400" dirty="0" smtClean="0">
                <a:latin typeface="Arial" charset="0"/>
                <a:ea typeface="ヒラギノ角ゴ Pro W3" charset="0"/>
                <a:cs typeface="ヒラギノ角ゴ Pro W3" charset="0"/>
              </a:rPr>
              <a:t>Future </a:t>
            </a:r>
            <a:r>
              <a:rPr lang="en-US" sz="1400" dirty="0">
                <a:latin typeface="Arial" charset="0"/>
                <a:ea typeface="ヒラギノ角ゴ Pro W3" charset="0"/>
                <a:cs typeface="ヒラギノ角ゴ Pro W3" charset="0"/>
              </a:rPr>
              <a:t>Demand in occupations</a:t>
            </a:r>
            <a:r>
              <a:rPr lang="en-US" sz="1400" dirty="0" smtClean="0">
                <a:latin typeface="Arial" charset="0"/>
                <a:ea typeface="ヒラギノ角ゴ Pro W3" charset="0"/>
                <a:cs typeface="ヒラギノ角ゴ Pro W3" charset="0"/>
              </a:rPr>
              <a:t>,</a:t>
            </a:r>
          </a:p>
          <a:p>
            <a:pPr marL="285750" indent="-285750">
              <a:buFont typeface="Arial"/>
              <a:buChar char="•"/>
            </a:pPr>
            <a:r>
              <a:rPr lang="en-US" sz="1400" dirty="0" smtClean="0">
                <a:latin typeface="Arial" charset="0"/>
                <a:ea typeface="ヒラギノ角ゴ Pro W3" charset="0"/>
                <a:cs typeface="ヒラギノ角ゴ Pro W3" charset="0"/>
              </a:rPr>
              <a:t>Our </a:t>
            </a:r>
            <a:r>
              <a:rPr lang="en-US" sz="1400" dirty="0">
                <a:latin typeface="Arial" charset="0"/>
                <a:ea typeface="ヒラギノ角ゴ Pro W3" charset="0"/>
                <a:cs typeface="ヒラギノ角ゴ Pro W3" charset="0"/>
              </a:rPr>
              <a:t>Changing World, </a:t>
            </a:r>
            <a:endParaRPr lang="en-US" sz="1400" dirty="0" smtClean="0">
              <a:latin typeface="Arial" charset="0"/>
              <a:ea typeface="ヒラギノ角ゴ Pro W3" charset="0"/>
              <a:cs typeface="ヒラギノ角ゴ Pro W3" charset="0"/>
            </a:endParaRPr>
          </a:p>
          <a:p>
            <a:pPr marL="285750" indent="-285750">
              <a:buFont typeface="Arial"/>
              <a:buChar char="•"/>
            </a:pPr>
            <a:r>
              <a:rPr lang="en-US" sz="1400" dirty="0" smtClean="0">
                <a:latin typeface="Arial" charset="0"/>
                <a:ea typeface="ヒラギノ角ゴ Pro W3" charset="0"/>
                <a:cs typeface="ヒラギノ角ゴ Pro W3" charset="0"/>
              </a:rPr>
              <a:t>New </a:t>
            </a:r>
            <a:r>
              <a:rPr lang="en-US" sz="1400" dirty="0">
                <a:latin typeface="Arial" charset="0"/>
                <a:ea typeface="ヒラギノ角ゴ Pro W3" charset="0"/>
                <a:cs typeface="ヒラギノ角ゴ Pro W3" charset="0"/>
              </a:rPr>
              <a:t>Ideas about careers, </a:t>
            </a:r>
            <a:endParaRPr lang="en-US" sz="1400" dirty="0" smtClean="0">
              <a:latin typeface="Arial" charset="0"/>
              <a:ea typeface="ヒラギノ角ゴ Pro W3" charset="0"/>
              <a:cs typeface="ヒラギノ角ゴ Pro W3" charset="0"/>
            </a:endParaRPr>
          </a:p>
          <a:p>
            <a:pPr marL="285750" indent="-285750">
              <a:buFont typeface="Arial"/>
              <a:buChar char="•"/>
            </a:pPr>
            <a:r>
              <a:rPr lang="en-US" sz="1400" dirty="0" smtClean="0">
                <a:latin typeface="Arial" charset="0"/>
                <a:ea typeface="ヒラギノ角ゴ Pro W3" charset="0"/>
                <a:cs typeface="ヒラギノ角ゴ Pro W3" charset="0"/>
              </a:rPr>
              <a:t>and </a:t>
            </a:r>
            <a:r>
              <a:rPr lang="en-US" sz="1400" dirty="0">
                <a:latin typeface="Arial" charset="0"/>
                <a:ea typeface="ヒラギノ角ゴ Pro W3" charset="0"/>
                <a:cs typeface="ヒラギノ角ゴ Pro W3" charset="0"/>
              </a:rPr>
              <a:t>what we need to do to Build Communities.</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sym typeface="Wingdings" charset="0"/>
              </a:rPr>
              <a:t></a:t>
            </a:r>
          </a:p>
          <a:p>
            <a:r>
              <a:rPr lang="en-US" sz="1400" dirty="0">
                <a:latin typeface="Arial" charset="0"/>
                <a:ea typeface="ヒラギノ角ゴ Pro W3" charset="0"/>
                <a:cs typeface="ヒラギノ角ゴ Pro W3" charset="0"/>
              </a:rPr>
              <a:t>We will start with a few facts that might surprise you.</a:t>
            </a:r>
          </a:p>
          <a:p>
            <a:endParaRPr lang="en-US" dirty="0">
              <a:latin typeface="Arial" charset="0"/>
              <a:ea typeface="ヒラギノ角ゴ Pro W3" charset="0"/>
              <a:cs typeface="ヒラギノ角ゴ Pro W3" charset="0"/>
            </a:endParaRP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01688970-A4AE-9545-A25D-3E6AAF9DC9C4}" type="slidenum">
              <a:rPr lang="en-US" sz="1200"/>
              <a:pPr/>
              <a:t>8</a:t>
            </a:fld>
            <a:endParaRPr lang="en-US" sz="120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a:ln/>
        </p:spPr>
      </p:sp>
      <p:sp>
        <p:nvSpPr>
          <p:cNvPr id="173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Forbes recently looked at the 10 Hardest to Fill Jobs in America</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http://www.forbes.com/sites/jacquelynsmith/2013/05/28/the-10-hardest-jobs-to-fill-in-2013/</a:t>
            </a:r>
          </a:p>
        </p:txBody>
      </p:sp>
      <p:sp>
        <p:nvSpPr>
          <p:cNvPr id="173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9AE0C62-B46F-9C40-B145-C032B11FDC6C}" type="slidenum">
              <a:rPr lang="en-US" sz="1200"/>
              <a:pPr/>
              <a:t>80</a:t>
            </a:fld>
            <a:endParaRPr lang="en-US" sz="120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a:ln/>
        </p:spPr>
      </p:sp>
      <p:sp>
        <p:nvSpPr>
          <p:cNvPr id="175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Forbes recently looked at the 10 Hardest to Fill Jobs in America</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http://www.forbes.com/sites/jacquelynsmith/2013/05/28/the-10-hardest-jobs-to-fill-in-2013/</a:t>
            </a:r>
          </a:p>
        </p:txBody>
      </p:sp>
      <p:sp>
        <p:nvSpPr>
          <p:cNvPr id="175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EC48842-A041-F648-88AB-3E23C384DF53}" type="slidenum">
              <a:rPr lang="en-US" sz="1200"/>
              <a:pPr/>
              <a:t>81</a:t>
            </a:fld>
            <a:endParaRPr lang="en-US" sz="120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a:ln/>
        </p:spPr>
      </p:sp>
      <p:sp>
        <p:nvSpPr>
          <p:cNvPr id="177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Forbes recently looked at the 10 Hardest to Fill Jobs in America</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http://www.forbes.com/sites/jacquelynsmith/2013/05/28/the-10-hardest-jobs-to-fill-in-2013/</a:t>
            </a:r>
          </a:p>
        </p:txBody>
      </p:sp>
      <p:sp>
        <p:nvSpPr>
          <p:cNvPr id="177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3F4E207B-D38D-A642-9BD7-BEC450196158}" type="slidenum">
              <a:rPr lang="en-US" sz="1200"/>
              <a:pPr/>
              <a:t>82</a:t>
            </a:fld>
            <a:endParaRPr lang="en-US" sz="120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a:ln/>
        </p:spPr>
      </p:sp>
      <p:sp>
        <p:nvSpPr>
          <p:cNvPr id="179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Forbes recently looked at the 10 Hardest to Fill Jobs in America</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http://www.forbes.com/sites/jacquelynsmith/2013/05/28/the-10-hardest-jobs-to-fill-in-2013/</a:t>
            </a:r>
          </a:p>
        </p:txBody>
      </p:sp>
      <p:sp>
        <p:nvSpPr>
          <p:cNvPr id="179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5F13AE1-DAB0-6D40-BEA1-2C827B339EE9}" type="slidenum">
              <a:rPr lang="en-US" sz="1200"/>
              <a:pPr/>
              <a:t>83</a:t>
            </a:fld>
            <a:endParaRPr lang="en-US" sz="120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ln/>
        </p:spPr>
      </p:sp>
      <p:sp>
        <p:nvSpPr>
          <p:cNvPr id="181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Forbes recently looked at the 10 Hardest to Fill Jobs in America</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http://www.forbes.com/sites/jacquelynsmith/2013/05/28/the-10-hardest-jobs-to-fill-in-2013/</a:t>
            </a:r>
          </a:p>
        </p:txBody>
      </p:sp>
      <p:sp>
        <p:nvSpPr>
          <p:cNvPr id="181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EEEAF5F-2B7D-EE42-A9F5-0FD780354256}" type="slidenum">
              <a:rPr lang="en-US" sz="1200"/>
              <a:pPr/>
              <a:t>84</a:t>
            </a:fld>
            <a:endParaRPr lang="en-US" sz="120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a:ln/>
        </p:spPr>
      </p:sp>
      <p:sp>
        <p:nvSpPr>
          <p:cNvPr id="183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Forbes recently looked at the 10 Hardest to Fill Jobs in America</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http://www.forbes.com/sites/jacquelynsmith/2013/05/28/the-10-hardest-jobs-to-fill-in-2013/</a:t>
            </a:r>
          </a:p>
        </p:txBody>
      </p:sp>
      <p:sp>
        <p:nvSpPr>
          <p:cNvPr id="183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315964D7-6BBA-8349-8F8F-56EFB63B562E}" type="slidenum">
              <a:rPr lang="en-US" sz="1200"/>
              <a:pPr/>
              <a:t>85</a:t>
            </a:fld>
            <a:endParaRPr lang="en-US" sz="120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ln/>
        </p:spPr>
      </p:sp>
      <p:sp>
        <p:nvSpPr>
          <p:cNvPr id="185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Forbes recently looked at the 10 Hardest to Fill Jobs in America</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http://www.forbes.com/sites/jacquelynsmith/2013/05/28/the-10-hardest-jobs-to-fill-in-2013/</a:t>
            </a:r>
          </a:p>
        </p:txBody>
      </p:sp>
      <p:sp>
        <p:nvSpPr>
          <p:cNvPr id="185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5FB21B2-4F30-CB4F-8636-A24AF182BB1A}" type="slidenum">
              <a:rPr lang="en-US" sz="1200"/>
              <a:pPr/>
              <a:t>86</a:t>
            </a:fld>
            <a:endParaRPr lang="en-US" sz="120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a:ln/>
        </p:spPr>
      </p:sp>
      <p:sp>
        <p:nvSpPr>
          <p:cNvPr id="187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Forbes recently looked at the 10 Hardest to Fill Jobs in America</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http://www.forbes.com/sites/jacquelynsmith/2013/05/28/the-10-hardest-jobs-to-fill-in-2013/</a:t>
            </a:r>
          </a:p>
        </p:txBody>
      </p:sp>
      <p:sp>
        <p:nvSpPr>
          <p:cNvPr id="187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96EC96D-EE98-6C43-ABAF-927A46B86210}" type="slidenum">
              <a:rPr lang="en-US" sz="1200"/>
              <a:pPr/>
              <a:t>87</a:t>
            </a:fld>
            <a:endParaRPr lang="en-US" sz="120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a:ln/>
        </p:spPr>
      </p:sp>
      <p:sp>
        <p:nvSpPr>
          <p:cNvPr id="189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Forbes recently looked at the 10 Hardest to Fill Jobs in America</a:t>
            </a: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http://www.forbes.com/sites/jacquelynsmith/2013/05/28/the-10-hardest-jobs-to-fill-in-2013/</a:t>
            </a:r>
          </a:p>
        </p:txBody>
      </p:sp>
      <p:sp>
        <p:nvSpPr>
          <p:cNvPr id="189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89931C8A-5DB2-A948-A2A2-17AE5F178C31}" type="slidenum">
              <a:rPr lang="en-US" sz="1200"/>
              <a:pPr/>
              <a:t>88</a:t>
            </a:fld>
            <a:endParaRPr lang="en-US" sz="120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a:ln/>
        </p:spPr>
      </p:sp>
      <p:sp>
        <p:nvSpPr>
          <p:cNvPr id="191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New study released a </a:t>
            </a:r>
            <a:r>
              <a:rPr lang="en-US" sz="1400" dirty="0" smtClean="0">
                <a:latin typeface="Arial" charset="0"/>
                <a:ea typeface="ヒラギノ角ゴ Pro W3" charset="0"/>
                <a:cs typeface="ヒラギノ角ゴ Pro W3" charset="0"/>
              </a:rPr>
              <a:t>few months </a:t>
            </a:r>
            <a:r>
              <a:rPr lang="en-US" sz="1400" dirty="0">
                <a:latin typeface="Arial" charset="0"/>
                <a:ea typeface="ヒラギノ角ゴ Pro W3" charset="0"/>
                <a:cs typeface="ヒラギノ角ゴ Pro W3" charset="0"/>
              </a:rPr>
              <a:t>ago from Georgetown.</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cew.georgetown.edu</a:t>
            </a:r>
            <a:r>
              <a:rPr lang="en-US" dirty="0">
                <a:latin typeface="Arial" charset="0"/>
                <a:ea typeface="ヒラギノ角ゴ Pro W3" charset="0"/>
                <a:cs typeface="ヒラギノ角ゴ Pro W3" charset="0"/>
              </a:rPr>
              <a:t>/recovery2020/</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Recovery 2020:  Job Growth and Education Requirements Through 2020</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June 26, 2013</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Recovery 2020 finds that:</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    There will be 55 million job openings in the economy through 2020: 24 million openings from newly created jobs and 31 million openings due to baby boom retirements.</a:t>
            </a:r>
          </a:p>
          <a:p>
            <a:r>
              <a:rPr lang="en-US" dirty="0">
                <a:latin typeface="Arial" charset="0"/>
                <a:ea typeface="ヒラギノ角ゴ Pro W3" charset="0"/>
                <a:cs typeface="ヒラギノ角ゴ Pro W3" charset="0"/>
              </a:rPr>
              <a:t>    By educational attainment: 35 percent of the job openings will require at least a bachelor</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 degree, 30 percent of the job openings will require some college or an associate</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 degree and 36 percent of the job openings will not require education beyond high school.</a:t>
            </a:r>
          </a:p>
          <a:p>
            <a:r>
              <a:rPr lang="en-US" dirty="0">
                <a:latin typeface="Arial" charset="0"/>
                <a:ea typeface="ヒラギノ角ゴ Pro W3" charset="0"/>
                <a:cs typeface="ヒラギノ角ゴ Pro W3" charset="0"/>
              </a:rPr>
              <a:t>    STEM, Healthcare Professions, Healthcare Support, and Community Services will be the fastest growing occupations, but also will require high levels of post-secondary education.</a:t>
            </a:r>
          </a:p>
          <a:p>
            <a:r>
              <a:rPr lang="en-US" dirty="0">
                <a:latin typeface="Arial" charset="0"/>
                <a:ea typeface="ヒラギノ角ゴ Pro W3" charset="0"/>
                <a:cs typeface="ヒラギノ角ゴ Pro W3" charset="0"/>
              </a:rPr>
              <a:t>    Most jobs will require some type of post-secondary education, and individuals that only posses a high school diploma will have fewer employment options.</a:t>
            </a:r>
          </a:p>
          <a:p>
            <a:r>
              <a:rPr lang="en-US" dirty="0">
                <a:latin typeface="Arial" charset="0"/>
                <a:ea typeface="ヒラギノ角ゴ Pro W3" charset="0"/>
                <a:cs typeface="ヒラギノ角ゴ Pro W3" charset="0"/>
              </a:rPr>
              <a:t>    Employers will seek cognitive skills such as communication and analytics from job applicants rather than physical skills traditionally associated with manufacturing.</a:t>
            </a:r>
          </a:p>
          <a:p>
            <a:r>
              <a:rPr lang="en-US" dirty="0">
                <a:latin typeface="Arial" charset="0"/>
                <a:ea typeface="ヒラギノ角ゴ Pro W3" charset="0"/>
                <a:cs typeface="ヒラギノ角ゴ Pro W3" charset="0"/>
              </a:rPr>
              <a:t>    The United States will fall short by 5 million workers with postsecondary education – at the current production rate – by 2020.</a:t>
            </a:r>
          </a:p>
          <a:p>
            <a:endParaRPr lang="en-US" dirty="0">
              <a:latin typeface="Arial" charset="0"/>
              <a:ea typeface="ヒラギノ角ゴ Pro W3" charset="0"/>
              <a:cs typeface="ヒラギノ角ゴ Pro W3" charset="0"/>
            </a:endParaRPr>
          </a:p>
        </p:txBody>
      </p:sp>
      <p:sp>
        <p:nvSpPr>
          <p:cNvPr id="191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5CD2E94-2B63-6F4E-8BFC-CC63733DFCE4}" type="slidenum">
              <a:rPr lang="en-US" sz="1200"/>
              <a:pPr/>
              <a:t>89</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xfrm>
            <a:off x="609600" y="4343400"/>
            <a:ext cx="57150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This chart shows the percentage of people with various levels of education who earn </a:t>
            </a:r>
            <a:r>
              <a:rPr lang="en-US" sz="1400" u="sng" dirty="0">
                <a:latin typeface="Arial" charset="0"/>
                <a:ea typeface="ヒラギノ角ゴ Pro W3" charset="0"/>
                <a:cs typeface="ヒラギノ角ゴ Pro W3" charset="0"/>
              </a:rPr>
              <a:t>more</a:t>
            </a:r>
            <a:r>
              <a:rPr lang="en-US" sz="1400" dirty="0">
                <a:latin typeface="Arial" charset="0"/>
                <a:ea typeface="ヒラギノ角ゴ Pro W3" charset="0"/>
                <a:cs typeface="ヒラギノ角ゴ Pro W3" charset="0"/>
              </a:rPr>
              <a:t> than the median </a:t>
            </a:r>
            <a:r>
              <a:rPr lang="en-US" sz="1400" u="sng" dirty="0">
                <a:latin typeface="Arial" charset="0"/>
                <a:ea typeface="ヒラギノ角ゴ Pro W3" charset="0"/>
                <a:cs typeface="ヒラギノ角ゴ Pro W3" charset="0"/>
              </a:rPr>
              <a:t>lifetime</a:t>
            </a:r>
            <a:r>
              <a:rPr lang="en-US" sz="1400" dirty="0">
                <a:latin typeface="Arial" charset="0"/>
                <a:ea typeface="ヒラギノ角ゴ Pro W3" charset="0"/>
                <a:cs typeface="ヒラギノ角ゴ Pro W3" charset="0"/>
              </a:rPr>
              <a:t> earnings with a Bachelor</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degree.</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As an example, in the middle of the screen, 28.2 percent of folks with an Associate's degree earn more than the average person with a Bachelor</a:t>
            </a:r>
            <a:r>
              <a:rPr lang="ja-JP" altLang="en-US" sz="1400" dirty="0">
                <a:latin typeface="Arial" charset="0"/>
                <a:ea typeface="ヒラギノ角ゴ Pro W3" charset="0"/>
                <a:cs typeface="ヒラギノ角ゴ Pro W3" charset="0"/>
              </a:rPr>
              <a:t>’</a:t>
            </a:r>
            <a:r>
              <a:rPr lang="en-US" sz="1400" dirty="0">
                <a:latin typeface="Arial" charset="0"/>
                <a:ea typeface="ヒラギノ角ゴ Pro W3" charset="0"/>
                <a:cs typeface="ヒラギノ角ゴ Pro W3" charset="0"/>
              </a:rPr>
              <a:t>s degree.</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But this is for people who are </a:t>
            </a:r>
            <a:r>
              <a:rPr lang="en-US" sz="1400" u="sng" dirty="0">
                <a:latin typeface="Arial" charset="0"/>
                <a:ea typeface="ヒラギノ角ゴ Pro W3" charset="0"/>
                <a:cs typeface="ヒラギノ角ゴ Pro W3" charset="0"/>
              </a:rPr>
              <a:t>currently</a:t>
            </a:r>
            <a:r>
              <a:rPr lang="en-US" sz="1400" dirty="0">
                <a:latin typeface="Arial" charset="0"/>
                <a:ea typeface="ヒラギノ角ゴ Pro W3" charset="0"/>
                <a:cs typeface="ヒラギノ角ゴ Pro W3" charset="0"/>
              </a:rPr>
              <a:t> employed.</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For these high paying jobs that require a </a:t>
            </a:r>
            <a:r>
              <a:rPr lang="en-US" sz="1400" u="sng" dirty="0">
                <a:latin typeface="Arial" charset="0"/>
                <a:ea typeface="ヒラギノ角ゴ Pro W3" charset="0"/>
                <a:cs typeface="ヒラギノ角ゴ Pro W3" charset="0"/>
              </a:rPr>
              <a:t>high </a:t>
            </a:r>
            <a:r>
              <a:rPr lang="en-US" sz="1400" dirty="0">
                <a:latin typeface="Arial" charset="0"/>
                <a:ea typeface="ヒラギノ角ゴ Pro W3" charset="0"/>
                <a:cs typeface="ヒラギノ角ゴ Pro W3" charset="0"/>
              </a:rPr>
              <a:t>degree of education, will there be any openings for our students five to ten </a:t>
            </a:r>
            <a:r>
              <a:rPr lang="en-US" sz="1400" u="sng" dirty="0">
                <a:latin typeface="Arial" charset="0"/>
                <a:ea typeface="ヒラギノ角ゴ Pro W3" charset="0"/>
                <a:cs typeface="ヒラギノ角ゴ Pro W3" charset="0"/>
              </a:rPr>
              <a:t>years </a:t>
            </a:r>
            <a:r>
              <a:rPr lang="en-US" sz="1400" dirty="0">
                <a:latin typeface="Arial" charset="0"/>
                <a:ea typeface="ヒラギノ角ゴ Pro W3" charset="0"/>
                <a:cs typeface="ヒラギノ角ゴ Pro W3" charset="0"/>
              </a:rPr>
              <a:t>from now?</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cew.georgetown.edu</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collegepayoff</a:t>
            </a:r>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http://www9.georgetown.edu/grad/</a:t>
            </a:r>
            <a:r>
              <a:rPr lang="en-US" dirty="0" err="1">
                <a:latin typeface="Arial" charset="0"/>
                <a:ea typeface="ヒラギノ角ゴ Pro W3" charset="0"/>
                <a:cs typeface="ヒラギノ角ゴ Pro W3" charset="0"/>
              </a:rPr>
              <a:t>gppi</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hpi</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cew</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pdfs</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collegepayoff-summary.pdf</a:t>
            </a:r>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Page 4, 5</a:t>
            </a:r>
          </a:p>
        </p:txBody>
      </p:sp>
      <p:sp>
        <p:nvSpPr>
          <p:cNvPr id="33796"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260F22C2-C18E-8041-AA05-95D5F5E6694C}" type="slidenum">
              <a:rPr lang="en-US" sz="1200"/>
              <a:pPr algn="r"/>
              <a:t>9</a:t>
            </a:fld>
            <a:endParaRPr lang="en-US" sz="120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a:ln/>
        </p:spPr>
      </p:sp>
      <p:sp>
        <p:nvSpPr>
          <p:cNvPr id="193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Job Growth and Education Requirements Through 2020</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cew.georgetown.edu</a:t>
            </a:r>
            <a:r>
              <a:rPr lang="en-US" dirty="0">
                <a:latin typeface="Arial" charset="0"/>
                <a:ea typeface="ヒラギノ角ゴ Pro W3" charset="0"/>
                <a:cs typeface="ヒラギノ角ゴ Pro W3" charset="0"/>
              </a:rPr>
              <a:t>/recovery2020/</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Recovery 2020:  Job Growth and Education Requirements Through 2020</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June 26, 2013</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Recovery 2020 finds that:</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    There will be 55 million job openings in the economy through 2020: 24 million openings from newly created jobs and 31 million openings due to baby boom retirements.</a:t>
            </a:r>
          </a:p>
          <a:p>
            <a:r>
              <a:rPr lang="en-US" dirty="0">
                <a:latin typeface="Arial" charset="0"/>
                <a:ea typeface="ヒラギノ角ゴ Pro W3" charset="0"/>
                <a:cs typeface="ヒラギノ角ゴ Pro W3" charset="0"/>
              </a:rPr>
              <a:t>    By educational attainment: 35 percent of the job openings will require at least a bachelor</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 degree, 30 percent of the job openings will require some college or an associate</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 degree and 36 percent of the job openings will not require education beyond high school.</a:t>
            </a:r>
          </a:p>
          <a:p>
            <a:r>
              <a:rPr lang="en-US" dirty="0">
                <a:latin typeface="Arial" charset="0"/>
                <a:ea typeface="ヒラギノ角ゴ Pro W3" charset="0"/>
                <a:cs typeface="ヒラギノ角ゴ Pro W3" charset="0"/>
              </a:rPr>
              <a:t>    STEM, Healthcare Professions, Healthcare Support, and Community Services will be the fastest growing occupations, but also will require high levels of post-secondary education.</a:t>
            </a:r>
          </a:p>
          <a:p>
            <a:r>
              <a:rPr lang="en-US" dirty="0">
                <a:latin typeface="Arial" charset="0"/>
                <a:ea typeface="ヒラギノ角ゴ Pro W3" charset="0"/>
                <a:cs typeface="ヒラギノ角ゴ Pro W3" charset="0"/>
              </a:rPr>
              <a:t>    Most jobs will require some type of post-secondary education, and individuals that only posses a high school diploma will have fewer employment options.</a:t>
            </a:r>
          </a:p>
          <a:p>
            <a:r>
              <a:rPr lang="en-US" dirty="0">
                <a:latin typeface="Arial" charset="0"/>
                <a:ea typeface="ヒラギノ角ゴ Pro W3" charset="0"/>
                <a:cs typeface="ヒラギノ角ゴ Pro W3" charset="0"/>
              </a:rPr>
              <a:t>    Employers will seek cognitive skills such as communication and analytics from job applicants rather than physical skills traditionally associated with manufacturing.</a:t>
            </a:r>
          </a:p>
          <a:p>
            <a:r>
              <a:rPr lang="en-US" dirty="0">
                <a:latin typeface="Arial" charset="0"/>
                <a:ea typeface="ヒラギノ角ゴ Pro W3" charset="0"/>
                <a:cs typeface="ヒラギノ角ゴ Pro W3" charset="0"/>
              </a:rPr>
              <a:t>    The United States will fall short by 5 million workers with postsecondary education – at the current production rate – by 2020.</a:t>
            </a:r>
          </a:p>
          <a:p>
            <a:endParaRPr lang="en-US" dirty="0">
              <a:latin typeface="Arial" charset="0"/>
              <a:ea typeface="ヒラギノ角ゴ Pro W3" charset="0"/>
              <a:cs typeface="ヒラギノ角ゴ Pro W3" charset="0"/>
            </a:endParaRPr>
          </a:p>
        </p:txBody>
      </p:sp>
      <p:sp>
        <p:nvSpPr>
          <p:cNvPr id="193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B296211-2EE4-E14D-9D9A-F617D3013F1E}" type="slidenum">
              <a:rPr lang="en-US" sz="1200"/>
              <a:pPr/>
              <a:t>90</a:t>
            </a:fld>
            <a:endParaRPr lang="en-US" sz="120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a:ln/>
        </p:spPr>
      </p:sp>
      <p:sp>
        <p:nvSpPr>
          <p:cNvPr id="195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Here we see the change in the need for more workers with postsecondary training.</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You see in the brown and the tan, that in 1973, 72 percent of the jobs were for folks without any postsecondary education.</a:t>
            </a:r>
          </a:p>
          <a:p>
            <a:r>
              <a:rPr lang="en-US" sz="1400" dirty="0">
                <a:latin typeface="Arial" charset="0"/>
                <a:ea typeface="ヒラギノ角ゴ Pro W3" charset="0"/>
                <a:cs typeface="ヒラギノ角ゴ Pro W3" charset="0"/>
              </a:rPr>
              <a:t>in 2020, that will be cut in half to 36 percent.</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Kids need to know that they need some kind  of postsecondary education or training.</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ES page 4</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cew.georgetown.edu</a:t>
            </a:r>
            <a:r>
              <a:rPr lang="en-US" dirty="0">
                <a:latin typeface="Arial" charset="0"/>
                <a:ea typeface="ヒラギノ角ゴ Pro W3" charset="0"/>
                <a:cs typeface="ヒラギノ角ゴ Pro W3" charset="0"/>
              </a:rPr>
              <a:t>/recovery2020/</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Recovery 2020:  Job Growth and Education Requirements Through 2020</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June 26, 2013</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Recovery 2020 finds that:</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    There will be 55 million job openings in the economy through 2020: 24 million openings from newly created jobs and 31 million openings due to baby boom retirements.</a:t>
            </a:r>
          </a:p>
          <a:p>
            <a:r>
              <a:rPr lang="en-US" dirty="0">
                <a:latin typeface="Arial" charset="0"/>
                <a:ea typeface="ヒラギノ角ゴ Pro W3" charset="0"/>
                <a:cs typeface="ヒラギノ角ゴ Pro W3" charset="0"/>
              </a:rPr>
              <a:t>    By educational attainment: 35 percent of the job openings will require at least a bachelor</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 degree, 30 percent of the job openings will require some college or an associate</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 degree and 36 percent of the job openings will not require education beyond high school.</a:t>
            </a:r>
          </a:p>
          <a:p>
            <a:r>
              <a:rPr lang="en-US" dirty="0">
                <a:latin typeface="Arial" charset="0"/>
                <a:ea typeface="ヒラギノ角ゴ Pro W3" charset="0"/>
                <a:cs typeface="ヒラギノ角ゴ Pro W3" charset="0"/>
              </a:rPr>
              <a:t>    STEM, Healthcare Professions, Healthcare Support, and Community Services will be the fastest growing occupations, but also will require high levels of post-secondary education.</a:t>
            </a:r>
          </a:p>
          <a:p>
            <a:r>
              <a:rPr lang="en-US" dirty="0">
                <a:latin typeface="Arial" charset="0"/>
                <a:ea typeface="ヒラギノ角ゴ Pro W3" charset="0"/>
                <a:cs typeface="ヒラギノ角ゴ Pro W3" charset="0"/>
              </a:rPr>
              <a:t>    Most jobs will require some type of post-secondary education, and individuals that only posses a high school diploma will have fewer employment options.</a:t>
            </a:r>
          </a:p>
          <a:p>
            <a:r>
              <a:rPr lang="en-US" dirty="0">
                <a:latin typeface="Arial" charset="0"/>
                <a:ea typeface="ヒラギノ角ゴ Pro W3" charset="0"/>
                <a:cs typeface="ヒラギノ角ゴ Pro W3" charset="0"/>
              </a:rPr>
              <a:t>    Employers will seek cognitive skills such as communication and analytics from job applicants rather than physical skills traditionally associated with manufacturing.</a:t>
            </a:r>
          </a:p>
          <a:p>
            <a:r>
              <a:rPr lang="en-US" dirty="0">
                <a:latin typeface="Arial" charset="0"/>
                <a:ea typeface="ヒラギノ角ゴ Pro W3" charset="0"/>
                <a:cs typeface="ヒラギノ角ゴ Pro W3" charset="0"/>
              </a:rPr>
              <a:t>    The United States will fall short by 5 million workers with postsecondary education – at the current production rate – by 2020.</a:t>
            </a:r>
          </a:p>
          <a:p>
            <a:endParaRPr lang="en-US" dirty="0">
              <a:latin typeface="Arial" charset="0"/>
              <a:ea typeface="ヒラギノ角ゴ Pro W3" charset="0"/>
              <a:cs typeface="ヒラギノ角ゴ Pro W3" charset="0"/>
            </a:endParaRPr>
          </a:p>
        </p:txBody>
      </p:sp>
      <p:sp>
        <p:nvSpPr>
          <p:cNvPr id="195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9EEAEA0-8992-0E49-A880-C5F688A82FC8}" type="slidenum">
              <a:rPr lang="en-US" sz="1200"/>
              <a:pPr/>
              <a:t>91</a:t>
            </a:fld>
            <a:endParaRPr lang="en-US" sz="120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a:ln/>
        </p:spPr>
      </p:sp>
      <p:sp>
        <p:nvSpPr>
          <p:cNvPr id="197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The baby boomers will retire someday!  Right?</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cew.georgetown.edu</a:t>
            </a:r>
            <a:r>
              <a:rPr lang="en-US" dirty="0">
                <a:latin typeface="Arial" charset="0"/>
                <a:ea typeface="ヒラギノ角ゴ Pro W3" charset="0"/>
                <a:cs typeface="ヒラギノ角ゴ Pro W3" charset="0"/>
              </a:rPr>
              <a:t>/recovery2020/</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Recovery 2020:  Job Growth and Education Requirements Through 2020</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June 26, 2013</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Recovery 2020 finds that:</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    There will be 55 million job openings in the economy through 2020: 24 million openings from newly created jobs and 31 million openings due to baby boom retirements.</a:t>
            </a:r>
          </a:p>
          <a:p>
            <a:r>
              <a:rPr lang="en-US" dirty="0">
                <a:latin typeface="Arial" charset="0"/>
                <a:ea typeface="ヒラギノ角ゴ Pro W3" charset="0"/>
                <a:cs typeface="ヒラギノ角ゴ Pro W3" charset="0"/>
              </a:rPr>
              <a:t>    By educational attainment: 35 percent of the job openings will require at least a bachelor</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 degree, 30 percent of the job openings will require some college or an associate</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 degree and 36 percent of the job openings will not require education beyond high school.</a:t>
            </a:r>
          </a:p>
          <a:p>
            <a:r>
              <a:rPr lang="en-US" dirty="0">
                <a:latin typeface="Arial" charset="0"/>
                <a:ea typeface="ヒラギノ角ゴ Pro W3" charset="0"/>
                <a:cs typeface="ヒラギノ角ゴ Pro W3" charset="0"/>
              </a:rPr>
              <a:t>    STEM, Healthcare Professions, Healthcare Support, and Community Services will be the fastest growing occupations, but also will require high levels of post-secondary education.</a:t>
            </a:r>
          </a:p>
          <a:p>
            <a:r>
              <a:rPr lang="en-US" dirty="0">
                <a:latin typeface="Arial" charset="0"/>
                <a:ea typeface="ヒラギノ角ゴ Pro W3" charset="0"/>
                <a:cs typeface="ヒラギノ角ゴ Pro W3" charset="0"/>
              </a:rPr>
              <a:t>    Most jobs will require some type of post-secondary education, and individuals that only posses a high school diploma will have fewer employment options.</a:t>
            </a:r>
          </a:p>
          <a:p>
            <a:r>
              <a:rPr lang="en-US" dirty="0">
                <a:latin typeface="Arial" charset="0"/>
                <a:ea typeface="ヒラギノ角ゴ Pro W3" charset="0"/>
                <a:cs typeface="ヒラギノ角ゴ Pro W3" charset="0"/>
              </a:rPr>
              <a:t>    Employers will seek cognitive skills such as communication and analytics from job applicants rather than physical skills traditionally associated with manufacturing.</a:t>
            </a:r>
          </a:p>
          <a:p>
            <a:r>
              <a:rPr lang="en-US" dirty="0">
                <a:latin typeface="Arial" charset="0"/>
                <a:ea typeface="ヒラギノ角ゴ Pro W3" charset="0"/>
                <a:cs typeface="ヒラギノ角ゴ Pro W3" charset="0"/>
              </a:rPr>
              <a:t>    The United States will fall short by 5 million workers with postsecondary education – at the current production rate – by 2020.</a:t>
            </a:r>
          </a:p>
          <a:p>
            <a:endParaRPr lang="en-US" dirty="0">
              <a:latin typeface="Arial" charset="0"/>
              <a:ea typeface="ヒラギノ角ゴ Pro W3" charset="0"/>
              <a:cs typeface="ヒラギノ角ゴ Pro W3" charset="0"/>
            </a:endParaRPr>
          </a:p>
        </p:txBody>
      </p:sp>
      <p:sp>
        <p:nvSpPr>
          <p:cNvPr id="197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2E80E010-5245-334E-BC7D-C9209A56E29C}" type="slidenum">
              <a:rPr lang="en-US" sz="1200"/>
              <a:pPr/>
              <a:t>92</a:t>
            </a:fld>
            <a:endParaRPr lang="en-US" sz="120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Who Will Be Hiring?? </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cew.georgetown.edu</a:t>
            </a:r>
            <a:r>
              <a:rPr lang="en-US" dirty="0">
                <a:latin typeface="Arial" charset="0"/>
                <a:ea typeface="ヒラギノ角ゴ Pro W3" charset="0"/>
                <a:cs typeface="ヒラギノ角ゴ Pro W3" charset="0"/>
              </a:rPr>
              <a:t>/recovery2020/</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Recovery 2020:  Job Growth and Education Requirements Through 2020</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June 26, 2013</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Recovery 2020 finds that:</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    There will be 55 million job openings in the economy through 2020: 24 million openings from newly created jobs and 31 million openings due to baby boom retirements.</a:t>
            </a:r>
          </a:p>
          <a:p>
            <a:r>
              <a:rPr lang="en-US" dirty="0">
                <a:latin typeface="Arial" charset="0"/>
                <a:ea typeface="ヒラギノ角ゴ Pro W3" charset="0"/>
                <a:cs typeface="ヒラギノ角ゴ Pro W3" charset="0"/>
              </a:rPr>
              <a:t>    By educational attainment: 35 percent of the job openings will require at least a bachelor</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 degree, 30 percent of the job openings will require some college or an associate</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 degree and 36 percent of the job openings will not require education beyond high school.</a:t>
            </a:r>
          </a:p>
          <a:p>
            <a:r>
              <a:rPr lang="en-US" dirty="0">
                <a:latin typeface="Arial" charset="0"/>
                <a:ea typeface="ヒラギノ角ゴ Pro W3" charset="0"/>
                <a:cs typeface="ヒラギノ角ゴ Pro W3" charset="0"/>
              </a:rPr>
              <a:t>    STEM, Healthcare Professions, Healthcare Support, and Community Services will be the fastest growing occupations, but also will require high levels of post-secondary education.</a:t>
            </a:r>
          </a:p>
          <a:p>
            <a:r>
              <a:rPr lang="en-US" dirty="0">
                <a:latin typeface="Arial" charset="0"/>
                <a:ea typeface="ヒラギノ角ゴ Pro W3" charset="0"/>
                <a:cs typeface="ヒラギノ角ゴ Pro W3" charset="0"/>
              </a:rPr>
              <a:t>    Most jobs will require some type of post-secondary education, and individuals that only posses a high school diploma will have fewer employment options.</a:t>
            </a:r>
          </a:p>
          <a:p>
            <a:r>
              <a:rPr lang="en-US" dirty="0">
                <a:latin typeface="Arial" charset="0"/>
                <a:ea typeface="ヒラギノ角ゴ Pro W3" charset="0"/>
                <a:cs typeface="ヒラギノ角ゴ Pro W3" charset="0"/>
              </a:rPr>
              <a:t>    Employers will seek cognitive skills such as communication and analytics from job applicants rather than physical skills traditionally associated with manufacturing.</a:t>
            </a:r>
          </a:p>
          <a:p>
            <a:r>
              <a:rPr lang="en-US" dirty="0">
                <a:latin typeface="Arial" charset="0"/>
                <a:ea typeface="ヒラギノ角ゴ Pro W3" charset="0"/>
                <a:cs typeface="ヒラギノ角ゴ Pro W3" charset="0"/>
              </a:rPr>
              <a:t>    The United States will fall short by 5 million workers with postsecondary education – at the current production rate – by 2020.</a:t>
            </a:r>
          </a:p>
          <a:p>
            <a:endParaRPr lang="en-US" dirty="0">
              <a:latin typeface="Arial" charset="0"/>
              <a:ea typeface="ヒラギノ角ゴ Pro W3" charset="0"/>
              <a:cs typeface="ヒラギノ角ゴ Pro W3" charset="0"/>
            </a:endParaRPr>
          </a:p>
        </p:txBody>
      </p:sp>
      <p:sp>
        <p:nvSpPr>
          <p:cNvPr id="199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0AA40786-7FC5-5A40-A028-E657B1F954BC}" type="slidenum">
              <a:rPr lang="en-US" sz="1200"/>
              <a:pPr/>
              <a:t>93</a:t>
            </a:fld>
            <a:endParaRPr lang="en-US" sz="120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a:ln/>
        </p:spPr>
      </p:sp>
      <p:sp>
        <p:nvSpPr>
          <p:cNvPr id="201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By 2020, 65 Percent of All Jobs Will Require Postsecondary Education</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cew.georgetown.edu</a:t>
            </a:r>
            <a:r>
              <a:rPr lang="en-US" dirty="0">
                <a:latin typeface="Arial" charset="0"/>
                <a:ea typeface="ヒラギノ角ゴ Pro W3" charset="0"/>
                <a:cs typeface="ヒラギノ角ゴ Pro W3" charset="0"/>
              </a:rPr>
              <a:t>/recovery2020/</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Recovery 2020:  Job Growth and Education Requirements Through 2020</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June 26, 2013</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Recovery 2020 finds that:</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    There will be 55 million job openings in the economy through 2020: 24 million openings from newly created jobs and 31 million openings due to baby boom retirements.</a:t>
            </a:r>
          </a:p>
          <a:p>
            <a:r>
              <a:rPr lang="en-US" dirty="0">
                <a:latin typeface="Arial" charset="0"/>
                <a:ea typeface="ヒラギノ角ゴ Pro W3" charset="0"/>
                <a:cs typeface="ヒラギノ角ゴ Pro W3" charset="0"/>
              </a:rPr>
              <a:t>    By educational attainment: 35 percent of the job openings will require at least a bachelor</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 degree, 30 percent of the job openings will require some college or an associate</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 degree and 36 percent of the job openings will not require education beyond high school.</a:t>
            </a:r>
          </a:p>
          <a:p>
            <a:r>
              <a:rPr lang="en-US" dirty="0">
                <a:latin typeface="Arial" charset="0"/>
                <a:ea typeface="ヒラギノ角ゴ Pro W3" charset="0"/>
                <a:cs typeface="ヒラギノ角ゴ Pro W3" charset="0"/>
              </a:rPr>
              <a:t>    STEM, Healthcare Professions, Healthcare Support, and Community Services will be the fastest growing occupations, but also will require high levels of post-secondary education.</a:t>
            </a:r>
          </a:p>
          <a:p>
            <a:r>
              <a:rPr lang="en-US" dirty="0">
                <a:latin typeface="Arial" charset="0"/>
                <a:ea typeface="ヒラギノ角ゴ Pro W3" charset="0"/>
                <a:cs typeface="ヒラギノ角ゴ Pro W3" charset="0"/>
              </a:rPr>
              <a:t>    Most jobs will require some type of post-secondary education, and individuals that only posses a high school diploma will have fewer employment options.</a:t>
            </a:r>
          </a:p>
          <a:p>
            <a:r>
              <a:rPr lang="en-US" dirty="0">
                <a:latin typeface="Arial" charset="0"/>
                <a:ea typeface="ヒラギノ角ゴ Pro W3" charset="0"/>
                <a:cs typeface="ヒラギノ角ゴ Pro W3" charset="0"/>
              </a:rPr>
              <a:t>    Employers will seek cognitive skills such as communication and analytics from job applicants rather than physical skills traditionally associated with manufacturing.</a:t>
            </a:r>
          </a:p>
          <a:p>
            <a:r>
              <a:rPr lang="en-US" dirty="0">
                <a:latin typeface="Arial" charset="0"/>
                <a:ea typeface="ヒラギノ角ゴ Pro W3" charset="0"/>
                <a:cs typeface="ヒラギノ角ゴ Pro W3" charset="0"/>
              </a:rPr>
              <a:t>    The United States will fall short by 5 million workers with postsecondary education – at the current production rate – by 2020.</a:t>
            </a:r>
          </a:p>
          <a:p>
            <a:endParaRPr lang="en-US" dirty="0">
              <a:latin typeface="Arial" charset="0"/>
              <a:ea typeface="ヒラギノ角ゴ Pro W3" charset="0"/>
              <a:cs typeface="ヒラギノ角ゴ Pro W3" charset="0"/>
            </a:endParaRPr>
          </a:p>
        </p:txBody>
      </p:sp>
      <p:sp>
        <p:nvSpPr>
          <p:cNvPr id="201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784DEBBA-A70F-3147-AB2D-C2AE6E1E4204}" type="slidenum">
              <a:rPr lang="en-US" sz="1200"/>
              <a:pPr/>
              <a:t>94</a:t>
            </a:fld>
            <a:endParaRPr lang="en-US" sz="120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a:ln/>
        </p:spPr>
      </p:sp>
      <p:sp>
        <p:nvSpPr>
          <p:cNvPr id="203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Who likes pie?</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There Will Be Fewer Jobs Available For Individuals That Only Possess a High School Diploma</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ES page 6</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cew.georgetown.edu</a:t>
            </a:r>
            <a:r>
              <a:rPr lang="en-US" dirty="0">
                <a:latin typeface="Arial" charset="0"/>
                <a:ea typeface="ヒラギノ角ゴ Pro W3" charset="0"/>
                <a:cs typeface="ヒラギノ角ゴ Pro W3" charset="0"/>
              </a:rPr>
              <a:t>/recovery2020/</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Recovery 2020:  Job Growth and Education Requirements Through 2020</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June 26, 2013</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Recovery 2020 finds that:</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    There will be 55 million job openings in the economy through 2020: 24 million openings from newly created jobs and 31 million openings due to baby boom retirements.</a:t>
            </a:r>
          </a:p>
          <a:p>
            <a:r>
              <a:rPr lang="en-US" dirty="0">
                <a:latin typeface="Arial" charset="0"/>
                <a:ea typeface="ヒラギノ角ゴ Pro W3" charset="0"/>
                <a:cs typeface="ヒラギノ角ゴ Pro W3" charset="0"/>
              </a:rPr>
              <a:t>    By educational attainment: 35 percent of the job openings will require at least a bachelor</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 degree, 30 percent of the job openings will require some college or an associate</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 degree and 36 percent of the job openings will not require education beyond high school.</a:t>
            </a:r>
          </a:p>
          <a:p>
            <a:r>
              <a:rPr lang="en-US" dirty="0">
                <a:latin typeface="Arial" charset="0"/>
                <a:ea typeface="ヒラギノ角ゴ Pro W3" charset="0"/>
                <a:cs typeface="ヒラギノ角ゴ Pro W3" charset="0"/>
              </a:rPr>
              <a:t>    STEM, Healthcare Professions, Healthcare Support, and Community Services will be the fastest growing occupations, but also will require high levels of post-secondary education.</a:t>
            </a:r>
          </a:p>
          <a:p>
            <a:r>
              <a:rPr lang="en-US" dirty="0">
                <a:latin typeface="Arial" charset="0"/>
                <a:ea typeface="ヒラギノ角ゴ Pro W3" charset="0"/>
                <a:cs typeface="ヒラギノ角ゴ Pro W3" charset="0"/>
              </a:rPr>
              <a:t>    Most jobs will require some type of post-secondary education, and individuals that only posses a high school diploma will have fewer employment options.</a:t>
            </a:r>
          </a:p>
          <a:p>
            <a:r>
              <a:rPr lang="en-US" dirty="0">
                <a:latin typeface="Arial" charset="0"/>
                <a:ea typeface="ヒラギノ角ゴ Pro W3" charset="0"/>
                <a:cs typeface="ヒラギノ角ゴ Pro W3" charset="0"/>
              </a:rPr>
              <a:t>    Employers will seek cognitive skills such as communication and analytics from job applicants rather than physical skills traditionally associated with manufacturing.</a:t>
            </a:r>
          </a:p>
          <a:p>
            <a:r>
              <a:rPr lang="en-US" dirty="0">
                <a:latin typeface="Arial" charset="0"/>
                <a:ea typeface="ヒラギノ角ゴ Pro W3" charset="0"/>
                <a:cs typeface="ヒラギノ角ゴ Pro W3" charset="0"/>
              </a:rPr>
              <a:t>    The United States will fall short by 5 million workers with postsecondary education – at the current production rate – by 2020.</a:t>
            </a:r>
          </a:p>
          <a:p>
            <a:endParaRPr lang="en-US" dirty="0">
              <a:latin typeface="Arial" charset="0"/>
              <a:ea typeface="ヒラギノ角ゴ Pro W3" charset="0"/>
              <a:cs typeface="ヒラギノ角ゴ Pro W3" charset="0"/>
            </a:endParaRPr>
          </a:p>
        </p:txBody>
      </p:sp>
      <p:sp>
        <p:nvSpPr>
          <p:cNvPr id="203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415464C-6139-C149-BDA0-B6B0BBF3C69F}" type="slidenum">
              <a:rPr lang="en-US" sz="1200"/>
              <a:pPr/>
              <a:t>95</a:t>
            </a:fld>
            <a:endParaRPr lang="en-US" sz="120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endParaRPr lang="en-US" dirty="0" smtClean="0">
              <a:latin typeface="Arial" charset="0"/>
              <a:ea typeface="ヒラギノ角ゴ Pro W3" charset="0"/>
              <a:cs typeface="ヒラギノ角ゴ Pro W3" charset="0"/>
            </a:endParaRPr>
          </a:p>
          <a:p>
            <a:r>
              <a:rPr lang="en-US" dirty="0" smtClean="0">
                <a:latin typeface="Arial" charset="0"/>
                <a:ea typeface="ヒラギノ角ゴ Pro W3" charset="0"/>
                <a:cs typeface="ヒラギノ角ゴ Pro W3" charset="0"/>
              </a:rPr>
              <a:t>===</a:t>
            </a:r>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Even The Fastest Growing Fields Will Require High Postsecondary Education? STEM, healthcare professions, healthcare support, and community services will all require high levels of education in order to compete for a position.? Healthcare support will not have the same high demand for postsecondary education.? Healthcare support careers, however, will have lower wage growth.</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cew.georgetown.edu</a:t>
            </a:r>
            <a:r>
              <a:rPr lang="en-US" dirty="0">
                <a:latin typeface="Arial" charset="0"/>
                <a:ea typeface="ヒラギノ角ゴ Pro W3" charset="0"/>
                <a:cs typeface="ヒラギノ角ゴ Pro W3" charset="0"/>
              </a:rPr>
              <a:t>/recovery2020/</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Recovery 2020:  Job Growth and Education Requirements Through 2020</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June 26, 2013</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Recovery 2020 finds that:</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    There will be 55 million job openings in the economy through 2020: 24 million openings from newly created jobs and 31 million openings due to baby boom retirements.</a:t>
            </a:r>
          </a:p>
          <a:p>
            <a:r>
              <a:rPr lang="en-US" dirty="0">
                <a:latin typeface="Arial" charset="0"/>
                <a:ea typeface="ヒラギノ角ゴ Pro W3" charset="0"/>
                <a:cs typeface="ヒラギノ角ゴ Pro W3" charset="0"/>
              </a:rPr>
              <a:t>    By educational attainment: 35 percent of the job openings will require at least a bachelor</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 degree, 30 percent of the job openings will require some college or an associate</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 degree and 36 percent of the job openings will not require education beyond high school.</a:t>
            </a:r>
          </a:p>
          <a:p>
            <a:r>
              <a:rPr lang="en-US" dirty="0">
                <a:latin typeface="Arial" charset="0"/>
                <a:ea typeface="ヒラギノ角ゴ Pro W3" charset="0"/>
                <a:cs typeface="ヒラギノ角ゴ Pro W3" charset="0"/>
              </a:rPr>
              <a:t>    STEM, Healthcare Professions, Healthcare Support, and Community Services will be the fastest growing occupations, but also will require high levels of post-secondary education.</a:t>
            </a:r>
          </a:p>
          <a:p>
            <a:r>
              <a:rPr lang="en-US" dirty="0">
                <a:latin typeface="Arial" charset="0"/>
                <a:ea typeface="ヒラギノ角ゴ Pro W3" charset="0"/>
                <a:cs typeface="ヒラギノ角ゴ Pro W3" charset="0"/>
              </a:rPr>
              <a:t>    Most jobs will require some type of post-secondary education, and individuals that only posses a high school diploma will have fewer employment options.</a:t>
            </a:r>
          </a:p>
          <a:p>
            <a:r>
              <a:rPr lang="en-US" dirty="0">
                <a:latin typeface="Arial" charset="0"/>
                <a:ea typeface="ヒラギノ角ゴ Pro W3" charset="0"/>
                <a:cs typeface="ヒラギノ角ゴ Pro W3" charset="0"/>
              </a:rPr>
              <a:t>    Employers will seek cognitive skills such as communication and analytics from job applicants rather than physical skills traditionally associated with manufacturing.</a:t>
            </a:r>
          </a:p>
          <a:p>
            <a:r>
              <a:rPr lang="en-US" dirty="0">
                <a:latin typeface="Arial" charset="0"/>
                <a:ea typeface="ヒラギノ角ゴ Pro W3" charset="0"/>
                <a:cs typeface="ヒラギノ角ゴ Pro W3" charset="0"/>
              </a:rPr>
              <a:t>    The United States will fall short by 5 million workers with postsecondary education – at the current production rate – by 2020.</a:t>
            </a:r>
          </a:p>
          <a:p>
            <a:endParaRPr lang="en-US" dirty="0">
              <a:latin typeface="Arial" charset="0"/>
              <a:ea typeface="ヒラギノ角ゴ Pro W3" charset="0"/>
              <a:cs typeface="ヒラギノ角ゴ Pro W3" charset="0"/>
            </a:endParaRPr>
          </a:p>
        </p:txBody>
      </p:sp>
      <p:sp>
        <p:nvSpPr>
          <p:cNvPr id="205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85CF520D-C10D-F34B-9B20-849DCEE37CFA}" type="slidenum">
              <a:rPr lang="en-US" sz="1200"/>
              <a:pPr/>
              <a:t>96</a:t>
            </a:fld>
            <a:endParaRPr lang="en-US" sz="120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The Fastest Growing Occupations Require High Levels of Postsecondary Education</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a:t>
            </a:r>
          </a:p>
          <a:p>
            <a:r>
              <a:rPr lang="en-US">
                <a:latin typeface="Arial" charset="0"/>
                <a:ea typeface="ヒラギノ角ゴ Pro W3" charset="0"/>
                <a:cs typeface="ヒラギノ角ゴ Pro W3" charset="0"/>
              </a:rPr>
              <a:t>http://cew.georgetown.edu/recovery2020/</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Recovery 2020:  Job Growth and Education Requirements Through 2020</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June 26, 2013</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Recovery 2020 finds that:</a:t>
            </a:r>
          </a:p>
          <a:p>
            <a:endParaRPr lang="en-US">
              <a:latin typeface="Arial" charset="0"/>
              <a:ea typeface="ヒラギノ角ゴ Pro W3" charset="0"/>
              <a:cs typeface="ヒラギノ角ゴ Pro W3" charset="0"/>
            </a:endParaRPr>
          </a:p>
          <a:p>
            <a:r>
              <a:rPr lang="en-US">
                <a:latin typeface="Arial" charset="0"/>
                <a:ea typeface="ヒラギノ角ゴ Pro W3" charset="0"/>
                <a:cs typeface="ヒラギノ角ゴ Pro W3" charset="0"/>
              </a:rPr>
              <a:t>    There will be 55 million job openings in the economy through 2020: 24 million openings from newly created jobs and 31 million openings due to baby boom retirements.</a:t>
            </a:r>
          </a:p>
          <a:p>
            <a:r>
              <a:rPr lang="en-US">
                <a:latin typeface="Arial" charset="0"/>
                <a:ea typeface="ヒラギノ角ゴ Pro W3" charset="0"/>
                <a:cs typeface="ヒラギノ角ゴ Pro W3" charset="0"/>
              </a:rPr>
              <a:t>    By educational attainment: 35 percent of the job openings will require at least a bachelor</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30 percent of the job openings will require some college or an associate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degree and 36 percent of the job openings will not require education beyond high school.</a:t>
            </a:r>
          </a:p>
          <a:p>
            <a:r>
              <a:rPr lang="en-US">
                <a:latin typeface="Arial" charset="0"/>
                <a:ea typeface="ヒラギノ角ゴ Pro W3" charset="0"/>
                <a:cs typeface="ヒラギノ角ゴ Pro W3" charset="0"/>
              </a:rPr>
              <a:t>    STEM, Healthcare Professions, Healthcare Support, and Community Services will be the fastest growing occupations, but also will require high levels of post-secondary education.</a:t>
            </a:r>
          </a:p>
          <a:p>
            <a:r>
              <a:rPr lang="en-US">
                <a:latin typeface="Arial" charset="0"/>
                <a:ea typeface="ヒラギノ角ゴ Pro W3" charset="0"/>
                <a:cs typeface="ヒラギノ角ゴ Pro W3" charset="0"/>
              </a:rPr>
              <a:t>    Most jobs will require some type of post-secondary education, and individuals that only posses a high school diploma will have fewer employment options.</a:t>
            </a:r>
          </a:p>
          <a:p>
            <a:r>
              <a:rPr lang="en-US">
                <a:latin typeface="Arial" charset="0"/>
                <a:ea typeface="ヒラギノ角ゴ Pro W3" charset="0"/>
                <a:cs typeface="ヒラギノ角ゴ Pro W3" charset="0"/>
              </a:rPr>
              <a:t>    Employers will seek cognitive skills such as communication and analytics from job applicants rather than physical skills traditionally associated with manufacturing.</a:t>
            </a:r>
          </a:p>
          <a:p>
            <a:r>
              <a:rPr lang="en-US">
                <a:latin typeface="Arial" charset="0"/>
                <a:ea typeface="ヒラギノ角ゴ Pro W3" charset="0"/>
                <a:cs typeface="ヒラギノ角ゴ Pro W3" charset="0"/>
              </a:rPr>
              <a:t>    The United States will fall short by 5 million workers with postsecondary education – at the current production rate – by 2020.</a:t>
            </a:r>
          </a:p>
          <a:p>
            <a:endParaRPr lang="en-US">
              <a:latin typeface="Arial" charset="0"/>
              <a:ea typeface="ヒラギノ角ゴ Pro W3" charset="0"/>
              <a:cs typeface="ヒラギノ角ゴ Pro W3" charset="0"/>
            </a:endParaRPr>
          </a:p>
        </p:txBody>
      </p:sp>
      <p:sp>
        <p:nvSpPr>
          <p:cNvPr id="207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06A087C9-E07D-B54E-AB14-D87B83B493DC}" type="slidenum">
              <a:rPr lang="en-US" sz="1200"/>
              <a:pPr/>
              <a:t>97</a:t>
            </a:fld>
            <a:endParaRPr lang="en-US" sz="120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a:ln/>
        </p:spPr>
      </p:sp>
      <p:sp>
        <p:nvSpPr>
          <p:cNvPr id="209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The third bullet – listening skills</a:t>
            </a:r>
          </a:p>
          <a:p>
            <a:r>
              <a:rPr lang="en-US" sz="1400" dirty="0">
                <a:latin typeface="Arial" charset="0"/>
                <a:ea typeface="ヒラギノ角ゴ Pro W3" charset="0"/>
                <a:cs typeface="ヒラギノ角ゴ Pro W3" charset="0"/>
              </a:rPr>
              <a:t>And at the bottom – communication skills.</a:t>
            </a:r>
          </a:p>
          <a:p>
            <a:endParaRPr lang="en-US" sz="1400" dirty="0">
              <a:latin typeface="Arial" charset="0"/>
              <a:ea typeface="ヒラギノ角ゴ Pro W3" charset="0"/>
              <a:cs typeface="ヒラギノ角ゴ Pro W3" charset="0"/>
            </a:endParaRPr>
          </a:p>
          <a:p>
            <a:r>
              <a:rPr lang="en-US" sz="1400" dirty="0">
                <a:latin typeface="Arial" charset="0"/>
                <a:ea typeface="ヒラギノ角ゴ Pro W3" charset="0"/>
                <a:cs typeface="ヒラギノ角ゴ Pro W3" charset="0"/>
              </a:rPr>
              <a:t>Where do kids learn these skills in school?</a:t>
            </a:r>
          </a:p>
          <a:p>
            <a:endParaRPr lang="en-US" dirty="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Recovery 2020 confirms cognitive skills are highly sought after by employers.? Physically intensive skills are less important.? Forty-eight percent of jobs require high levels of active listening.? Other skills most coveted by employers:? Leadership? Communication? Analytics? Administration</a:t>
            </a:r>
          </a:p>
          <a:p>
            <a:r>
              <a:rPr lang="en-US" dirty="0">
                <a:latin typeface="Arial" charset="0"/>
                <a:ea typeface="ヒラギノ角ゴ Pro W3" charset="0"/>
                <a:cs typeface="ヒラギノ角ゴ Pro W3" charset="0"/>
              </a:rPr>
              <a:t> What Skills Will Get You Hired?</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cew.georgetown.edu</a:t>
            </a:r>
            <a:r>
              <a:rPr lang="en-US" dirty="0">
                <a:latin typeface="Arial" charset="0"/>
                <a:ea typeface="ヒラギノ角ゴ Pro W3" charset="0"/>
                <a:cs typeface="ヒラギノ角ゴ Pro W3" charset="0"/>
              </a:rPr>
              <a:t>/recovery2020/</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Recovery 2020:  Job Growth and Education Requirements Through 2020</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June 26, 2013</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Recovery 2020 finds that:</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    There will be 55 million job openings in the economy through 2020: 24 million openings from newly created jobs and 31 million openings due to baby boom retirements.</a:t>
            </a:r>
          </a:p>
          <a:p>
            <a:r>
              <a:rPr lang="en-US" dirty="0">
                <a:latin typeface="Arial" charset="0"/>
                <a:ea typeface="ヒラギノ角ゴ Pro W3" charset="0"/>
                <a:cs typeface="ヒラギノ角ゴ Pro W3" charset="0"/>
              </a:rPr>
              <a:t>    By educational attainment: 35 percent of the job openings will require at least a bachelor</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 degree, 30 percent of the job openings will require some college or an associate</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 degree and 36 percent of the job openings will not require education beyond high school.</a:t>
            </a:r>
          </a:p>
          <a:p>
            <a:r>
              <a:rPr lang="en-US" dirty="0">
                <a:latin typeface="Arial" charset="0"/>
                <a:ea typeface="ヒラギノ角ゴ Pro W3" charset="0"/>
                <a:cs typeface="ヒラギノ角ゴ Pro W3" charset="0"/>
              </a:rPr>
              <a:t>    STEM, Healthcare Professions, Healthcare Support, and Community Services will be the fastest growing occupations, but also will require high levels of post-secondary education.</a:t>
            </a:r>
          </a:p>
          <a:p>
            <a:r>
              <a:rPr lang="en-US" dirty="0">
                <a:latin typeface="Arial" charset="0"/>
                <a:ea typeface="ヒラギノ角ゴ Pro W3" charset="0"/>
                <a:cs typeface="ヒラギノ角ゴ Pro W3" charset="0"/>
              </a:rPr>
              <a:t>    Most jobs will require some type of post-secondary education, and individuals that only posses a high school diploma will have fewer employment options.</a:t>
            </a:r>
          </a:p>
          <a:p>
            <a:r>
              <a:rPr lang="en-US" dirty="0">
                <a:latin typeface="Arial" charset="0"/>
                <a:ea typeface="ヒラギノ角ゴ Pro W3" charset="0"/>
                <a:cs typeface="ヒラギノ角ゴ Pro W3" charset="0"/>
              </a:rPr>
              <a:t>    Employers will seek cognitive skills such as communication and analytics from job applicants rather than physical skills traditionally associated with manufacturing.</a:t>
            </a:r>
          </a:p>
          <a:p>
            <a:r>
              <a:rPr lang="en-US" dirty="0">
                <a:latin typeface="Arial" charset="0"/>
                <a:ea typeface="ヒラギノ角ゴ Pro W3" charset="0"/>
                <a:cs typeface="ヒラギノ角ゴ Pro W3" charset="0"/>
              </a:rPr>
              <a:t>    The United States will fall short by 5 million workers with postsecondary education – at the current production rate – by 2020.</a:t>
            </a:r>
          </a:p>
          <a:p>
            <a:endParaRPr lang="en-US" dirty="0">
              <a:latin typeface="Arial" charset="0"/>
              <a:ea typeface="ヒラギノ角ゴ Pro W3" charset="0"/>
              <a:cs typeface="ヒラギノ角ゴ Pro W3" charset="0"/>
            </a:endParaRPr>
          </a:p>
        </p:txBody>
      </p:sp>
      <p:sp>
        <p:nvSpPr>
          <p:cNvPr id="209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E5B3A9B-3DBE-F740-9E3B-E4081772F9BF}" type="slidenum">
              <a:rPr lang="en-US" sz="1200"/>
              <a:pPr/>
              <a:t>98</a:t>
            </a:fld>
            <a:endParaRPr lang="en-US" sz="120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a:latin typeface="Arial" charset="0"/>
                <a:ea typeface="ヒラギノ角ゴ Pro W3" charset="0"/>
                <a:cs typeface="ヒラギノ角ゴ Pro W3" charset="0"/>
              </a:rPr>
              <a:t>This report has details by state.  Check it out.</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 13. Recovery 2020 By State? The report also gauges each state</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 position compared to the national average;</a:t>
            </a:r>
          </a:p>
          <a:p>
            <a:r>
              <a:rPr lang="en-US" dirty="0">
                <a:latin typeface="Arial" charset="0"/>
                <a:ea typeface="ヒラギノ角ゴ Pro W3" charset="0"/>
                <a:cs typeface="ヒラギノ角ゴ Pro W3" charset="0"/>
              </a:rPr>
              <a:t>Compares the educational composition of jobs in the base year (2010) to the forecast year (2020);</a:t>
            </a:r>
          </a:p>
          <a:p>
            <a:r>
              <a:rPr lang="en-US" dirty="0">
                <a:latin typeface="Arial" charset="0"/>
                <a:ea typeface="ヒラギノ角ゴ Pro W3" charset="0"/>
                <a:cs typeface="ヒラギノ角ゴ Pro W3" charset="0"/>
              </a:rPr>
              <a:t>Shows where the jobs will be by state, education level and occupations for 25 detailed occupational categories in 2020;</a:t>
            </a:r>
          </a:p>
          <a:p>
            <a:r>
              <a:rPr lang="en-US" dirty="0">
                <a:latin typeface="Arial" charset="0"/>
                <a:ea typeface="ヒラギノ角ゴ Pro W3" charset="0"/>
                <a:cs typeface="ヒラギノ角ゴ Pro W3" charset="0"/>
              </a:rPr>
              <a:t>Twenty-seven states will be at or above the 65 percent proportion of jobs that will require postsecondary education beyond HS in 2020.</a:t>
            </a:r>
          </a:p>
          <a:p>
            <a:r>
              <a:rPr lang="en-US" dirty="0">
                <a:latin typeface="Arial" charset="0"/>
                <a:ea typeface="ヒラギノ角ゴ Pro W3" charset="0"/>
                <a:cs typeface="ヒラギノ角ゴ Pro W3" charset="0"/>
              </a:rPr>
              <a:t>The highest proportion of BA jobs and graduate jobs will be concentrated in northeastern states.</a:t>
            </a:r>
          </a:p>
          <a:p>
            <a:r>
              <a:rPr lang="en-US" dirty="0">
                <a:latin typeface="Arial" charset="0"/>
                <a:ea typeface="ヒラギノ角ゴ Pro W3" charset="0"/>
                <a:cs typeface="ヒラギノ角ゴ Pro W3" charset="0"/>
              </a:rPr>
              <a:t>Jobs for HS graduates or dropouts will be concentrated in the southern states.</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cew.georgetown.edu</a:t>
            </a:r>
            <a:r>
              <a:rPr lang="en-US" dirty="0">
                <a:latin typeface="Arial" charset="0"/>
                <a:ea typeface="ヒラギノ角ゴ Pro W3" charset="0"/>
                <a:cs typeface="ヒラギノ角ゴ Pro W3" charset="0"/>
              </a:rPr>
              <a:t>/recovery2020/</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Recovery 2020:  Job Growth and Education Requirements Through 2020</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June 26, 2013</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Recovery 2020 finds that:</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    There will be 55 million job openings in the economy through 2020: 24 million openings from newly created jobs and 31 million openings due to baby boom retirements.</a:t>
            </a:r>
          </a:p>
          <a:p>
            <a:r>
              <a:rPr lang="en-US" dirty="0">
                <a:latin typeface="Arial" charset="0"/>
                <a:ea typeface="ヒラギノ角ゴ Pro W3" charset="0"/>
                <a:cs typeface="ヒラギノ角ゴ Pro W3" charset="0"/>
              </a:rPr>
              <a:t>    By educational attainment: 35 percent of the job openings will require at least a bachelor</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 degree, 30 percent of the job openings will require some college or an associate</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 degree and 36 percent of the job openings will not require education beyond high school.</a:t>
            </a:r>
          </a:p>
          <a:p>
            <a:r>
              <a:rPr lang="en-US" dirty="0">
                <a:latin typeface="Arial" charset="0"/>
                <a:ea typeface="ヒラギノ角ゴ Pro W3" charset="0"/>
                <a:cs typeface="ヒラギノ角ゴ Pro W3" charset="0"/>
              </a:rPr>
              <a:t>    STEM, Healthcare Professions, Healthcare Support, and Community Services will be the fastest growing occupations, but also will require high levels of post-secondary education.</a:t>
            </a:r>
          </a:p>
          <a:p>
            <a:r>
              <a:rPr lang="en-US" dirty="0">
                <a:latin typeface="Arial" charset="0"/>
                <a:ea typeface="ヒラギノ角ゴ Pro W3" charset="0"/>
                <a:cs typeface="ヒラギノ角ゴ Pro W3" charset="0"/>
              </a:rPr>
              <a:t>    Most jobs will require some type of post-secondary education, and individuals that only posses a high school diploma will have fewer employment options.</a:t>
            </a:r>
          </a:p>
          <a:p>
            <a:r>
              <a:rPr lang="en-US" dirty="0">
                <a:latin typeface="Arial" charset="0"/>
                <a:ea typeface="ヒラギノ角ゴ Pro W3" charset="0"/>
                <a:cs typeface="ヒラギノ角ゴ Pro W3" charset="0"/>
              </a:rPr>
              <a:t>    Employers will seek cognitive skills such as communication and analytics from job applicants rather than physical skills traditionally associated with manufacturing.</a:t>
            </a:r>
          </a:p>
          <a:p>
            <a:r>
              <a:rPr lang="en-US" dirty="0">
                <a:latin typeface="Arial" charset="0"/>
                <a:ea typeface="ヒラギノ角ゴ Pro W3" charset="0"/>
                <a:cs typeface="ヒラギノ角ゴ Pro W3" charset="0"/>
              </a:rPr>
              <a:t>    The United States will fall short by 5 million workers with postsecondary education – at the current production rate – by 2020.</a:t>
            </a:r>
          </a:p>
          <a:p>
            <a:endParaRPr lang="en-US" dirty="0">
              <a:latin typeface="Arial" charset="0"/>
              <a:ea typeface="ヒラギノ角ゴ Pro W3" charset="0"/>
              <a:cs typeface="ヒラギノ角ゴ Pro W3" charset="0"/>
            </a:endParaRPr>
          </a:p>
        </p:txBody>
      </p:sp>
      <p:sp>
        <p:nvSpPr>
          <p:cNvPr id="211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CEC1664-5F16-E34A-AF26-5B93E4C5592C}" type="slidenum">
              <a:rPr lang="en-US" sz="1200"/>
              <a:pPr/>
              <a:t>99</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descr="emil-108-144.gif                                               0013CC86StarGate                       C165B62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913563" y="3883025"/>
            <a:ext cx="2230437"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8" name="Rectangle 2"/>
          <p:cNvSpPr>
            <a:spLocks noGrp="1" noChangeArrowheads="1"/>
          </p:cNvSpPr>
          <p:nvPr>
            <p:ph type="ctrTitle"/>
          </p:nvPr>
        </p:nvSpPr>
        <p:spPr>
          <a:xfrm>
            <a:off x="685800" y="2286000"/>
            <a:ext cx="7772400" cy="1143000"/>
          </a:xfrm>
        </p:spPr>
        <p:txBody>
          <a:bodyPr/>
          <a:lstStyle>
            <a:lvl1pPr>
              <a:defRPr sz="4000"/>
            </a:lvl1pPr>
          </a:lstStyle>
          <a:p>
            <a:r>
              <a:rPr lang="en-US"/>
              <a:t>Click to edit Master title style</a:t>
            </a:r>
          </a:p>
        </p:txBody>
      </p:sp>
      <p:sp>
        <p:nvSpPr>
          <p:cNvPr id="9219" name="Rectangle 3"/>
          <p:cNvSpPr>
            <a:spLocks noGrp="1" noChangeArrowheads="1"/>
          </p:cNvSpPr>
          <p:nvPr>
            <p:ph type="subTitle" idx="1"/>
          </p:nvPr>
        </p:nvSpPr>
        <p:spPr>
          <a:xfrm>
            <a:off x="1371600" y="3886200"/>
            <a:ext cx="6400800" cy="1752600"/>
          </a:xfrm>
        </p:spPr>
        <p:txBody>
          <a:bodyPr/>
          <a:lstStyle>
            <a:lvl1pPr marL="0" indent="0" algn="ctr">
              <a:buFontTx/>
              <a:buNone/>
              <a:defRPr sz="2800"/>
            </a:lvl1pPr>
          </a:lstStyle>
          <a:p>
            <a:r>
              <a:rPr lang="en-US"/>
              <a:t>Click to edit Master subtitle style</a:t>
            </a:r>
          </a:p>
        </p:txBody>
      </p:sp>
      <p:sp>
        <p:nvSpPr>
          <p:cNvPr id="5" name="Rectangle 4"/>
          <p:cNvSpPr>
            <a:spLocks noGrp="1" noChangeArrowheads="1"/>
          </p:cNvSpPr>
          <p:nvPr>
            <p:ph type="sldNum" sz="quarter" idx="10"/>
          </p:nvPr>
        </p:nvSpPr>
        <p:spPr/>
        <p:txBody>
          <a:bodyPr/>
          <a:lstStyle>
            <a:lvl1pPr>
              <a:defRPr>
                <a:solidFill>
                  <a:schemeClr val="folHlink"/>
                </a:solidFill>
              </a:defRPr>
            </a:lvl1pPr>
          </a:lstStyle>
          <a:p>
            <a:fld id="{50932759-759E-CD4F-BE2D-60C56087B8BD}" type="slidenum">
              <a:rPr lang="en-US"/>
              <a:pPr/>
              <a:t>‹#›</a:t>
            </a:fld>
            <a:endParaRPr lang="en-US"/>
          </a:p>
        </p:txBody>
      </p:sp>
    </p:spTree>
    <p:extLst>
      <p:ext uri="{BB962C8B-B14F-4D97-AF65-F5344CB8AC3E}">
        <p14:creationId xmlns:p14="http://schemas.microsoft.com/office/powerpoint/2010/main" val="2566226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EB683517-173B-984E-8673-EA71E07B9FCE}" type="slidenum">
              <a:rPr lang="en-US"/>
              <a:pPr/>
              <a:t>‹#›</a:t>
            </a:fld>
            <a:endParaRPr lang="en-US"/>
          </a:p>
        </p:txBody>
      </p:sp>
    </p:spTree>
    <p:extLst>
      <p:ext uri="{BB962C8B-B14F-4D97-AF65-F5344CB8AC3E}">
        <p14:creationId xmlns:p14="http://schemas.microsoft.com/office/powerpoint/2010/main" val="37884437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91CBE3B9-0EDA-D44D-9F0B-8A29D18C326E}" type="slidenum">
              <a:rPr lang="en-US"/>
              <a:pPr/>
              <a:t>‹#›</a:t>
            </a:fld>
            <a:endParaRPr lang="en-US"/>
          </a:p>
        </p:txBody>
      </p:sp>
    </p:spTree>
    <p:extLst>
      <p:ext uri="{BB962C8B-B14F-4D97-AF65-F5344CB8AC3E}">
        <p14:creationId xmlns:p14="http://schemas.microsoft.com/office/powerpoint/2010/main" val="3716494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52A2D286-531F-F94E-91E6-CEB12C86F237}" type="slidenum">
              <a:rPr lang="en-US"/>
              <a:pPr/>
              <a:t>‹#›</a:t>
            </a:fld>
            <a:endParaRPr lang="en-US"/>
          </a:p>
        </p:txBody>
      </p:sp>
    </p:spTree>
    <p:extLst>
      <p:ext uri="{BB962C8B-B14F-4D97-AF65-F5344CB8AC3E}">
        <p14:creationId xmlns:p14="http://schemas.microsoft.com/office/powerpoint/2010/main" val="73640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fld id="{D8280AA0-7F71-E249-B377-FA935F41F88F}" type="slidenum">
              <a:rPr lang="en-US"/>
              <a:pPr/>
              <a:t>‹#›</a:t>
            </a:fld>
            <a:endParaRPr lang="en-US"/>
          </a:p>
        </p:txBody>
      </p:sp>
    </p:spTree>
    <p:extLst>
      <p:ext uri="{BB962C8B-B14F-4D97-AF65-F5344CB8AC3E}">
        <p14:creationId xmlns:p14="http://schemas.microsoft.com/office/powerpoint/2010/main" val="1278370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fld id="{83D8A2DB-8F38-7942-A7A5-AAE532FF019A}" type="slidenum">
              <a:rPr lang="en-US"/>
              <a:pPr/>
              <a:t>‹#›</a:t>
            </a:fld>
            <a:endParaRPr lang="en-US"/>
          </a:p>
        </p:txBody>
      </p:sp>
    </p:spTree>
    <p:extLst>
      <p:ext uri="{BB962C8B-B14F-4D97-AF65-F5344CB8AC3E}">
        <p14:creationId xmlns:p14="http://schemas.microsoft.com/office/powerpoint/2010/main" val="2992659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fld id="{ABD773F1-E557-2C42-A8D4-CE3A86152A37}" type="slidenum">
              <a:rPr lang="en-US"/>
              <a:pPr/>
              <a:t>‹#›</a:t>
            </a:fld>
            <a:endParaRPr lang="en-US"/>
          </a:p>
        </p:txBody>
      </p:sp>
    </p:spTree>
    <p:extLst>
      <p:ext uri="{BB962C8B-B14F-4D97-AF65-F5344CB8AC3E}">
        <p14:creationId xmlns:p14="http://schemas.microsoft.com/office/powerpoint/2010/main" val="3950998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fld id="{5CB110AC-4ED0-764F-8457-6C98B6A7953A}" type="slidenum">
              <a:rPr lang="en-US"/>
              <a:pPr/>
              <a:t>‹#›</a:t>
            </a:fld>
            <a:endParaRPr lang="en-US"/>
          </a:p>
        </p:txBody>
      </p:sp>
    </p:spTree>
    <p:extLst>
      <p:ext uri="{BB962C8B-B14F-4D97-AF65-F5344CB8AC3E}">
        <p14:creationId xmlns:p14="http://schemas.microsoft.com/office/powerpoint/2010/main" val="427942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fld id="{C5499F15-148A-134F-B765-631ACFC03FF3}" type="slidenum">
              <a:rPr lang="en-US"/>
              <a:pPr/>
              <a:t>‹#›</a:t>
            </a:fld>
            <a:endParaRPr lang="en-US"/>
          </a:p>
        </p:txBody>
      </p:sp>
    </p:spTree>
    <p:extLst>
      <p:ext uri="{BB962C8B-B14F-4D97-AF65-F5344CB8AC3E}">
        <p14:creationId xmlns:p14="http://schemas.microsoft.com/office/powerpoint/2010/main" val="265058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6BF955C2-30FA-2B4B-B3E1-2C5A55458189}" type="slidenum">
              <a:rPr lang="en-US"/>
              <a:pPr/>
              <a:t>‹#›</a:t>
            </a:fld>
            <a:endParaRPr lang="en-US"/>
          </a:p>
        </p:txBody>
      </p:sp>
    </p:spTree>
    <p:extLst>
      <p:ext uri="{BB962C8B-B14F-4D97-AF65-F5344CB8AC3E}">
        <p14:creationId xmlns:p14="http://schemas.microsoft.com/office/powerpoint/2010/main" val="3393171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C1CD9A8B-51A3-7F4C-82D8-F710F46570EE}" type="slidenum">
              <a:rPr lang="en-US"/>
              <a:pPr/>
              <a:t>‹#›</a:t>
            </a:fld>
            <a:endParaRPr lang="en-US"/>
          </a:p>
        </p:txBody>
      </p:sp>
    </p:spTree>
    <p:extLst>
      <p:ext uri="{BB962C8B-B14F-4D97-AF65-F5344CB8AC3E}">
        <p14:creationId xmlns:p14="http://schemas.microsoft.com/office/powerpoint/2010/main" val="130390801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3048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245292"/>
                </a:solidFill>
              </a:defRPr>
            </a:lvl1pPr>
          </a:lstStyle>
          <a:p>
            <a:fld id="{5AF08DB0-CD0B-3A43-AA20-5A1149D003ED}" type="slidenum">
              <a:rPr lang="en-US"/>
              <a:pPr/>
              <a:t>‹#›</a:t>
            </a:fld>
            <a:endParaRPr lang="en-US"/>
          </a:p>
        </p:txBody>
      </p:sp>
      <p:pic>
        <p:nvPicPr>
          <p:cNvPr id="1029" name="Picture 5" descr="emil-108-144.gif                                               0013CC86StarGate                       C165B62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175625" y="5564188"/>
            <a:ext cx="968375" cy="12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userDrawn="1"/>
        </p:nvSpPr>
        <p:spPr>
          <a:xfrm>
            <a:off x="5562600" y="6858000"/>
            <a:ext cx="3581400" cy="215444"/>
          </a:xfrm>
          <a:prstGeom prst="rect">
            <a:avLst/>
          </a:prstGeom>
          <a:noFill/>
        </p:spPr>
        <p:txBody>
          <a:bodyPr wrap="square" rtlCol="0">
            <a:spAutoFit/>
          </a:bodyPr>
          <a:lstStyle/>
          <a:p>
            <a:r>
              <a:rPr lang="en-US" sz="800" dirty="0" smtClean="0"/>
              <a:t>Emil</a:t>
            </a:r>
            <a:r>
              <a:rPr lang="en-US" sz="800" baseline="0" dirty="0" smtClean="0"/>
              <a:t> Barnabas and the giraffe icon are trademarks of Barnabas MultiMedia</a:t>
            </a:r>
            <a:endParaRPr lang="en-US" sz="800" dirty="0"/>
          </a:p>
        </p:txBody>
      </p:sp>
    </p:spTree>
  </p:cSld>
  <p:clrMap bg1="lt1" tx1="dk1" bg2="lt2" tx2="dk2" accent1="accent1" accent2="accent2" accent3="accent3" accent4="accent4" accent5="accent5" accent6="accent6" hlink="hlink" folHlink="folHlink"/>
  <p:sldLayoutIdLst>
    <p:sldLayoutId id="2147484007"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3800" b="1">
          <a:solidFill>
            <a:srgbClr val="71852C"/>
          </a:solidFill>
          <a:latin typeface="+mj-lt"/>
          <a:ea typeface="+mj-ea"/>
          <a:cs typeface="+mj-cs"/>
        </a:defRPr>
      </a:lvl1pPr>
      <a:lvl2pPr algn="ctr" rtl="0" eaLnBrk="0" fontAlgn="base" hangingPunct="0">
        <a:spcBef>
          <a:spcPct val="0"/>
        </a:spcBef>
        <a:spcAft>
          <a:spcPct val="0"/>
        </a:spcAft>
        <a:defRPr sz="3800" b="1">
          <a:solidFill>
            <a:srgbClr val="71852C"/>
          </a:solidFill>
          <a:latin typeface="Arial" pitchFamily="-112" charset="0"/>
          <a:ea typeface="ヒラギノ角ゴ Pro W3" pitchFamily="-112" charset="-128"/>
          <a:cs typeface="ヒラギノ角ゴ Pro W3" pitchFamily="-112" charset="-128"/>
        </a:defRPr>
      </a:lvl2pPr>
      <a:lvl3pPr algn="ctr" rtl="0" eaLnBrk="0" fontAlgn="base" hangingPunct="0">
        <a:spcBef>
          <a:spcPct val="0"/>
        </a:spcBef>
        <a:spcAft>
          <a:spcPct val="0"/>
        </a:spcAft>
        <a:defRPr sz="3800" b="1">
          <a:solidFill>
            <a:srgbClr val="71852C"/>
          </a:solidFill>
          <a:latin typeface="Arial" pitchFamily="-112" charset="0"/>
          <a:ea typeface="ヒラギノ角ゴ Pro W3" pitchFamily="-112" charset="-128"/>
          <a:cs typeface="ヒラギノ角ゴ Pro W3" pitchFamily="-112" charset="-128"/>
        </a:defRPr>
      </a:lvl3pPr>
      <a:lvl4pPr algn="ctr" rtl="0" eaLnBrk="0" fontAlgn="base" hangingPunct="0">
        <a:spcBef>
          <a:spcPct val="0"/>
        </a:spcBef>
        <a:spcAft>
          <a:spcPct val="0"/>
        </a:spcAft>
        <a:defRPr sz="3800" b="1">
          <a:solidFill>
            <a:srgbClr val="71852C"/>
          </a:solidFill>
          <a:latin typeface="Arial" pitchFamily="-112" charset="0"/>
          <a:ea typeface="ヒラギノ角ゴ Pro W3" pitchFamily="-112" charset="-128"/>
          <a:cs typeface="ヒラギノ角ゴ Pro W3" pitchFamily="-112" charset="-128"/>
        </a:defRPr>
      </a:lvl4pPr>
      <a:lvl5pPr algn="ctr" rtl="0" eaLnBrk="0" fontAlgn="base" hangingPunct="0">
        <a:spcBef>
          <a:spcPct val="0"/>
        </a:spcBef>
        <a:spcAft>
          <a:spcPct val="0"/>
        </a:spcAft>
        <a:defRPr sz="3800" b="1">
          <a:solidFill>
            <a:srgbClr val="71852C"/>
          </a:solidFill>
          <a:latin typeface="Arial" pitchFamily="-112" charset="0"/>
          <a:ea typeface="ヒラギノ角ゴ Pro W3" pitchFamily="-112" charset="-128"/>
          <a:cs typeface="ヒラギノ角ゴ Pro W3" pitchFamily="-112" charset="-128"/>
        </a:defRPr>
      </a:lvl5pPr>
      <a:lvl6pPr marL="457200" algn="ctr" rtl="0" fontAlgn="base">
        <a:spcBef>
          <a:spcPct val="0"/>
        </a:spcBef>
        <a:spcAft>
          <a:spcPct val="0"/>
        </a:spcAft>
        <a:defRPr sz="3800" b="1">
          <a:solidFill>
            <a:srgbClr val="71852C"/>
          </a:solidFill>
          <a:latin typeface="Arial" pitchFamily="-112" charset="0"/>
          <a:ea typeface="ヒラギノ角ゴ Pro W3" pitchFamily="-112" charset="-128"/>
          <a:cs typeface="ヒラギノ角ゴ Pro W3" pitchFamily="-112" charset="-128"/>
        </a:defRPr>
      </a:lvl6pPr>
      <a:lvl7pPr marL="914400" algn="ctr" rtl="0" fontAlgn="base">
        <a:spcBef>
          <a:spcPct val="0"/>
        </a:spcBef>
        <a:spcAft>
          <a:spcPct val="0"/>
        </a:spcAft>
        <a:defRPr sz="3800" b="1">
          <a:solidFill>
            <a:srgbClr val="71852C"/>
          </a:solidFill>
          <a:latin typeface="Arial" pitchFamily="-112" charset="0"/>
          <a:ea typeface="ヒラギノ角ゴ Pro W3" pitchFamily="-112" charset="-128"/>
          <a:cs typeface="ヒラギノ角ゴ Pro W3" pitchFamily="-112" charset="-128"/>
        </a:defRPr>
      </a:lvl7pPr>
      <a:lvl8pPr marL="1371600" algn="ctr" rtl="0" fontAlgn="base">
        <a:spcBef>
          <a:spcPct val="0"/>
        </a:spcBef>
        <a:spcAft>
          <a:spcPct val="0"/>
        </a:spcAft>
        <a:defRPr sz="3800" b="1">
          <a:solidFill>
            <a:srgbClr val="71852C"/>
          </a:solidFill>
          <a:latin typeface="Arial" pitchFamily="-112" charset="0"/>
          <a:ea typeface="ヒラギノ角ゴ Pro W3" pitchFamily="-112" charset="-128"/>
          <a:cs typeface="ヒラギノ角ゴ Pro W3" pitchFamily="-112" charset="-128"/>
        </a:defRPr>
      </a:lvl8pPr>
      <a:lvl9pPr marL="1828800" algn="ctr" rtl="0" fontAlgn="base">
        <a:spcBef>
          <a:spcPct val="0"/>
        </a:spcBef>
        <a:spcAft>
          <a:spcPct val="0"/>
        </a:spcAft>
        <a:defRPr sz="3800" b="1">
          <a:solidFill>
            <a:srgbClr val="71852C"/>
          </a:solidFill>
          <a:latin typeface="Arial" pitchFamily="-112" charset="0"/>
          <a:ea typeface="ヒラギノ角ゴ Pro W3" pitchFamily="-112" charset="-128"/>
          <a:cs typeface="ヒラギノ角ゴ Pro W3" pitchFamily="-112" charset="-128"/>
        </a:defRPr>
      </a:lvl9pPr>
    </p:titleStyle>
    <p:bodyStyle>
      <a:lvl1pPr marL="342900" indent="-342900" algn="l" rtl="0" eaLnBrk="0" fontAlgn="base" hangingPunct="0">
        <a:spcBef>
          <a:spcPct val="20000"/>
        </a:spcBef>
        <a:spcAft>
          <a:spcPct val="0"/>
        </a:spcAft>
        <a:buChar char="•"/>
        <a:defRPr sz="3000">
          <a:solidFill>
            <a:srgbClr val="7F1353"/>
          </a:solidFill>
          <a:latin typeface="+mn-lt"/>
          <a:ea typeface="+mn-ea"/>
          <a:cs typeface="+mn-cs"/>
        </a:defRPr>
      </a:lvl1pPr>
      <a:lvl2pPr marL="742950" indent="-285750" algn="l" rtl="0" eaLnBrk="0" fontAlgn="base" hangingPunct="0">
        <a:spcBef>
          <a:spcPct val="20000"/>
        </a:spcBef>
        <a:spcAft>
          <a:spcPct val="0"/>
        </a:spcAft>
        <a:buChar char="–"/>
        <a:defRPr sz="2800">
          <a:solidFill>
            <a:srgbClr val="7F1353"/>
          </a:solidFill>
          <a:latin typeface="+mn-lt"/>
          <a:ea typeface="+mn-ea"/>
          <a:cs typeface="+mn-cs"/>
        </a:defRPr>
      </a:lvl2pPr>
      <a:lvl3pPr marL="1143000" indent="-228600" algn="l" rtl="0" eaLnBrk="0" fontAlgn="base" hangingPunct="0">
        <a:spcBef>
          <a:spcPct val="20000"/>
        </a:spcBef>
        <a:spcAft>
          <a:spcPct val="0"/>
        </a:spcAft>
        <a:buChar char="•"/>
        <a:defRPr sz="2400">
          <a:solidFill>
            <a:srgbClr val="7F1353"/>
          </a:solidFill>
          <a:latin typeface="+mn-lt"/>
          <a:ea typeface="+mn-ea"/>
          <a:cs typeface="+mn-cs"/>
        </a:defRPr>
      </a:lvl3pPr>
      <a:lvl4pPr marL="1600200" indent="-228600" algn="l" rtl="0" eaLnBrk="0" fontAlgn="base" hangingPunct="0">
        <a:spcBef>
          <a:spcPct val="20000"/>
        </a:spcBef>
        <a:spcAft>
          <a:spcPct val="0"/>
        </a:spcAft>
        <a:buChar char="–"/>
        <a:defRPr sz="2000">
          <a:solidFill>
            <a:srgbClr val="7F1353"/>
          </a:solidFill>
          <a:latin typeface="+mn-lt"/>
          <a:ea typeface="+mn-ea"/>
          <a:cs typeface="+mn-cs"/>
        </a:defRPr>
      </a:lvl4pPr>
      <a:lvl5pPr marL="2057400" indent="-228600" algn="l" rtl="0" eaLnBrk="0" fontAlgn="base" hangingPunct="0">
        <a:spcBef>
          <a:spcPct val="20000"/>
        </a:spcBef>
        <a:spcAft>
          <a:spcPct val="0"/>
        </a:spcAft>
        <a:buChar char="»"/>
        <a:defRPr sz="2000">
          <a:solidFill>
            <a:srgbClr val="7F1353"/>
          </a:solidFill>
          <a:latin typeface="+mn-lt"/>
          <a:ea typeface="+mn-ea"/>
          <a:cs typeface="+mn-cs"/>
        </a:defRPr>
      </a:lvl5pPr>
      <a:lvl6pPr marL="2514600" indent="-228600" algn="l" rtl="0" fontAlgn="base">
        <a:spcBef>
          <a:spcPct val="20000"/>
        </a:spcBef>
        <a:spcAft>
          <a:spcPct val="0"/>
        </a:spcAft>
        <a:buChar char="»"/>
        <a:defRPr sz="2000">
          <a:solidFill>
            <a:srgbClr val="7F1353"/>
          </a:solidFill>
          <a:latin typeface="+mn-lt"/>
          <a:ea typeface="+mn-ea"/>
          <a:cs typeface="+mn-cs"/>
        </a:defRPr>
      </a:lvl6pPr>
      <a:lvl7pPr marL="2971800" indent="-228600" algn="l" rtl="0" fontAlgn="base">
        <a:spcBef>
          <a:spcPct val="20000"/>
        </a:spcBef>
        <a:spcAft>
          <a:spcPct val="0"/>
        </a:spcAft>
        <a:buChar char="»"/>
        <a:defRPr sz="2000">
          <a:solidFill>
            <a:srgbClr val="7F1353"/>
          </a:solidFill>
          <a:latin typeface="+mn-lt"/>
          <a:ea typeface="+mn-ea"/>
          <a:cs typeface="+mn-cs"/>
        </a:defRPr>
      </a:lvl7pPr>
      <a:lvl8pPr marL="3429000" indent="-228600" algn="l" rtl="0" fontAlgn="base">
        <a:spcBef>
          <a:spcPct val="20000"/>
        </a:spcBef>
        <a:spcAft>
          <a:spcPct val="0"/>
        </a:spcAft>
        <a:buChar char="»"/>
        <a:defRPr sz="2000">
          <a:solidFill>
            <a:srgbClr val="7F1353"/>
          </a:solidFill>
          <a:latin typeface="+mn-lt"/>
          <a:ea typeface="+mn-ea"/>
          <a:cs typeface="+mn-cs"/>
        </a:defRPr>
      </a:lvl8pPr>
      <a:lvl9pPr marL="3886200" indent="-228600" algn="l" rtl="0" fontAlgn="base">
        <a:spcBef>
          <a:spcPct val="20000"/>
        </a:spcBef>
        <a:spcAft>
          <a:spcPct val="0"/>
        </a:spcAft>
        <a:buChar char="»"/>
        <a:defRPr sz="2000">
          <a:solidFill>
            <a:srgbClr val="7F1353"/>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5.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0.xml"/><Relationship Id="rId3" Type="http://schemas.openxmlformats.org/officeDocument/2006/relationships/image" Target="../media/image80.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1.xml"/><Relationship Id="rId3" Type="http://schemas.openxmlformats.org/officeDocument/2006/relationships/image" Target="../media/image81.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2.xml"/><Relationship Id="rId3" Type="http://schemas.openxmlformats.org/officeDocument/2006/relationships/image" Target="../media/image82.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3.xml"/><Relationship Id="rId3" Type="http://schemas.openxmlformats.org/officeDocument/2006/relationships/image" Target="../media/image83.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4.xml"/><Relationship Id="rId3" Type="http://schemas.openxmlformats.org/officeDocument/2006/relationships/image" Target="../media/image84.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5.xml"/><Relationship Id="rId3" Type="http://schemas.openxmlformats.org/officeDocument/2006/relationships/image" Target="../media/image85.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8.xml"/><Relationship Id="rId3" Type="http://schemas.openxmlformats.org/officeDocument/2006/relationships/image" Target="../media/image86.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9.xml"/><Relationship Id="rId3" Type="http://schemas.openxmlformats.org/officeDocument/2006/relationships/image" Target="../media/image8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0.xml"/><Relationship Id="rId3" Type="http://schemas.openxmlformats.org/officeDocument/2006/relationships/image" Target="../media/image88.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1.xml"/><Relationship Id="rId3" Type="http://schemas.openxmlformats.org/officeDocument/2006/relationships/image" Target="../media/image89.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2.xml"/><Relationship Id="rId3" Type="http://schemas.openxmlformats.org/officeDocument/2006/relationships/image" Target="../media/image90.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3.xml"/><Relationship Id="rId3" Type="http://schemas.openxmlformats.org/officeDocument/2006/relationships/image" Target="../media/image91.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0.xml"/><Relationship Id="rId3" Type="http://schemas.openxmlformats.org/officeDocument/2006/relationships/image" Target="../media/image92.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1.xml"/><Relationship Id="rId3" Type="http://schemas.openxmlformats.org/officeDocument/2006/relationships/image" Target="../media/image93.jpeg"/></Relationships>
</file>

<file path=ppt/slides/_rels/slide122.xml.rels><?xml version="1.0" encoding="UTF-8" standalone="yes"?>
<Relationships xmlns="http://schemas.openxmlformats.org/package/2006/relationships"><Relationship Id="rId3" Type="http://schemas.openxmlformats.org/officeDocument/2006/relationships/image" Target="../media/image94.jpeg"/><Relationship Id="rId4" Type="http://schemas.openxmlformats.org/officeDocument/2006/relationships/image" Target="../media/image93.jpeg"/><Relationship Id="rId1" Type="http://schemas.openxmlformats.org/officeDocument/2006/relationships/slideLayout" Target="../slideLayouts/slideLayout7.xml"/><Relationship Id="rId2"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3" Type="http://schemas.openxmlformats.org/officeDocument/2006/relationships/image" Target="../media/image95.jpeg"/><Relationship Id="rId4" Type="http://schemas.openxmlformats.org/officeDocument/2006/relationships/image" Target="../media/image93.jpeg"/><Relationship Id="rId1" Type="http://schemas.openxmlformats.org/officeDocument/2006/relationships/slideLayout" Target="../slideLayouts/slideLayout7.xml"/><Relationship Id="rId2" Type="http://schemas.openxmlformats.org/officeDocument/2006/relationships/notesSlide" Target="../notesSlides/notesSlide123.xml"/></Relationships>
</file>

<file path=ppt/slides/_rels/slide124.xml.rels><?xml version="1.0" encoding="UTF-8" standalone="yes"?>
<Relationships xmlns="http://schemas.openxmlformats.org/package/2006/relationships"><Relationship Id="rId3" Type="http://schemas.openxmlformats.org/officeDocument/2006/relationships/image" Target="../media/image96.jpeg"/><Relationship Id="rId4" Type="http://schemas.openxmlformats.org/officeDocument/2006/relationships/image" Target="../media/image93.jpeg"/><Relationship Id="rId1" Type="http://schemas.openxmlformats.org/officeDocument/2006/relationships/slideLayout" Target="../slideLayouts/slideLayout7.xml"/><Relationship Id="rId2" Type="http://schemas.openxmlformats.org/officeDocument/2006/relationships/notesSlide" Target="../notesSlides/notesSlide12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5.xml"/><Relationship Id="rId3" Type="http://schemas.openxmlformats.org/officeDocument/2006/relationships/image" Target="../media/image97.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6.xml"/><Relationship Id="rId3" Type="http://schemas.openxmlformats.org/officeDocument/2006/relationships/image" Target="../media/image98.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7.xml"/><Relationship Id="rId3" Type="http://schemas.openxmlformats.org/officeDocument/2006/relationships/image" Target="../media/image98.jpe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8.xml"/><Relationship Id="rId3" Type="http://schemas.openxmlformats.org/officeDocument/2006/relationships/image" Target="../media/image98.jpe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9.xml"/><Relationship Id="rId3" Type="http://schemas.openxmlformats.org/officeDocument/2006/relationships/image" Target="../media/image9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0.xml"/><Relationship Id="rId3" Type="http://schemas.openxmlformats.org/officeDocument/2006/relationships/image" Target="../media/image98.jpe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1.xml"/><Relationship Id="rId3" Type="http://schemas.openxmlformats.org/officeDocument/2006/relationships/image" Target="../media/image98.jpe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2.xml"/><Relationship Id="rId3" Type="http://schemas.openxmlformats.org/officeDocument/2006/relationships/image" Target="../media/image98.jpe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3.xml"/><Relationship Id="rId3" Type="http://schemas.openxmlformats.org/officeDocument/2006/relationships/image" Target="../media/image98.jpe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4.xml"/><Relationship Id="rId3" Type="http://schemas.openxmlformats.org/officeDocument/2006/relationships/image" Target="../media/image98.jpe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8.xml"/><Relationship Id="rId3" Type="http://schemas.openxmlformats.org/officeDocument/2006/relationships/image" Target="../media/image99.jpe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9.xml"/><Relationship Id="rId3" Type="http://schemas.openxmlformats.org/officeDocument/2006/relationships/image" Target="../media/image10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6.jpe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0.xml"/><Relationship Id="rId3" Type="http://schemas.openxmlformats.org/officeDocument/2006/relationships/image" Target="../media/image101.jpe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1.xml"/><Relationship Id="rId3" Type="http://schemas.openxmlformats.org/officeDocument/2006/relationships/image" Target="../media/image102.jpeg"/></Relationships>
</file>

<file path=ppt/slides/_rels/slide142.xml.rels><?xml version="1.0" encoding="UTF-8" standalone="yes"?>
<Relationships xmlns="http://schemas.openxmlformats.org/package/2006/relationships"><Relationship Id="rId3" Type="http://schemas.openxmlformats.org/officeDocument/2006/relationships/image" Target="../media/image103.jpeg"/><Relationship Id="rId4" Type="http://schemas.openxmlformats.org/officeDocument/2006/relationships/image" Target="../media/image104.jpeg"/><Relationship Id="rId1" Type="http://schemas.openxmlformats.org/officeDocument/2006/relationships/slideLayout" Target="../slideLayouts/slideLayout7.xml"/><Relationship Id="rId2" Type="http://schemas.openxmlformats.org/officeDocument/2006/relationships/notesSlide" Target="../notesSlides/notesSlide14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3.xml"/><Relationship Id="rId3" Type="http://schemas.openxmlformats.org/officeDocument/2006/relationships/image" Target="../media/image105.jpe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4.xml"/><Relationship Id="rId3" Type="http://schemas.openxmlformats.org/officeDocument/2006/relationships/image" Target="../media/image106.jpe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7.xml"/><Relationship Id="rId3" Type="http://schemas.openxmlformats.org/officeDocument/2006/relationships/image" Target="../media/image107.jpe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8.xml"/><Relationship Id="rId3" Type="http://schemas.openxmlformats.org/officeDocument/2006/relationships/image" Target="../media/image108.jpe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9.xml"/><Relationship Id="rId3" Type="http://schemas.openxmlformats.org/officeDocument/2006/relationships/image" Target="../media/image109.jpeg"/></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0.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2.xml"/><Relationship Id="rId3" Type="http://schemas.openxmlformats.org/officeDocument/2006/relationships/image" Target="../media/image110.jpe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3.xml"/><Relationship Id="rId3" Type="http://schemas.openxmlformats.org/officeDocument/2006/relationships/image" Target="../media/image111.jpe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4.xml"/><Relationship Id="rId3" Type="http://schemas.openxmlformats.org/officeDocument/2006/relationships/image" Target="../media/image112.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5.xml"/><Relationship Id="rId3" Type="http://schemas.openxmlformats.org/officeDocument/2006/relationships/image" Target="../media/image113.jpe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6.xml"/><Relationship Id="rId3" Type="http://schemas.openxmlformats.org/officeDocument/2006/relationships/image" Target="../media/image114.jpe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7.xml"/><Relationship Id="rId3" Type="http://schemas.openxmlformats.org/officeDocument/2006/relationships/image" Target="../media/image115.jpe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8.xml"/><Relationship Id="rId3" Type="http://schemas.openxmlformats.org/officeDocument/2006/relationships/image" Target="../media/image116.jpe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9.xml"/><Relationship Id="rId3" Type="http://schemas.openxmlformats.org/officeDocument/2006/relationships/image" Target="../media/image117.jpeg"/></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0.xml"/><Relationship Id="rId3" Type="http://schemas.openxmlformats.org/officeDocument/2006/relationships/image" Target="../media/image118.jpe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1.xml"/><Relationship Id="rId3" Type="http://schemas.openxmlformats.org/officeDocument/2006/relationships/image" Target="../media/image119.jpe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2.xml"/><Relationship Id="rId3" Type="http://schemas.openxmlformats.org/officeDocument/2006/relationships/image" Target="../media/image120.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3.xml"/><Relationship Id="rId3" Type="http://schemas.openxmlformats.org/officeDocument/2006/relationships/image" Target="../media/image121.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4.xml"/><Relationship Id="rId3" Type="http://schemas.openxmlformats.org/officeDocument/2006/relationships/image" Target="../media/image122.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5.xml"/><Relationship Id="rId3" Type="http://schemas.openxmlformats.org/officeDocument/2006/relationships/image" Target="../media/image123.jpe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6.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7.xml"/><Relationship Id="rId3" Type="http://schemas.openxmlformats.org/officeDocument/2006/relationships/image" Target="../media/image124.jpe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8.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9.xml"/><Relationship Id="rId3" Type="http://schemas.openxmlformats.org/officeDocument/2006/relationships/image" Target="../media/image125.jpeg"/></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0.xml"/><Relationship Id="rId3" Type="http://schemas.openxmlformats.org/officeDocument/2006/relationships/image" Target="../media/image126.jpe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2.xml"/><Relationship Id="rId3" Type="http://schemas.openxmlformats.org/officeDocument/2006/relationships/image" Target="../media/image127.jpe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3.xml"/><Relationship Id="rId3" Type="http://schemas.openxmlformats.org/officeDocument/2006/relationships/image" Target="../media/image128.jpe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4.xml"/><Relationship Id="rId3" Type="http://schemas.openxmlformats.org/officeDocument/2006/relationships/image" Target="../media/image129.jpe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5.xml"/><Relationship Id="rId3" Type="http://schemas.openxmlformats.org/officeDocument/2006/relationships/image" Target="../media/image130.jpe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6.xml"/><Relationship Id="rId3" Type="http://schemas.openxmlformats.org/officeDocument/2006/relationships/image" Target="../media/image131.jpeg"/></Relationships>
</file>

<file path=ppt/slides/_rels/slide177.xml.rels><?xml version="1.0" encoding="UTF-8" standalone="yes"?>
<Relationships xmlns="http://schemas.openxmlformats.org/package/2006/relationships"><Relationship Id="rId3" Type="http://schemas.openxmlformats.org/officeDocument/2006/relationships/image" Target="../media/image132.jpeg"/><Relationship Id="rId4" Type="http://schemas.openxmlformats.org/officeDocument/2006/relationships/image" Target="../media/image133.jpeg"/><Relationship Id="rId1" Type="http://schemas.openxmlformats.org/officeDocument/2006/relationships/slideLayout" Target="../slideLayouts/slideLayout7.xml"/><Relationship Id="rId2" Type="http://schemas.openxmlformats.org/officeDocument/2006/relationships/notesSlide" Target="../notesSlides/notesSlide177.xml"/></Relationships>
</file>

<file path=ppt/slides/_rels/slide178.xml.rels><?xml version="1.0" encoding="UTF-8" standalone="yes"?>
<Relationships xmlns="http://schemas.openxmlformats.org/package/2006/relationships"><Relationship Id="rId3" Type="http://schemas.openxmlformats.org/officeDocument/2006/relationships/image" Target="../media/image134.jpeg"/><Relationship Id="rId4" Type="http://schemas.openxmlformats.org/officeDocument/2006/relationships/image" Target="../media/image135.jpeg"/><Relationship Id="rId1" Type="http://schemas.openxmlformats.org/officeDocument/2006/relationships/slideLayout" Target="../slideLayouts/slideLayout7.xml"/><Relationship Id="rId2" Type="http://schemas.openxmlformats.org/officeDocument/2006/relationships/notesSlide" Target="../notesSlides/notesSlide178.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9.xml"/><Relationship Id="rId3" Type="http://schemas.openxmlformats.org/officeDocument/2006/relationships/image" Target="../media/image13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1.jpe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0.xml"/><Relationship Id="rId3" Type="http://schemas.openxmlformats.org/officeDocument/2006/relationships/image" Target="../media/image137.jpeg"/></Relationships>
</file>

<file path=ppt/slides/_rels/slide181.xml.rels><?xml version="1.0" encoding="UTF-8" standalone="yes"?>
<Relationships xmlns="http://schemas.openxmlformats.org/package/2006/relationships"><Relationship Id="rId3" Type="http://schemas.openxmlformats.org/officeDocument/2006/relationships/image" Target="../media/image138.png"/><Relationship Id="rId4" Type="http://schemas.openxmlformats.org/officeDocument/2006/relationships/image" Target="../media/image139.png"/><Relationship Id="rId1" Type="http://schemas.openxmlformats.org/officeDocument/2006/relationships/slideLayout" Target="../slideLayouts/slideLayout7.xml"/><Relationship Id="rId2" Type="http://schemas.openxmlformats.org/officeDocument/2006/relationships/notesSlide" Target="../notesSlides/notesSlide181.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2.xml"/><Relationship Id="rId3" Type="http://schemas.openxmlformats.org/officeDocument/2006/relationships/image" Target="../media/image140.jpe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3.xml"/><Relationship Id="rId3" Type="http://schemas.openxmlformats.org/officeDocument/2006/relationships/image" Target="../media/image141.jpe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4.xml"/><Relationship Id="rId3" Type="http://schemas.openxmlformats.org/officeDocument/2006/relationships/image" Target="../media/image142.jpe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5.xml"/><Relationship Id="rId3" Type="http://schemas.openxmlformats.org/officeDocument/2006/relationships/image" Target="../media/image143.jpe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6.xml"/><Relationship Id="rId3" Type="http://schemas.openxmlformats.org/officeDocument/2006/relationships/image" Target="../media/image144.jpe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7.xml"/><Relationship Id="rId3" Type="http://schemas.openxmlformats.org/officeDocument/2006/relationships/image" Target="../media/image145.jpe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8.xml"/><Relationship Id="rId3" Type="http://schemas.openxmlformats.org/officeDocument/2006/relationships/image" Target="../media/image146.jpe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9.xml"/><Relationship Id="rId3" Type="http://schemas.openxmlformats.org/officeDocument/2006/relationships/image" Target="../media/image147.jpeg"/></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0.xml"/><Relationship Id="rId3" Type="http://schemas.openxmlformats.org/officeDocument/2006/relationships/image" Target="../media/image148.jpe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1.xml"/><Relationship Id="rId3" Type="http://schemas.openxmlformats.org/officeDocument/2006/relationships/image" Target="../media/image149.jpeg"/></Relationships>
</file>

<file path=ppt/slides/_rels/slide192.xml.rels><?xml version="1.0" encoding="UTF-8" standalone="yes"?>
<Relationships xmlns="http://schemas.openxmlformats.org/package/2006/relationships"><Relationship Id="rId3" Type="http://schemas.openxmlformats.org/officeDocument/2006/relationships/image" Target="../media/image150.png"/><Relationship Id="rId4" Type="http://schemas.openxmlformats.org/officeDocument/2006/relationships/image" Target="../media/image151.png"/><Relationship Id="rId1" Type="http://schemas.openxmlformats.org/officeDocument/2006/relationships/slideLayout" Target="../slideLayouts/slideLayout2.xml"/><Relationship Id="rId2" Type="http://schemas.openxmlformats.org/officeDocument/2006/relationships/notesSlide" Target="../notesSlides/notesSlide19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3.xml"/><Relationship Id="rId3" Type="http://schemas.openxmlformats.org/officeDocument/2006/relationships/image" Target="../media/image152.jpe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4.xml"/><Relationship Id="rId3" Type="http://schemas.openxmlformats.org/officeDocument/2006/relationships/image" Target="../media/image153.jpe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5.xml"/><Relationship Id="rId3" Type="http://schemas.openxmlformats.org/officeDocument/2006/relationships/image" Target="../media/image154.jpe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6.xml"/><Relationship Id="rId3" Type="http://schemas.openxmlformats.org/officeDocument/2006/relationships/image" Target="../media/image155.jpe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7.xml"/><Relationship Id="rId3" Type="http://schemas.openxmlformats.org/officeDocument/2006/relationships/image" Target="../media/image156.jpe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8.xml"/><Relationship Id="rId3" Type="http://schemas.openxmlformats.org/officeDocument/2006/relationships/image" Target="../media/image157.jpe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9.xml"/><Relationship Id="rId3" Type="http://schemas.openxmlformats.org/officeDocument/2006/relationships/image" Target="../media/image15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3.jpe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0.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1.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2.xml"/><Relationship Id="rId3" Type="http://schemas.openxmlformats.org/officeDocument/2006/relationships/image" Target="../media/image159.png"/></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3.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4.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5.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6.xml"/><Relationship Id="rId3" Type="http://schemas.openxmlformats.org/officeDocument/2006/relationships/image" Target="../media/image160.jpeg"/></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7.xml"/><Relationship Id="rId3" Type="http://schemas.openxmlformats.org/officeDocument/2006/relationships/image" Target="../media/image160.jpe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8.xml"/><Relationship Id="rId3" Type="http://schemas.openxmlformats.org/officeDocument/2006/relationships/image" Target="../media/image161.jpeg"/></Relationships>
</file>

<file path=ppt/slides/_rels/slide209.xml.rels><?xml version="1.0" encoding="UTF-8" standalone="yes"?>
<Relationships xmlns="http://schemas.openxmlformats.org/package/2006/relationships"><Relationship Id="rId3" Type="http://schemas.openxmlformats.org/officeDocument/2006/relationships/image" Target="../media/image162.jpeg"/><Relationship Id="rId4" Type="http://schemas.openxmlformats.org/officeDocument/2006/relationships/image" Target="../media/image161.jpeg"/><Relationship Id="rId1" Type="http://schemas.openxmlformats.org/officeDocument/2006/relationships/slideLayout" Target="../slideLayouts/slideLayout7.xml"/><Relationship Id="rId2" Type="http://schemas.openxmlformats.org/officeDocument/2006/relationships/notesSlide" Target="../notesSlides/notesSlide20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15.jpeg"/></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0.xml"/><Relationship Id="rId3" Type="http://schemas.openxmlformats.org/officeDocument/2006/relationships/image" Target="../media/image163.jpeg"/></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1.xml"/><Relationship Id="rId3" Type="http://schemas.openxmlformats.org/officeDocument/2006/relationships/image" Target="../media/image163.jpeg"/></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2.xml"/><Relationship Id="rId3" Type="http://schemas.openxmlformats.org/officeDocument/2006/relationships/image" Target="../media/image163.jpeg"/></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3.xml"/><Relationship Id="rId3" Type="http://schemas.openxmlformats.org/officeDocument/2006/relationships/image" Target="../media/image163.jpeg"/></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4.xml"/><Relationship Id="rId3" Type="http://schemas.openxmlformats.org/officeDocument/2006/relationships/image" Target="../media/image164.jpeg"/></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5.xml"/><Relationship Id="rId3" Type="http://schemas.openxmlformats.org/officeDocument/2006/relationships/image" Target="../media/image164.jpeg"/></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6.xml"/><Relationship Id="rId3" Type="http://schemas.openxmlformats.org/officeDocument/2006/relationships/image" Target="../media/image165.jpeg"/></Relationships>
</file>

<file path=ppt/slides/_rels/slide217.xml.rels><?xml version="1.0" encoding="UTF-8" standalone="yes"?>
<Relationships xmlns="http://schemas.openxmlformats.org/package/2006/relationships"><Relationship Id="rId3" Type="http://schemas.openxmlformats.org/officeDocument/2006/relationships/image" Target="../media/image166.jpeg"/><Relationship Id="rId4" Type="http://schemas.openxmlformats.org/officeDocument/2006/relationships/image" Target="../media/image165.jpeg"/><Relationship Id="rId1" Type="http://schemas.openxmlformats.org/officeDocument/2006/relationships/slideLayout" Target="../slideLayouts/slideLayout7.xml"/><Relationship Id="rId2" Type="http://schemas.openxmlformats.org/officeDocument/2006/relationships/notesSlide" Target="../notesSlides/notesSlide217.xml"/></Relationships>
</file>

<file path=ppt/slides/_rels/slide218.xml.rels><?xml version="1.0" encoding="UTF-8" standalone="yes"?>
<Relationships xmlns="http://schemas.openxmlformats.org/package/2006/relationships"><Relationship Id="rId3" Type="http://schemas.openxmlformats.org/officeDocument/2006/relationships/image" Target="../media/image167.jpeg"/><Relationship Id="rId4" Type="http://schemas.openxmlformats.org/officeDocument/2006/relationships/image" Target="../media/image165.jpeg"/><Relationship Id="rId1" Type="http://schemas.openxmlformats.org/officeDocument/2006/relationships/slideLayout" Target="../slideLayouts/slideLayout7.xml"/><Relationship Id="rId2" Type="http://schemas.openxmlformats.org/officeDocument/2006/relationships/notesSlide" Target="../notesSlides/notesSlide218.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9.xml"/><Relationship Id="rId3" Type="http://schemas.openxmlformats.org/officeDocument/2006/relationships/image" Target="../media/image168.png"/></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0.xml"/><Relationship Id="rId3" Type="http://schemas.openxmlformats.org/officeDocument/2006/relationships/image" Target="../media/image168.png"/></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1.xml"/><Relationship Id="rId3" Type="http://schemas.openxmlformats.org/officeDocument/2006/relationships/image" Target="../media/image168.png"/></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2.xml"/><Relationship Id="rId3" Type="http://schemas.openxmlformats.org/officeDocument/2006/relationships/image" Target="../media/image168.png"/></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3.xml"/><Relationship Id="rId3" Type="http://schemas.openxmlformats.org/officeDocument/2006/relationships/image" Target="../media/image168.png"/></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4.xml"/><Relationship Id="rId3" Type="http://schemas.openxmlformats.org/officeDocument/2006/relationships/image" Target="../media/image168.png"/></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5.xml"/><Relationship Id="rId3" Type="http://schemas.openxmlformats.org/officeDocument/2006/relationships/image" Target="../media/image168.png"/></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6.xml"/><Relationship Id="rId3" Type="http://schemas.openxmlformats.org/officeDocument/2006/relationships/image" Target="../media/image168.png"/></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7.xml"/><Relationship Id="rId3" Type="http://schemas.openxmlformats.org/officeDocument/2006/relationships/image" Target="../media/image168.png"/></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8.xml"/><Relationship Id="rId3" Type="http://schemas.openxmlformats.org/officeDocument/2006/relationships/image" Target="../media/image168.png"/></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9.xml"/><Relationship Id="rId3" Type="http://schemas.openxmlformats.org/officeDocument/2006/relationships/image" Target="../media/image168.png"/></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7.jpe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0.xml"/><Relationship Id="rId3" Type="http://schemas.openxmlformats.org/officeDocument/2006/relationships/image" Target="../media/image169.jpeg"/></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1.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3.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4.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5.xml"/><Relationship Id="rId3" Type="http://schemas.openxmlformats.org/officeDocument/2006/relationships/image" Target="../media/image170.jpeg"/></Relationships>
</file>

<file path=ppt/slides/_rels/slide236.xml.rels><?xml version="1.0" encoding="UTF-8" standalone="yes"?>
<Relationships xmlns="http://schemas.openxmlformats.org/package/2006/relationships"><Relationship Id="rId3" Type="http://schemas.openxmlformats.org/officeDocument/2006/relationships/image" Target="../media/image171.jpeg"/><Relationship Id="rId4" Type="http://schemas.openxmlformats.org/officeDocument/2006/relationships/image" Target="../media/image172.jpeg"/><Relationship Id="rId1" Type="http://schemas.openxmlformats.org/officeDocument/2006/relationships/slideLayout" Target="../slideLayouts/slideLayout7.xml"/><Relationship Id="rId2" Type="http://schemas.openxmlformats.org/officeDocument/2006/relationships/notesSlide" Target="../notesSlides/notesSlide236.xml"/></Relationships>
</file>

<file path=ppt/slides/_rels/slide237.xml.rels><?xml version="1.0" encoding="UTF-8" standalone="yes"?>
<Relationships xmlns="http://schemas.openxmlformats.org/package/2006/relationships"><Relationship Id="rId3" Type="http://schemas.openxmlformats.org/officeDocument/2006/relationships/image" Target="../media/image171.jpeg"/><Relationship Id="rId4" Type="http://schemas.openxmlformats.org/officeDocument/2006/relationships/image" Target="../media/image172.jpeg"/><Relationship Id="rId1" Type="http://schemas.openxmlformats.org/officeDocument/2006/relationships/slideLayout" Target="../slideLayouts/slideLayout7.xml"/><Relationship Id="rId2" Type="http://schemas.openxmlformats.org/officeDocument/2006/relationships/notesSlide" Target="../notesSlides/notesSlide237.xml"/></Relationships>
</file>

<file path=ppt/slides/_rels/slide238.xml.rels><?xml version="1.0" encoding="UTF-8" standalone="yes"?>
<Relationships xmlns="http://schemas.openxmlformats.org/package/2006/relationships"><Relationship Id="rId3" Type="http://schemas.openxmlformats.org/officeDocument/2006/relationships/image" Target="../media/image171.jpeg"/><Relationship Id="rId4" Type="http://schemas.openxmlformats.org/officeDocument/2006/relationships/image" Target="../media/image172.jpeg"/><Relationship Id="rId1" Type="http://schemas.openxmlformats.org/officeDocument/2006/relationships/slideLayout" Target="../slideLayouts/slideLayout7.xml"/><Relationship Id="rId2" Type="http://schemas.openxmlformats.org/officeDocument/2006/relationships/notesSlide" Target="../notesSlides/notesSlide238.xml"/></Relationships>
</file>

<file path=ppt/slides/_rels/slide239.xml.rels><?xml version="1.0" encoding="UTF-8" standalone="yes"?>
<Relationships xmlns="http://schemas.openxmlformats.org/package/2006/relationships"><Relationship Id="rId3" Type="http://schemas.openxmlformats.org/officeDocument/2006/relationships/image" Target="../media/image171.jpeg"/><Relationship Id="rId4" Type="http://schemas.openxmlformats.org/officeDocument/2006/relationships/image" Target="../media/image172.jpeg"/><Relationship Id="rId1" Type="http://schemas.openxmlformats.org/officeDocument/2006/relationships/slideLayout" Target="../slideLayouts/slideLayout7.xml"/><Relationship Id="rId2" Type="http://schemas.openxmlformats.org/officeDocument/2006/relationships/notesSlide" Target="../notesSlides/notesSlide239.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17.jpe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0.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1.xml"/><Relationship Id="rId3" Type="http://schemas.openxmlformats.org/officeDocument/2006/relationships/image" Target="../media/image2.jpeg"/></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3.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4.xml"/><Relationship Id="rId3" Type="http://schemas.openxmlformats.org/officeDocument/2006/relationships/image" Target="../media/image173.png"/></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5.xml"/></Relationships>
</file>

<file path=ppt/slides/_rels/slide24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46.xml"/><Relationship Id="rId5" Type="http://schemas.openxmlformats.org/officeDocument/2006/relationships/image" Target="../media/image174.png"/><Relationship Id="rId1" Type="http://schemas.microsoft.com/office/2007/relationships/media" Target="file://localhost/Users/barnabas/Documents/Mister%20Rogers%20Neighborhood%20Full%20Intro%20with%20Video.mov" TargetMode="External"/><Relationship Id="rId2" Type="http://schemas.openxmlformats.org/officeDocument/2006/relationships/video" Target="file://localhost/Users/barnabas/Documents/Mister%20Rogers%20Neighborhood%20Full%20Intro%20with%20Video.mov" TargetMode="Externa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7.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8.xml"/><Relationship Id="rId3" Type="http://schemas.openxmlformats.org/officeDocument/2006/relationships/image" Target="../media/image175.jpeg"/></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9.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17.jpe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0.xml"/><Relationship Id="rId3" Type="http://schemas.openxmlformats.org/officeDocument/2006/relationships/image" Target="../media/image176.jpeg"/></Relationships>
</file>

<file path=ppt/slides/_rels/slide251.xml.rels><?xml version="1.0" encoding="UTF-8" standalone="yes"?>
<Relationships xmlns="http://schemas.openxmlformats.org/package/2006/relationships"><Relationship Id="rId3" Type="http://schemas.openxmlformats.org/officeDocument/2006/relationships/image" Target="../media/image176.jpeg"/><Relationship Id="rId4" Type="http://schemas.openxmlformats.org/officeDocument/2006/relationships/image" Target="../media/image177.jpeg"/><Relationship Id="rId1" Type="http://schemas.openxmlformats.org/officeDocument/2006/relationships/slideLayout" Target="../slideLayouts/slideLayout2.xml"/><Relationship Id="rId2" Type="http://schemas.openxmlformats.org/officeDocument/2006/relationships/notesSlide" Target="../notesSlides/notesSlide251.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2.xml"/><Relationship Id="rId3" Type="http://schemas.openxmlformats.org/officeDocument/2006/relationships/image" Target="../media/image178.jpeg"/></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3.xml"/><Relationship Id="rId3" Type="http://schemas.openxmlformats.org/officeDocument/2006/relationships/image" Target="../media/image179.jpeg"/></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4.xml"/><Relationship Id="rId3" Type="http://schemas.openxmlformats.org/officeDocument/2006/relationships/image" Target="../media/image41.jpeg"/></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5.xml"/><Relationship Id="rId3" Type="http://schemas.openxmlformats.org/officeDocument/2006/relationships/image" Target="../media/image180.jpeg"/></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6.xml"/><Relationship Id="rId3" Type="http://schemas.openxmlformats.org/officeDocument/2006/relationships/image" Target="../media/image181.jpeg"/></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7.xml"/><Relationship Id="rId3" Type="http://schemas.openxmlformats.org/officeDocument/2006/relationships/image" Target="../media/image42.jpeg"/></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8.xml"/><Relationship Id="rId3" Type="http://schemas.openxmlformats.org/officeDocument/2006/relationships/image" Target="../media/image182.jpeg"/></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9.xml"/><Relationship Id="rId3" Type="http://schemas.openxmlformats.org/officeDocument/2006/relationships/image" Target="../media/image183.jpeg"/></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17.jpe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0.xml"/><Relationship Id="rId3" Type="http://schemas.openxmlformats.org/officeDocument/2006/relationships/image" Target="../media/image43.jpeg"/></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1.xml"/><Relationship Id="rId3" Type="http://schemas.openxmlformats.org/officeDocument/2006/relationships/image" Target="../media/image184.jpeg"/></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2.xml"/><Relationship Id="rId3" Type="http://schemas.openxmlformats.org/officeDocument/2006/relationships/image" Target="../media/image185.jpeg"/></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3.xml"/><Relationship Id="rId3" Type="http://schemas.openxmlformats.org/officeDocument/2006/relationships/image" Target="../media/image186.jpeg"/></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4.xml"/><Relationship Id="rId3" Type="http://schemas.openxmlformats.org/officeDocument/2006/relationships/image" Target="../media/image187.jpeg"/></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5.xml"/><Relationship Id="rId3" Type="http://schemas.openxmlformats.org/officeDocument/2006/relationships/image" Target="../media/image188.jpeg"/></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6.xml"/><Relationship Id="rId3" Type="http://schemas.openxmlformats.org/officeDocument/2006/relationships/image" Target="../media/image189.jpeg"/></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7.xml"/><Relationship Id="rId3" Type="http://schemas.openxmlformats.org/officeDocument/2006/relationships/image" Target="../media/image190.jpeg"/></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8.xml"/><Relationship Id="rId3" Type="http://schemas.openxmlformats.org/officeDocument/2006/relationships/image" Target="../media/image191.jpeg"/></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9.xml"/><Relationship Id="rId3" Type="http://schemas.openxmlformats.org/officeDocument/2006/relationships/image" Target="../media/image192.jpeg"/></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17.jpe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0.xml"/><Relationship Id="rId3" Type="http://schemas.openxmlformats.org/officeDocument/2006/relationships/image" Target="../media/image193.jpeg"/></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1.xml"/><Relationship Id="rId3" Type="http://schemas.openxmlformats.org/officeDocument/2006/relationships/image" Target="../media/image194.jpeg"/></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2.xml"/><Relationship Id="rId3" Type="http://schemas.openxmlformats.org/officeDocument/2006/relationships/image" Target="../media/image195.jpeg"/></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3.xml"/><Relationship Id="rId3" Type="http://schemas.openxmlformats.org/officeDocument/2006/relationships/image" Target="../media/image196.jpeg"/></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4.xml"/><Relationship Id="rId3" Type="http://schemas.openxmlformats.org/officeDocument/2006/relationships/image" Target="../media/image197.jpeg"/></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5.xml"/><Relationship Id="rId3" Type="http://schemas.openxmlformats.org/officeDocument/2006/relationships/image" Target="../media/image198.jpeg"/></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6.xml"/><Relationship Id="rId3" Type="http://schemas.openxmlformats.org/officeDocument/2006/relationships/image" Target="../media/image199.jpeg"/></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7.xml"/><Relationship Id="rId3" Type="http://schemas.openxmlformats.org/officeDocument/2006/relationships/image" Target="../media/image200.jpeg"/></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8.xml"/><Relationship Id="rId3" Type="http://schemas.openxmlformats.org/officeDocument/2006/relationships/image" Target="../media/image201.jpeg"/></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9.xml"/><Relationship Id="rId3" Type="http://schemas.openxmlformats.org/officeDocument/2006/relationships/image" Target="../media/image20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23.jpeg"/></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0.xml"/><Relationship Id="rId3" Type="http://schemas.openxmlformats.org/officeDocument/2006/relationships/image" Target="../media/image203.jpeg"/></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1.xml"/><Relationship Id="rId3" Type="http://schemas.openxmlformats.org/officeDocument/2006/relationships/image" Target="../media/image204.jpeg"/></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2.xml"/><Relationship Id="rId3" Type="http://schemas.openxmlformats.org/officeDocument/2006/relationships/image" Target="../media/image205.jpeg"/></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3.xml"/><Relationship Id="rId3" Type="http://schemas.openxmlformats.org/officeDocument/2006/relationships/image" Target="../media/image206.jpeg"/></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4.xml"/><Relationship Id="rId3" Type="http://schemas.openxmlformats.org/officeDocument/2006/relationships/image" Target="../media/image207.jpeg"/></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5.xml"/><Relationship Id="rId3" Type="http://schemas.openxmlformats.org/officeDocument/2006/relationships/image" Target="../media/image208.jpeg"/></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6.xml"/><Relationship Id="rId3" Type="http://schemas.openxmlformats.org/officeDocument/2006/relationships/image" Target="../media/image209.jpeg"/></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7.xml"/><Relationship Id="rId3" Type="http://schemas.openxmlformats.org/officeDocument/2006/relationships/image" Target="../media/image210.jpeg"/></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8.xml"/><Relationship Id="rId3" Type="http://schemas.openxmlformats.org/officeDocument/2006/relationships/image" Target="../media/image211.jpeg"/></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9.xml"/><Relationship Id="rId3" Type="http://schemas.openxmlformats.org/officeDocument/2006/relationships/image" Target="../media/image21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0.xml"/><Relationship Id="rId3" Type="http://schemas.openxmlformats.org/officeDocument/2006/relationships/image" Target="../media/image213.jpeg"/></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1.xml"/><Relationship Id="rId3" Type="http://schemas.openxmlformats.org/officeDocument/2006/relationships/image" Target="../media/image214.jpeg"/></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2.xml"/><Relationship Id="rId3" Type="http://schemas.openxmlformats.org/officeDocument/2006/relationships/image" Target="../media/image215.jpeg"/></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3.xml"/><Relationship Id="rId3" Type="http://schemas.openxmlformats.org/officeDocument/2006/relationships/image" Target="../media/image216.jpeg"/></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4.xml"/><Relationship Id="rId3" Type="http://schemas.openxmlformats.org/officeDocument/2006/relationships/image" Target="../media/image217.jpeg"/></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5.xml"/><Relationship Id="rId3" Type="http://schemas.openxmlformats.org/officeDocument/2006/relationships/image" Target="../media/image218.jpeg"/></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6.xml"/><Relationship Id="rId3" Type="http://schemas.openxmlformats.org/officeDocument/2006/relationships/image" Target="../media/image219.jpeg"/></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7.xml"/><Relationship Id="rId3" Type="http://schemas.openxmlformats.org/officeDocument/2006/relationships/image" Target="../media/image220.jpeg"/></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8.xml"/><Relationship Id="rId3" Type="http://schemas.openxmlformats.org/officeDocument/2006/relationships/image" Target="../media/image221.jpeg"/></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9.xml"/><Relationship Id="rId3" Type="http://schemas.openxmlformats.org/officeDocument/2006/relationships/image" Target="../media/image22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23.jpeg"/></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0.xml"/><Relationship Id="rId3" Type="http://schemas.openxmlformats.org/officeDocument/2006/relationships/image" Target="../media/image223.jpeg"/></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1.xml"/><Relationship Id="rId3" Type="http://schemas.openxmlformats.org/officeDocument/2006/relationships/image" Target="../media/image224.jpeg"/></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2.xml"/><Relationship Id="rId3" Type="http://schemas.openxmlformats.org/officeDocument/2006/relationships/image" Target="../media/image225.jpeg"/></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3.xml"/><Relationship Id="rId3" Type="http://schemas.openxmlformats.org/officeDocument/2006/relationships/image" Target="../media/image226.jpeg"/></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4.xml"/><Relationship Id="rId3" Type="http://schemas.openxmlformats.org/officeDocument/2006/relationships/image" Target="../media/image227.jpeg"/></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5.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6.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7.xml"/><Relationship Id="rId3" Type="http://schemas.openxmlformats.org/officeDocument/2006/relationships/image" Target="../media/image228.jpeg"/></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8.xml"/><Relationship Id="rId3" Type="http://schemas.openxmlformats.org/officeDocument/2006/relationships/image" Target="../media/image229.jpeg"/></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9.xml"/><Relationship Id="rId3" Type="http://schemas.openxmlformats.org/officeDocument/2006/relationships/image" Target="../media/image23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0.xml"/><Relationship Id="rId3" Type="http://schemas.openxmlformats.org/officeDocument/2006/relationships/image" Target="../media/image231.jpeg"/></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1.xml"/><Relationship Id="rId3" Type="http://schemas.openxmlformats.org/officeDocument/2006/relationships/image" Target="../media/image232.jpeg"/></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2.xml"/><Relationship Id="rId3" Type="http://schemas.openxmlformats.org/officeDocument/2006/relationships/image" Target="../media/image233.jpeg"/></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3.xml"/><Relationship Id="rId3" Type="http://schemas.openxmlformats.org/officeDocument/2006/relationships/image" Target="../media/image234.jpeg"/></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4.xml"/><Relationship Id="rId3" Type="http://schemas.openxmlformats.org/officeDocument/2006/relationships/image" Target="../media/image235.jpeg"/></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5.xml"/><Relationship Id="rId3" Type="http://schemas.openxmlformats.org/officeDocument/2006/relationships/image" Target="../media/image236.jpeg"/></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6.xml"/><Relationship Id="rId3" Type="http://schemas.openxmlformats.org/officeDocument/2006/relationships/image" Target="../media/image118.jpeg"/></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7.xml"/><Relationship Id="rId3" Type="http://schemas.openxmlformats.org/officeDocument/2006/relationships/image" Target="../media/image117.jpeg"/></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8.xml"/><Relationship Id="rId3" Type="http://schemas.openxmlformats.org/officeDocument/2006/relationships/image" Target="../media/image237.jpeg"/></Relationships>
</file>

<file path=ppt/slides/_rels/slide319.xml.rels><?xml version="1.0" encoding="UTF-8" standalone="yes"?>
<Relationships xmlns="http://schemas.openxmlformats.org/package/2006/relationships"><Relationship Id="rId3" Type="http://schemas.openxmlformats.org/officeDocument/2006/relationships/image" Target="../media/image238.png"/><Relationship Id="rId4" Type="http://schemas.openxmlformats.org/officeDocument/2006/relationships/image" Target="../media/image32.jpeg"/><Relationship Id="rId1" Type="http://schemas.openxmlformats.org/officeDocument/2006/relationships/slideLayout" Target="../slideLayouts/slideLayout7.xml"/><Relationship Id="rId2" Type="http://schemas.openxmlformats.org/officeDocument/2006/relationships/notesSlide" Target="../notesSlides/notesSlide3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20.xml.rels><?xml version="1.0" encoding="UTF-8" standalone="yes"?>
<Relationships xmlns="http://schemas.openxmlformats.org/package/2006/relationships"><Relationship Id="rId3" Type="http://schemas.openxmlformats.org/officeDocument/2006/relationships/image" Target="../media/image239.png"/><Relationship Id="rId4" Type="http://schemas.openxmlformats.org/officeDocument/2006/relationships/image" Target="../media/image32.jpeg"/><Relationship Id="rId1" Type="http://schemas.openxmlformats.org/officeDocument/2006/relationships/slideLayout" Target="../slideLayouts/slideLayout7.xml"/><Relationship Id="rId2" Type="http://schemas.openxmlformats.org/officeDocument/2006/relationships/notesSlide" Target="../notesSlides/notesSlide320.xml"/></Relationships>
</file>

<file path=ppt/slides/_rels/slide321.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jpeg"/><Relationship Id="rId1" Type="http://schemas.openxmlformats.org/officeDocument/2006/relationships/slideLayout" Target="../slideLayouts/slideLayout7.xml"/><Relationship Id="rId2" Type="http://schemas.openxmlformats.org/officeDocument/2006/relationships/notesSlide" Target="../notesSlides/notesSlide321.xml"/></Relationships>
</file>

<file path=ppt/slides/_rels/slide322.xml.rels><?xml version="1.0" encoding="UTF-8" standalone="yes"?>
<Relationships xmlns="http://schemas.openxmlformats.org/package/2006/relationships"><Relationship Id="rId3" Type="http://schemas.openxmlformats.org/officeDocument/2006/relationships/image" Target="../media/image240.png"/><Relationship Id="rId4" Type="http://schemas.openxmlformats.org/officeDocument/2006/relationships/image" Target="../media/image32.jpeg"/><Relationship Id="rId1" Type="http://schemas.openxmlformats.org/officeDocument/2006/relationships/slideLayout" Target="../slideLayouts/slideLayout7.xml"/><Relationship Id="rId2" Type="http://schemas.openxmlformats.org/officeDocument/2006/relationships/notesSlide" Target="../notesSlides/notesSlide322.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3.xml"/><Relationship Id="rId3" Type="http://schemas.openxmlformats.org/officeDocument/2006/relationships/image" Target="../media/image241.jpeg"/></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4.xml"/><Relationship Id="rId3" Type="http://schemas.openxmlformats.org/officeDocument/2006/relationships/image" Target="../media/image242.png"/></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5.xml"/><Relationship Id="rId3" Type="http://schemas.openxmlformats.org/officeDocument/2006/relationships/image" Target="../media/image243.jpeg"/></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6.xml"/><Relationship Id="rId3" Type="http://schemas.openxmlformats.org/officeDocument/2006/relationships/image" Target="../media/image244.jpeg"/></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7.xml"/><Relationship Id="rId3" Type="http://schemas.openxmlformats.org/officeDocument/2006/relationships/image" Target="../media/image245.jpeg"/></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8.xml"/><Relationship Id="rId3" Type="http://schemas.openxmlformats.org/officeDocument/2006/relationships/image" Target="../media/image246.jpeg"/></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9.xml"/><Relationship Id="rId3" Type="http://schemas.openxmlformats.org/officeDocument/2006/relationships/image" Target="../media/image24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24.jpeg"/></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0.xml"/><Relationship Id="rId3" Type="http://schemas.openxmlformats.org/officeDocument/2006/relationships/image" Target="../media/image248.jpeg"/></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1.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2.xml"/><Relationship Id="rId3" Type="http://schemas.openxmlformats.org/officeDocument/2006/relationships/image" Target="../media/image249.jpeg"/></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3.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4.xml"/><Relationship Id="rId3" Type="http://schemas.openxmlformats.org/officeDocument/2006/relationships/image" Target="../media/image250.jpeg"/></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5.xml"/><Relationship Id="rId3" Type="http://schemas.openxmlformats.org/officeDocument/2006/relationships/image" Target="../media/image251.jpeg"/></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6.xml"/><Relationship Id="rId3" Type="http://schemas.openxmlformats.org/officeDocument/2006/relationships/image" Target="../media/image252.jpeg"/></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7.xml"/><Relationship Id="rId3" Type="http://schemas.openxmlformats.org/officeDocument/2006/relationships/image" Target="../media/image253.jpeg"/></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8.xml"/><Relationship Id="rId3" Type="http://schemas.openxmlformats.org/officeDocument/2006/relationships/image" Target="../media/image254.jpeg"/></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9.xml"/><Relationship Id="rId3" Type="http://schemas.openxmlformats.org/officeDocument/2006/relationships/image" Target="../media/image255.jpeg"/></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4.jpe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0.xml"/><Relationship Id="rId3" Type="http://schemas.openxmlformats.org/officeDocument/2006/relationships/image" Target="../media/image256.jpeg"/></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1.xml"/><Relationship Id="rId3" Type="http://schemas.openxmlformats.org/officeDocument/2006/relationships/image" Target="../media/image257.jpeg"/></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2.xml"/><Relationship Id="rId3" Type="http://schemas.openxmlformats.org/officeDocument/2006/relationships/image" Target="../media/image258.jpeg"/></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3.xml"/><Relationship Id="rId3" Type="http://schemas.openxmlformats.org/officeDocument/2006/relationships/image" Target="../media/image259.jpeg"/></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4.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5.xml"/><Relationship Id="rId3" Type="http://schemas.openxmlformats.org/officeDocument/2006/relationships/image" Target="../media/image260.jpeg"/></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6.xml"/><Relationship Id="rId3" Type="http://schemas.openxmlformats.org/officeDocument/2006/relationships/image" Target="../media/image261.jpeg"/></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7.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8.xml"/><Relationship Id="rId3" Type="http://schemas.openxmlformats.org/officeDocument/2006/relationships/image" Target="../media/image71.jpeg"/></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9.xml"/><Relationship Id="rId3" Type="http://schemas.openxmlformats.org/officeDocument/2006/relationships/image" Target="../media/image75.jpeg"/></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4.jpeg"/><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0.xml"/><Relationship Id="rId3" Type="http://schemas.openxmlformats.org/officeDocument/2006/relationships/image" Target="../media/image83.jpeg"/></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1.xml"/><Relationship Id="rId3" Type="http://schemas.openxmlformats.org/officeDocument/2006/relationships/image" Target="../media/image84.jpeg"/></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2.xml"/><Relationship Id="rId3" Type="http://schemas.openxmlformats.org/officeDocument/2006/relationships/image" Target="../media/image85.jpeg"/></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3.xml"/><Relationship Id="rId3" Type="http://schemas.openxmlformats.org/officeDocument/2006/relationships/image" Target="../media/image69.jpeg"/></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4.xml"/><Relationship Id="rId3" Type="http://schemas.openxmlformats.org/officeDocument/2006/relationships/image" Target="../media/image262.jpeg"/></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5.xml"/><Relationship Id="rId3" Type="http://schemas.openxmlformats.org/officeDocument/2006/relationships/image" Target="../media/image81.jpeg"/></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6.xml"/><Relationship Id="rId3" Type="http://schemas.openxmlformats.org/officeDocument/2006/relationships/image" Target="../media/image82.jpeg"/></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7.xml"/><Relationship Id="rId3" Type="http://schemas.openxmlformats.org/officeDocument/2006/relationships/image" Target="../media/image70.jpeg"/></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8.xml"/><Relationship Id="rId3" Type="http://schemas.openxmlformats.org/officeDocument/2006/relationships/image" Target="../media/image263.jpeg"/></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9.xml"/><Relationship Id="rId3" Type="http://schemas.openxmlformats.org/officeDocument/2006/relationships/image" Target="../media/image7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27.jpeg"/></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0.xml"/><Relationship Id="rId3" Type="http://schemas.openxmlformats.org/officeDocument/2006/relationships/image" Target="../media/image73.jpeg"/></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1.xml"/><Relationship Id="rId3" Type="http://schemas.openxmlformats.org/officeDocument/2006/relationships/image" Target="../media/image264.jpeg"/></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2.xml"/><Relationship Id="rId3" Type="http://schemas.openxmlformats.org/officeDocument/2006/relationships/image" Target="../media/image265.jpeg"/></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3.xml"/><Relationship Id="rId3" Type="http://schemas.openxmlformats.org/officeDocument/2006/relationships/image" Target="../media/image74.jpeg"/></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4.xml"/><Relationship Id="rId3" Type="http://schemas.openxmlformats.org/officeDocument/2006/relationships/image" Target="../media/image266.jpeg"/></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5.xml"/><Relationship Id="rId3" Type="http://schemas.openxmlformats.org/officeDocument/2006/relationships/image" Target="../media/image76.jpeg"/></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6.xml"/><Relationship Id="rId3" Type="http://schemas.openxmlformats.org/officeDocument/2006/relationships/image" Target="../media/image77.jpeg"/></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7.xml"/><Relationship Id="rId3" Type="http://schemas.openxmlformats.org/officeDocument/2006/relationships/image" Target="../media/image78.jpeg"/></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8.xml"/><Relationship Id="rId3" Type="http://schemas.openxmlformats.org/officeDocument/2006/relationships/image" Target="../media/image267.jpeg"/></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9.xml"/><Relationship Id="rId3" Type="http://schemas.openxmlformats.org/officeDocument/2006/relationships/image" Target="../media/image79.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0.xml"/><Relationship Id="rId3" Type="http://schemas.openxmlformats.org/officeDocument/2006/relationships/image" Target="../media/image268.jpeg"/></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1.xml"/><Relationship Id="rId3" Type="http://schemas.openxmlformats.org/officeDocument/2006/relationships/image" Target="../media/image269.jpeg"/></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2.xml"/><Relationship Id="rId3" Type="http://schemas.openxmlformats.org/officeDocument/2006/relationships/image" Target="../media/image80.jpeg"/></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3.xml"/><Relationship Id="rId3" Type="http://schemas.openxmlformats.org/officeDocument/2006/relationships/image" Target="../media/image270.jpeg"/></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4.xm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5.xml"/><Relationship Id="rId3" Type="http://schemas.openxmlformats.org/officeDocument/2006/relationships/image" Target="../media/image271.jpeg"/></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6.xml"/><Relationship Id="rId3" Type="http://schemas.openxmlformats.org/officeDocument/2006/relationships/image" Target="../media/image272.png"/></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7.xml"/></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8.xml"/><Relationship Id="rId3" Type="http://schemas.openxmlformats.org/officeDocument/2006/relationships/image" Target="../media/image273.jpeg"/></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9.xml"/><Relationship Id="rId3" Type="http://schemas.openxmlformats.org/officeDocument/2006/relationships/image" Target="../media/image274.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4" Type="http://schemas.openxmlformats.org/officeDocument/2006/relationships/oleObject" Target="../embeddings/oleObject1.bin"/><Relationship Id="rId5" Type="http://schemas.openxmlformats.org/officeDocument/2006/relationships/image" Target="../media/image28.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0.xml"/><Relationship Id="rId3" Type="http://schemas.openxmlformats.org/officeDocument/2006/relationships/image" Target="../media/image275.jpeg"/></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1.xml"/></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2.xml"/><Relationship Id="rId3" Type="http://schemas.openxmlformats.org/officeDocument/2006/relationships/image" Target="../media/image276.jpeg"/></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3.xml"/><Relationship Id="rId3" Type="http://schemas.openxmlformats.org/officeDocument/2006/relationships/image" Target="../media/image277.jpeg"/></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4.xml"/><Relationship Id="rId3" Type="http://schemas.openxmlformats.org/officeDocument/2006/relationships/image" Target="../media/image278.jpeg"/></Relationships>
</file>

<file path=ppt/slides/_rels/slide385.xml.rels><?xml version="1.0" encoding="UTF-8" standalone="yes"?>
<Relationships xmlns="http://schemas.openxmlformats.org/package/2006/relationships"><Relationship Id="rId3" Type="http://schemas.openxmlformats.org/officeDocument/2006/relationships/image" Target="../media/image279.jpeg"/><Relationship Id="rId4" Type="http://schemas.openxmlformats.org/officeDocument/2006/relationships/image" Target="../media/image278.jpeg"/><Relationship Id="rId1" Type="http://schemas.openxmlformats.org/officeDocument/2006/relationships/slideLayout" Target="../slideLayouts/slideLayout7.xml"/><Relationship Id="rId2" Type="http://schemas.openxmlformats.org/officeDocument/2006/relationships/notesSlide" Target="../notesSlides/notesSlide385.xml"/></Relationships>
</file>

<file path=ppt/slides/_rels/slide386.xml.rels><?xml version="1.0" encoding="UTF-8" standalone="yes"?>
<Relationships xmlns="http://schemas.openxmlformats.org/package/2006/relationships"><Relationship Id="rId3" Type="http://schemas.openxmlformats.org/officeDocument/2006/relationships/image" Target="../media/image280.jpeg"/><Relationship Id="rId4" Type="http://schemas.openxmlformats.org/officeDocument/2006/relationships/image" Target="../media/image278.jpeg"/><Relationship Id="rId1" Type="http://schemas.openxmlformats.org/officeDocument/2006/relationships/slideLayout" Target="../slideLayouts/slideLayout7.xml"/><Relationship Id="rId2" Type="http://schemas.openxmlformats.org/officeDocument/2006/relationships/notesSlide" Target="../notesSlides/notesSlide386.xml"/></Relationships>
</file>

<file path=ppt/slides/_rels/slide3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7.xml"/><Relationship Id="rId3" Type="http://schemas.openxmlformats.org/officeDocument/2006/relationships/image" Target="../media/image281.jpeg"/></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8.xml"/><Relationship Id="rId3" Type="http://schemas.openxmlformats.org/officeDocument/2006/relationships/image" Target="../media/image40.png"/></Relationships>
</file>

<file path=ppt/slides/_rels/slide3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9.xml"/><Relationship Id="rId3" Type="http://schemas.openxmlformats.org/officeDocument/2006/relationships/image" Target="../media/image104.jpeg"/></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390.xml.rels><?xml version="1.0" encoding="UTF-8" standalone="yes"?>
<Relationships xmlns="http://schemas.openxmlformats.org/package/2006/relationships"><Relationship Id="rId3" Type="http://schemas.openxmlformats.org/officeDocument/2006/relationships/image" Target="../media/image282.jpeg"/><Relationship Id="rId4" Type="http://schemas.openxmlformats.org/officeDocument/2006/relationships/image" Target="../media/image104.jpeg"/><Relationship Id="rId1" Type="http://schemas.openxmlformats.org/officeDocument/2006/relationships/slideLayout" Target="../slideLayouts/slideLayout7.xml"/><Relationship Id="rId2" Type="http://schemas.openxmlformats.org/officeDocument/2006/relationships/notesSlide" Target="../notesSlides/notesSlide390.xml"/></Relationships>
</file>

<file path=ppt/slides/_rels/slide391.xml.rels><?xml version="1.0" encoding="UTF-8" standalone="yes"?>
<Relationships xmlns="http://schemas.openxmlformats.org/package/2006/relationships"><Relationship Id="rId3" Type="http://schemas.openxmlformats.org/officeDocument/2006/relationships/image" Target="../media/image283.jpeg"/><Relationship Id="rId4" Type="http://schemas.openxmlformats.org/officeDocument/2006/relationships/image" Target="../media/image104.jpeg"/><Relationship Id="rId1" Type="http://schemas.openxmlformats.org/officeDocument/2006/relationships/slideLayout" Target="../slideLayouts/slideLayout7.xml"/><Relationship Id="rId2" Type="http://schemas.openxmlformats.org/officeDocument/2006/relationships/notesSlide" Target="../notesSlides/notesSlide391.xml"/></Relationships>
</file>

<file path=ppt/slides/_rels/slide392.xml.rels><?xml version="1.0" encoding="UTF-8" standalone="yes"?>
<Relationships xmlns="http://schemas.openxmlformats.org/package/2006/relationships"><Relationship Id="rId3" Type="http://schemas.openxmlformats.org/officeDocument/2006/relationships/image" Target="../media/image103.jpeg"/><Relationship Id="rId4" Type="http://schemas.openxmlformats.org/officeDocument/2006/relationships/image" Target="../media/image104.jpeg"/><Relationship Id="rId1" Type="http://schemas.openxmlformats.org/officeDocument/2006/relationships/slideLayout" Target="../slideLayouts/slideLayout7.xml"/><Relationship Id="rId2" Type="http://schemas.openxmlformats.org/officeDocument/2006/relationships/notesSlide" Target="../notesSlides/notesSlide392.xml"/></Relationships>
</file>

<file path=ppt/slides/_rels/slide393.xml.rels><?xml version="1.0" encoding="UTF-8" standalone="yes"?>
<Relationships xmlns="http://schemas.openxmlformats.org/package/2006/relationships"><Relationship Id="rId3" Type="http://schemas.openxmlformats.org/officeDocument/2006/relationships/image" Target="../media/image284.jpeg"/><Relationship Id="rId4" Type="http://schemas.openxmlformats.org/officeDocument/2006/relationships/image" Target="../media/image104.jpeg"/><Relationship Id="rId1" Type="http://schemas.openxmlformats.org/officeDocument/2006/relationships/slideLayout" Target="../slideLayouts/slideLayout7.xml"/><Relationship Id="rId2" Type="http://schemas.openxmlformats.org/officeDocument/2006/relationships/notesSlide" Target="../notesSlides/notesSlide393.xml"/></Relationships>
</file>

<file path=ppt/slides/_rels/slide394.xml.rels><?xml version="1.0" encoding="UTF-8" standalone="yes"?>
<Relationships xmlns="http://schemas.openxmlformats.org/package/2006/relationships"><Relationship Id="rId3" Type="http://schemas.openxmlformats.org/officeDocument/2006/relationships/image" Target="../media/image285.jpeg"/><Relationship Id="rId4" Type="http://schemas.openxmlformats.org/officeDocument/2006/relationships/image" Target="../media/image104.jpeg"/><Relationship Id="rId1" Type="http://schemas.openxmlformats.org/officeDocument/2006/relationships/slideLayout" Target="../slideLayouts/slideLayout7.xml"/><Relationship Id="rId2" Type="http://schemas.openxmlformats.org/officeDocument/2006/relationships/notesSlide" Target="../notesSlides/notesSlide394.xml"/></Relationships>
</file>

<file path=ppt/slides/_rels/slide395.xml.rels><?xml version="1.0" encoding="UTF-8" standalone="yes"?>
<Relationships xmlns="http://schemas.openxmlformats.org/package/2006/relationships"><Relationship Id="rId3" Type="http://schemas.openxmlformats.org/officeDocument/2006/relationships/image" Target="../media/image286.jpeg"/><Relationship Id="rId4" Type="http://schemas.openxmlformats.org/officeDocument/2006/relationships/image" Target="../media/image104.jpeg"/><Relationship Id="rId1" Type="http://schemas.openxmlformats.org/officeDocument/2006/relationships/slideLayout" Target="../slideLayouts/slideLayout7.xml"/><Relationship Id="rId2" Type="http://schemas.openxmlformats.org/officeDocument/2006/relationships/notesSlide" Target="../notesSlides/notesSlide395.xml"/></Relationships>
</file>

<file path=ppt/slides/_rels/slide396.xml.rels><?xml version="1.0" encoding="UTF-8" standalone="yes"?>
<Relationships xmlns="http://schemas.openxmlformats.org/package/2006/relationships"><Relationship Id="rId3" Type="http://schemas.openxmlformats.org/officeDocument/2006/relationships/image" Target="../media/image287.jpeg"/><Relationship Id="rId4" Type="http://schemas.openxmlformats.org/officeDocument/2006/relationships/image" Target="../media/image104.jpeg"/><Relationship Id="rId1" Type="http://schemas.openxmlformats.org/officeDocument/2006/relationships/slideLayout" Target="../slideLayouts/slideLayout7.xml"/><Relationship Id="rId2" Type="http://schemas.openxmlformats.org/officeDocument/2006/relationships/notesSlide" Target="../notesSlides/notesSlide396.xml"/></Relationships>
</file>

<file path=ppt/slides/_rels/slide3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7.xml"/></Relationships>
</file>

<file path=ppt/slides/_rels/slide3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8.xml"/></Relationships>
</file>

<file path=ppt/slides/_rels/slide3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jpeg"/><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33.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3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35.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36.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3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38.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39.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 Id="rId3" Type="http://schemas.openxmlformats.org/officeDocument/2006/relationships/image" Target="../media/image4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4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42.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43.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 Id="rId3" Type="http://schemas.openxmlformats.org/officeDocument/2006/relationships/image" Target="../media/image44.jpeg"/></Relationships>
</file>

<file path=ppt/slides/_rels/slide63.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4.jpeg"/><Relationship Id="rId1" Type="http://schemas.openxmlformats.org/officeDocument/2006/relationships/slideLayout" Target="../slideLayouts/slideLayout7.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46.jpeg"/></Relationships>
</file>

<file path=ppt/slides/_rels/slide65.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 Id="rId3" Type="http://schemas.openxmlformats.org/officeDocument/2006/relationships/image" Target="../media/image48.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 Id="rId3" Type="http://schemas.openxmlformats.org/officeDocument/2006/relationships/image" Target="../media/image49.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 Id="rId3" Type="http://schemas.openxmlformats.org/officeDocument/2006/relationships/image" Target="../media/image4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 Id="rId3" Type="http://schemas.openxmlformats.org/officeDocument/2006/relationships/image" Target="../media/image50.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1.xml"/><Relationship Id="rId3" Type="http://schemas.openxmlformats.org/officeDocument/2006/relationships/image" Target="../media/image51.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2.xml"/><Relationship Id="rId3" Type="http://schemas.openxmlformats.org/officeDocument/2006/relationships/image" Target="../media/image52.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3.xml"/><Relationship Id="rId3" Type="http://schemas.openxmlformats.org/officeDocument/2006/relationships/image" Target="../media/image53.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4.xml"/><Relationship Id="rId3" Type="http://schemas.openxmlformats.org/officeDocument/2006/relationships/image" Target="../media/image54.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5.xml"/><Relationship Id="rId3" Type="http://schemas.openxmlformats.org/officeDocument/2006/relationships/image" Target="../media/image55.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6.xml"/><Relationship Id="rId3" Type="http://schemas.openxmlformats.org/officeDocument/2006/relationships/image" Target="../media/image56.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7.xml"/><Relationship Id="rId3" Type="http://schemas.openxmlformats.org/officeDocument/2006/relationships/image" Target="../media/image57.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58.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5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60.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61.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62.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63.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64.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65.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66.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67.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68.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9.xml"/><Relationship Id="rId3" Type="http://schemas.openxmlformats.org/officeDocument/2006/relationships/image" Target="../media/image6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4.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0.xml"/><Relationship Id="rId3" Type="http://schemas.openxmlformats.org/officeDocument/2006/relationships/image" Target="../media/image70.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1.xml"/><Relationship Id="rId3" Type="http://schemas.openxmlformats.org/officeDocument/2006/relationships/image" Target="../media/image71.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2.xml"/><Relationship Id="rId3" Type="http://schemas.openxmlformats.org/officeDocument/2006/relationships/image" Target="../media/image72.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3.xml"/><Relationship Id="rId3" Type="http://schemas.openxmlformats.org/officeDocument/2006/relationships/image" Target="../media/image73.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4.xml"/><Relationship Id="rId3" Type="http://schemas.openxmlformats.org/officeDocument/2006/relationships/image" Target="../media/image74.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5.xml"/><Relationship Id="rId3" Type="http://schemas.openxmlformats.org/officeDocument/2006/relationships/image" Target="../media/image75.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6.xml"/><Relationship Id="rId3" Type="http://schemas.openxmlformats.org/officeDocument/2006/relationships/image" Target="../media/image76.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7.xml"/><Relationship Id="rId3" Type="http://schemas.openxmlformats.org/officeDocument/2006/relationships/image" Target="../media/image77.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8.xml"/><Relationship Id="rId3" Type="http://schemas.openxmlformats.org/officeDocument/2006/relationships/image" Target="../media/image78.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9.xml"/><Relationship Id="rId3" Type="http://schemas.openxmlformats.org/officeDocument/2006/relationships/image" Target="../media/image7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1066800"/>
            <a:ext cx="9144000" cy="2743200"/>
          </a:xfrm>
        </p:spPr>
        <p:txBody>
          <a:bodyPr/>
          <a:lstStyle/>
          <a:p>
            <a:r>
              <a:rPr lang="en-US" sz="4800">
                <a:effectLst>
                  <a:outerShdw blurRad="38100" dist="38100" dir="2700000" algn="tl">
                    <a:srgbClr val="DDDDDD"/>
                  </a:outerShdw>
                </a:effectLst>
                <a:latin typeface="Arial" charset="0"/>
                <a:ea typeface="ヒラギノ角ゴ Pro W3" charset="0"/>
                <a:cs typeface="ヒラギノ角ゴ Pro W3" charset="0"/>
              </a:rPr>
              <a:t>A Changing World: </a:t>
            </a:r>
            <a:br>
              <a:rPr lang="en-US" sz="4800">
                <a:effectLst>
                  <a:outerShdw blurRad="38100" dist="38100" dir="2700000" algn="tl">
                    <a:srgbClr val="DDDDDD"/>
                  </a:outerShdw>
                </a:effectLst>
                <a:latin typeface="Arial" charset="0"/>
                <a:ea typeface="ヒラギノ角ゴ Pro W3" charset="0"/>
                <a:cs typeface="ヒラギノ角ゴ Pro W3" charset="0"/>
              </a:rPr>
            </a:br>
            <a:r>
              <a:rPr lang="en-US" sz="4800">
                <a:effectLst>
                  <a:outerShdw blurRad="38100" dist="38100" dir="2700000" algn="tl">
                    <a:srgbClr val="DDDDDD"/>
                  </a:outerShdw>
                </a:effectLst>
                <a:latin typeface="Arial" charset="0"/>
                <a:ea typeface="ヒラギノ角ゴ Pro W3" charset="0"/>
                <a:cs typeface="ヒラギノ角ゴ Pro W3" charset="0"/>
              </a:rPr>
              <a:t>Helping Students Prepare for</a:t>
            </a:r>
            <a:br>
              <a:rPr lang="en-US" sz="4800">
                <a:effectLst>
                  <a:outerShdw blurRad="38100" dist="38100" dir="2700000" algn="tl">
                    <a:srgbClr val="DDDDDD"/>
                  </a:outerShdw>
                </a:effectLst>
                <a:latin typeface="Arial" charset="0"/>
                <a:ea typeface="ヒラギノ角ゴ Pro W3" charset="0"/>
                <a:cs typeface="ヒラギノ角ゴ Pro W3" charset="0"/>
              </a:rPr>
            </a:br>
            <a:r>
              <a:rPr lang="en-US" sz="4800">
                <a:effectLst>
                  <a:outerShdw blurRad="38100" dist="38100" dir="2700000" algn="tl">
                    <a:srgbClr val="DDDDDD"/>
                  </a:outerShdw>
                </a:effectLst>
                <a:latin typeface="Arial" charset="0"/>
                <a:ea typeface="ヒラギノ角ゴ Pro W3" charset="0"/>
                <a:cs typeface="ヒラギノ角ゴ Pro W3" charset="0"/>
              </a:rPr>
              <a:t>Life in a Scary World that</a:t>
            </a:r>
            <a:br>
              <a:rPr lang="en-US" sz="4800">
                <a:effectLst>
                  <a:outerShdw blurRad="38100" dist="38100" dir="2700000" algn="tl">
                    <a:srgbClr val="DDDDDD"/>
                  </a:outerShdw>
                </a:effectLst>
                <a:latin typeface="Arial" charset="0"/>
                <a:ea typeface="ヒラギノ角ゴ Pro W3" charset="0"/>
                <a:cs typeface="ヒラギノ角ゴ Pro W3" charset="0"/>
              </a:rPr>
            </a:br>
            <a:r>
              <a:rPr lang="en-US" sz="4800">
                <a:effectLst>
                  <a:outerShdw blurRad="38100" dist="38100" dir="2700000" algn="tl">
                    <a:srgbClr val="DDDDDD"/>
                  </a:outerShdw>
                </a:effectLst>
                <a:latin typeface="Arial" charset="0"/>
                <a:ea typeface="ヒラギノ角ゴ Pro W3" charset="0"/>
                <a:cs typeface="ヒラギノ角ゴ Pro W3" charset="0"/>
              </a:rPr>
              <a:t>We Know Little About</a:t>
            </a:r>
          </a:p>
        </p:txBody>
      </p:sp>
      <p:sp>
        <p:nvSpPr>
          <p:cNvPr id="14339" name="Rectangle 3"/>
          <p:cNvSpPr>
            <a:spLocks noGrp="1" noChangeArrowheads="1"/>
          </p:cNvSpPr>
          <p:nvPr>
            <p:ph type="subTitle" idx="1"/>
          </p:nvPr>
        </p:nvSpPr>
        <p:spPr>
          <a:xfrm>
            <a:off x="0" y="5105400"/>
            <a:ext cx="9144000" cy="1752600"/>
          </a:xfrm>
        </p:spPr>
        <p:txBody>
          <a:bodyPr/>
          <a:lstStyle/>
          <a:p>
            <a:pPr>
              <a:lnSpc>
                <a:spcPct val="80000"/>
              </a:lnSpc>
            </a:pPr>
            <a:r>
              <a:rPr lang="en-US" sz="4000">
                <a:latin typeface="Arial" charset="0"/>
                <a:ea typeface="ヒラギノ角ゴ Pro W3" charset="0"/>
                <a:cs typeface="ヒラギノ角ゴ Pro W3" charset="0"/>
              </a:rPr>
              <a:t>Emil Barnabas</a:t>
            </a:r>
          </a:p>
          <a:p>
            <a:pPr>
              <a:lnSpc>
                <a:spcPct val="80000"/>
              </a:lnSpc>
            </a:pPr>
            <a:endParaRPr lang="en-US" sz="3200">
              <a:latin typeface="Arial" charset="0"/>
              <a:ea typeface="ヒラギノ角ゴ Pro W3" charset="0"/>
              <a:cs typeface="ヒラギノ角ゴ Pro W3" charset="0"/>
            </a:endParaRPr>
          </a:p>
          <a:p>
            <a:pPr>
              <a:lnSpc>
                <a:spcPct val="80000"/>
              </a:lnSpc>
            </a:pPr>
            <a:r>
              <a:rPr lang="en-US" sz="3200">
                <a:latin typeface="Arial" charset="0"/>
                <a:ea typeface="ヒラギノ角ゴ Pro W3" charset="0"/>
                <a:cs typeface="ヒラギノ角ゴ Pro W3" charset="0"/>
              </a:rPr>
              <a:t>Emil@barnabas.com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a:xfrm>
            <a:off x="0" y="304800"/>
            <a:ext cx="9144000" cy="990600"/>
          </a:xfrm>
        </p:spPr>
        <p:txBody>
          <a:bodyPr/>
          <a:lstStyle/>
          <a:p>
            <a:pPr eaLnBrk="1" hangingPunct="1"/>
            <a:r>
              <a:rPr lang="en-US">
                <a:latin typeface="Arial" charset="0"/>
                <a:ea typeface="ヒラギノ角ゴ Pro W3" charset="0"/>
                <a:cs typeface="ヒラギノ角ゴ Pro W3" charset="0"/>
              </a:rPr>
              <a:t>Degree Level Matters</a:t>
            </a:r>
            <a:br>
              <a:rPr lang="en-US">
                <a:latin typeface="Arial" charset="0"/>
                <a:ea typeface="ヒラギノ角ゴ Pro W3" charset="0"/>
                <a:cs typeface="ヒラギノ角ゴ Pro W3" charset="0"/>
              </a:rPr>
            </a:br>
            <a:r>
              <a:rPr lang="en-US" sz="2800">
                <a:solidFill>
                  <a:schemeClr val="tx1"/>
                </a:solidFill>
                <a:latin typeface="Arial" charset="0"/>
                <a:ea typeface="ヒラギノ角ゴ Pro W3" charset="0"/>
                <a:cs typeface="ヒラギノ角ゴ Pro W3" charset="0"/>
              </a:rPr>
              <a:t>People with more education make more money </a:t>
            </a:r>
            <a:br>
              <a:rPr lang="en-US" sz="2800">
                <a:solidFill>
                  <a:schemeClr val="tx1"/>
                </a:solidFill>
                <a:latin typeface="Arial" charset="0"/>
                <a:ea typeface="ヒラギノ角ゴ Pro W3" charset="0"/>
                <a:cs typeface="ヒラギノ角ゴ Pro W3" charset="0"/>
              </a:rPr>
            </a:br>
            <a:r>
              <a:rPr lang="en-US" sz="2800">
                <a:solidFill>
                  <a:schemeClr val="tx1"/>
                </a:solidFill>
                <a:latin typeface="Arial" charset="0"/>
                <a:ea typeface="ヒラギノ角ゴ Pro W3" charset="0"/>
                <a:cs typeface="ヒラギノ角ゴ Pro W3" charset="0"/>
              </a:rPr>
              <a:t>than those with less education</a:t>
            </a:r>
          </a:p>
        </p:txBody>
      </p:sp>
      <p:pic>
        <p:nvPicPr>
          <p:cNvPr id="34819" name="Picture 2" descr="F:\scanned\page-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038" y="1447800"/>
            <a:ext cx="8035925"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2" descr="C:\Documents and Settings\cdroessler\My Documents\Presentations\NEW\Recovery 2020 - Georgetown\already grabbed\slide-16-6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42" name="Picture 2" descr="C:\Documents and Settings\cdroessler\My Documents\Presentations\NEW\Recovery 2020 - Georgetown\already grabbed\Recovery2020_FR_Web-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200" y="46038"/>
            <a:ext cx="7721600" cy="676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7090" name="Picture 2" descr="C:\Documents and Settings\cdroessler\My Documents\Presentations\NEW\Recovery 2020 - Georgetown\already grabbed\Recovery2020_FR_Web-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46038"/>
            <a:ext cx="8429625" cy="676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9138" name="Picture 2" descr="C:\Documents and Settings\cdroessler\My Documents\Presentations\NEW\Recovery 2020 - Georgetown\already grabbed\Recovery2020.ES-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25" y="46038"/>
            <a:ext cx="8921750" cy="676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1186" name="Picture 2" descr="C:\Documents and Settings\cdroessler\My Documents\Presentations\NEW\Recovery 2020 - Georgetown\already grabbed\Recovery2020.ES-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25" y="46038"/>
            <a:ext cx="8921750" cy="676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3234" name="Picture 2" descr="C:\Documents and Settings\cdroessler\My Documents\Presentations\NEW\Recovery 2020 - Georgetown\already grabbed\Recovery2020.ES-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938" y="46038"/>
            <a:ext cx="8874125" cy="676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685800"/>
            <a:ext cx="7772400" cy="5029200"/>
          </a:xfrm>
        </p:spPr>
        <p:txBody>
          <a:bodyPr/>
          <a:lstStyle/>
          <a:p>
            <a:pPr>
              <a:lnSpc>
                <a:spcPct val="150000"/>
              </a:lnSpc>
            </a:pPr>
            <a:r>
              <a:rPr lang="en-US" i="1">
                <a:effectLst>
                  <a:outerShdw blurRad="38100" dist="38100" dir="2700000" algn="tl">
                    <a:srgbClr val="DDDDDD"/>
                  </a:outerShdw>
                </a:effectLst>
                <a:latin typeface="Arial" charset="0"/>
                <a:ea typeface="ヒラギノ角ゴ Pro W3" charset="0"/>
                <a:cs typeface="ヒラギノ角ゴ Pro W3" charset="0"/>
              </a:rPr>
              <a:t>Surprises</a:t>
            </a:r>
            <a:br>
              <a:rPr lang="en-US" i="1">
                <a:effectLst>
                  <a:outerShdw blurRad="38100" dist="38100" dir="2700000" algn="tl">
                    <a:srgbClr val="DDDDDD"/>
                  </a:outerShdw>
                </a:effectLst>
                <a:latin typeface="Arial" charset="0"/>
                <a:ea typeface="ヒラギノ角ゴ Pro W3" charset="0"/>
                <a:cs typeface="ヒラギノ角ゴ Pro W3" charset="0"/>
              </a:rPr>
            </a:br>
            <a:r>
              <a:rPr lang="en-US" i="1">
                <a:effectLst>
                  <a:outerShdw blurRad="38100" dist="38100" dir="2700000" algn="tl">
                    <a:srgbClr val="DDDDDD"/>
                  </a:outerShdw>
                </a:effectLst>
                <a:latin typeface="Arial" charset="0"/>
                <a:ea typeface="ヒラギノ角ゴ Pro W3" charset="0"/>
                <a:cs typeface="ヒラギノ角ゴ Pro W3" charset="0"/>
              </a:rPr>
              <a:t>Future Demand</a:t>
            </a:r>
            <a:br>
              <a:rPr lang="en-US" i="1">
                <a:effectLst>
                  <a:outerShdw blurRad="38100" dist="38100" dir="2700000" algn="tl">
                    <a:srgbClr val="DDDDDD"/>
                  </a:outerShdw>
                </a:effectLst>
                <a:latin typeface="Arial" charset="0"/>
                <a:ea typeface="ヒラギノ角ゴ Pro W3" charset="0"/>
                <a:cs typeface="ヒラギノ角ゴ Pro W3" charset="0"/>
              </a:rPr>
            </a:br>
            <a:r>
              <a:rPr lang="en-US" i="1">
                <a:effectLst>
                  <a:outerShdw blurRad="38100" dist="38100" dir="2700000" algn="tl">
                    <a:srgbClr val="DDDDDD"/>
                  </a:outerShdw>
                </a:effectLst>
                <a:latin typeface="Arial" charset="0"/>
                <a:ea typeface="ヒラギノ角ゴ Pro W3" charset="0"/>
                <a:cs typeface="ヒラギノ角ゴ Pro W3" charset="0"/>
              </a:rPr>
              <a:t>Changing World</a:t>
            </a:r>
            <a:br>
              <a:rPr lang="en-US" i="1">
                <a:effectLst>
                  <a:outerShdw blurRad="38100" dist="38100" dir="2700000" algn="tl">
                    <a:srgbClr val="DDDDDD"/>
                  </a:outerShdw>
                </a:effectLst>
                <a:latin typeface="Arial" charset="0"/>
                <a:ea typeface="ヒラギノ角ゴ Pro W3" charset="0"/>
                <a:cs typeface="ヒラギノ角ゴ Pro W3" charset="0"/>
              </a:rPr>
            </a:br>
            <a:r>
              <a:rPr lang="en-US" i="1">
                <a:effectLst>
                  <a:outerShdw blurRad="38100" dist="38100" dir="2700000" algn="tl">
                    <a:srgbClr val="DDDDDD"/>
                  </a:outerShdw>
                </a:effectLst>
                <a:latin typeface="Arial" charset="0"/>
                <a:ea typeface="ヒラギノ角ゴ Pro W3" charset="0"/>
                <a:cs typeface="ヒラギノ角ゴ Pro W3" charset="0"/>
              </a:rPr>
              <a:t>New Ideas</a:t>
            </a:r>
            <a:br>
              <a:rPr lang="en-US" i="1">
                <a:effectLst>
                  <a:outerShdw blurRad="38100" dist="38100" dir="2700000" algn="tl">
                    <a:srgbClr val="DDDDDD"/>
                  </a:outerShdw>
                </a:effectLst>
                <a:latin typeface="Arial" charset="0"/>
                <a:ea typeface="ヒラギノ角ゴ Pro W3" charset="0"/>
                <a:cs typeface="ヒラギノ角ゴ Pro W3" charset="0"/>
              </a:rPr>
            </a:br>
            <a:r>
              <a:rPr lang="en-US" i="1">
                <a:effectLst>
                  <a:outerShdw blurRad="38100" dist="38100" dir="2700000" algn="tl">
                    <a:srgbClr val="DDDDDD"/>
                  </a:outerShdw>
                </a:effectLst>
                <a:latin typeface="Arial" charset="0"/>
                <a:ea typeface="ヒラギノ角ゴ Pro W3" charset="0"/>
                <a:cs typeface="ヒラギノ角ゴ Pro W3" charset="0"/>
              </a:rPr>
              <a:t> Building Community</a:t>
            </a:r>
          </a:p>
        </p:txBody>
      </p:sp>
      <p:sp>
        <p:nvSpPr>
          <p:cNvPr id="225283" name="Subtitle 2"/>
          <p:cNvSpPr>
            <a:spLocks noGrp="1"/>
          </p:cNvSpPr>
          <p:nvPr>
            <p:ph type="subTitle" idx="1"/>
          </p:nvPr>
        </p:nvSpPr>
        <p:spPr>
          <a:xfrm>
            <a:off x="0" y="6172200"/>
            <a:ext cx="9144000" cy="685800"/>
          </a:xfrm>
        </p:spPr>
        <p:txBody>
          <a:bodyPr/>
          <a:lstStyle/>
          <a:p>
            <a:pPr algn="l"/>
            <a:r>
              <a:rPr lang="en-US" sz="3000">
                <a:latin typeface="Arial" charset="0"/>
                <a:ea typeface="ヒラギノ角ゴ Pro W3" charset="0"/>
                <a:cs typeface="ヒラギノ角ゴ Pro W3" charset="0"/>
              </a:rPr>
              <a:t>www.CareerOutlook.US/presentations</a:t>
            </a:r>
          </a:p>
        </p:txBody>
      </p:sp>
      <p:sp>
        <p:nvSpPr>
          <p:cNvPr id="5" name="Rounded Rectangle 4"/>
          <p:cNvSpPr>
            <a:spLocks noChangeArrowheads="1"/>
          </p:cNvSpPr>
          <p:nvPr/>
        </p:nvSpPr>
        <p:spPr bwMode="auto">
          <a:xfrm>
            <a:off x="1371600" y="2971800"/>
            <a:ext cx="5791200" cy="7620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p:txBody>
          <a:bodyPr/>
          <a:lstStyle/>
          <a:p>
            <a:pPr eaLnBrk="1" hangingPunct="1"/>
            <a:r>
              <a:rPr lang="en-US" sz="4000">
                <a:latin typeface="Arial" charset="0"/>
                <a:ea typeface="ヒラギノ角ゴ Pro W3" charset="0"/>
                <a:cs typeface="ヒラギノ角ゴ Pro W3" charset="0"/>
              </a:rPr>
              <a:t>Upsetting the Projection Data</a:t>
            </a:r>
          </a:p>
        </p:txBody>
      </p:sp>
      <p:sp>
        <p:nvSpPr>
          <p:cNvPr id="227331" name="Rectangle 3"/>
          <p:cNvSpPr>
            <a:spLocks noGrp="1" noChangeArrowheads="1"/>
          </p:cNvSpPr>
          <p:nvPr>
            <p:ph type="body" idx="1"/>
          </p:nvPr>
        </p:nvSpPr>
        <p:spPr>
          <a:xfrm>
            <a:off x="1676400" y="1600200"/>
            <a:ext cx="7772400" cy="4495800"/>
          </a:xfrm>
        </p:spPr>
        <p:txBody>
          <a:bodyPr/>
          <a:lstStyle/>
          <a:p>
            <a:pPr eaLnBrk="1" hangingPunct="1">
              <a:spcAft>
                <a:spcPts val="600"/>
              </a:spcAft>
            </a:pPr>
            <a:r>
              <a:rPr lang="en-US" sz="3200">
                <a:latin typeface="Arial" charset="0"/>
                <a:ea typeface="ヒラギノ角ゴ Pro W3" charset="0"/>
                <a:cs typeface="ヒラギノ角ゴ Pro W3" charset="0"/>
              </a:rPr>
              <a:t>Recession</a:t>
            </a:r>
          </a:p>
          <a:p>
            <a:pPr eaLnBrk="1" hangingPunct="1">
              <a:spcAft>
                <a:spcPts val="600"/>
              </a:spcAft>
            </a:pPr>
            <a:r>
              <a:rPr lang="en-US" sz="3200">
                <a:latin typeface="Arial" charset="0"/>
                <a:ea typeface="ヒラギノ角ゴ Pro W3" charset="0"/>
                <a:cs typeface="ヒラギノ角ゴ Pro W3" charset="0"/>
              </a:rPr>
              <a:t>Natural Disasters</a:t>
            </a:r>
          </a:p>
          <a:p>
            <a:pPr eaLnBrk="1" hangingPunct="1">
              <a:spcAft>
                <a:spcPts val="600"/>
              </a:spcAft>
            </a:pPr>
            <a:r>
              <a:rPr lang="en-US" sz="3200">
                <a:latin typeface="Arial" charset="0"/>
                <a:ea typeface="ヒラギノ角ゴ Pro W3" charset="0"/>
                <a:cs typeface="ヒラギノ角ゴ Pro W3" charset="0"/>
              </a:rPr>
              <a:t>Immigration</a:t>
            </a:r>
          </a:p>
          <a:p>
            <a:pPr eaLnBrk="1" hangingPunct="1">
              <a:spcAft>
                <a:spcPts val="600"/>
              </a:spcAft>
            </a:pPr>
            <a:r>
              <a:rPr lang="en-US" sz="3200">
                <a:latin typeface="Arial" charset="0"/>
                <a:ea typeface="ヒラギノ角ゴ Pro W3" charset="0"/>
                <a:cs typeface="ヒラギノ角ゴ Pro W3" charset="0"/>
              </a:rPr>
              <a:t>Automation / Technology</a:t>
            </a:r>
          </a:p>
          <a:p>
            <a:pPr eaLnBrk="1" hangingPunct="1">
              <a:spcAft>
                <a:spcPts val="600"/>
              </a:spcAft>
            </a:pPr>
            <a:r>
              <a:rPr lang="en-US" sz="3200">
                <a:latin typeface="Arial" charset="0"/>
                <a:ea typeface="ヒラギノ角ゴ Pro W3" charset="0"/>
                <a:cs typeface="ヒラギノ角ゴ Pro W3" charset="0"/>
              </a:rPr>
              <a:t>Job relocation</a:t>
            </a:r>
          </a:p>
          <a:p>
            <a:pPr eaLnBrk="1" hangingPunct="1">
              <a:spcAft>
                <a:spcPts val="600"/>
              </a:spcAft>
            </a:pPr>
            <a:r>
              <a:rPr lang="en-US" sz="3200">
                <a:latin typeface="Arial" charset="0"/>
                <a:ea typeface="ヒラギノ角ゴ Pro W3" charset="0"/>
                <a:cs typeface="ヒラギノ角ゴ Pro W3" charset="0"/>
              </a:rPr>
              <a:t>Elections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3" descr="Preview-of-“Teaching#A12A9D.jpg                                00A12434StarGate                       C165B6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0"/>
            <a:ext cx="5478463" cy="1179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31426" name="Picture 2" descr="C:\Documents and Settings\cdroessler\My Documents\Downloads\LibertyTwpPorterCoIndiana-LibertyCenterHighSchool-IndustrialArtsRoom-1931-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250825"/>
            <a:ext cx="9134475" cy="637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0" y="304800"/>
            <a:ext cx="9144000" cy="990600"/>
          </a:xfrm>
        </p:spPr>
        <p:txBody>
          <a:bodyPr/>
          <a:lstStyle/>
          <a:p>
            <a:pPr eaLnBrk="1" hangingPunct="1"/>
            <a:r>
              <a:rPr lang="en-US">
                <a:latin typeface="Arial" charset="0"/>
                <a:ea typeface="ヒラギノ角ゴ Pro W3" charset="0"/>
                <a:cs typeface="ヒラギノ角ゴ Pro W3" charset="0"/>
              </a:rPr>
              <a:t>Average Starting Salaries for</a:t>
            </a:r>
            <a:br>
              <a:rPr lang="en-US">
                <a:latin typeface="Arial" charset="0"/>
                <a:ea typeface="ヒラギノ角ゴ Pro W3" charset="0"/>
                <a:cs typeface="ヒラギノ角ゴ Pro W3" charset="0"/>
              </a:rPr>
            </a:br>
            <a:r>
              <a:rPr lang="en-US">
                <a:latin typeface="Arial" charset="0"/>
                <a:ea typeface="ヒラギノ角ゴ Pro W3" charset="0"/>
                <a:cs typeface="ヒラギノ角ゴ Pro W3" charset="0"/>
              </a:rPr>
              <a:t>2009 College Graduates in FL</a:t>
            </a:r>
          </a:p>
        </p:txBody>
      </p:sp>
      <p:sp>
        <p:nvSpPr>
          <p:cNvPr id="20483" name="Rectangle 3"/>
          <p:cNvSpPr>
            <a:spLocks noGrp="1" noChangeArrowheads="1"/>
          </p:cNvSpPr>
          <p:nvPr>
            <p:ph type="body" idx="4294967295"/>
          </p:nvPr>
        </p:nvSpPr>
        <p:spPr>
          <a:xfrm>
            <a:off x="685800" y="1752600"/>
            <a:ext cx="8077200" cy="4495800"/>
          </a:xfrm>
        </p:spPr>
        <p:txBody>
          <a:bodyPr/>
          <a:lstStyle/>
          <a:p>
            <a:pPr marL="1604963" indent="-1604963">
              <a:lnSpc>
                <a:spcPct val="150000"/>
              </a:lnSpc>
              <a:buFontTx/>
              <a:buNone/>
              <a:tabLst>
                <a:tab pos="1604963" algn="l"/>
              </a:tabLst>
            </a:pPr>
            <a:r>
              <a:rPr lang="en-US" sz="2600" dirty="0">
                <a:latin typeface="Arial" charset="0"/>
                <a:ea typeface="ヒラギノ角ゴ Pro W3" charset="0"/>
                <a:cs typeface="ヒラギノ角ゴ Pro W3" charset="0"/>
              </a:rPr>
              <a:t>$47,708	Associate in Science (community college)</a:t>
            </a:r>
          </a:p>
          <a:p>
            <a:pPr marL="1604963" indent="-1604963">
              <a:lnSpc>
                <a:spcPct val="150000"/>
              </a:lnSpc>
              <a:buFontTx/>
              <a:buNone/>
              <a:tabLst>
                <a:tab pos="1604963" algn="l"/>
              </a:tabLst>
            </a:pPr>
            <a:r>
              <a:rPr lang="en-US" sz="2600" dirty="0">
                <a:latin typeface="Arial" charset="0"/>
                <a:ea typeface="ヒラギノ角ゴ Pro W3" charset="0"/>
                <a:cs typeface="ヒラギノ角ゴ Pro W3" charset="0"/>
              </a:rPr>
              <a:t>$44,558	Bachelor degree (private college)</a:t>
            </a:r>
          </a:p>
          <a:p>
            <a:pPr marL="1604963" indent="-1604963">
              <a:lnSpc>
                <a:spcPct val="150000"/>
              </a:lnSpc>
              <a:buFontTx/>
              <a:buNone/>
              <a:tabLst>
                <a:tab pos="1604963" algn="l"/>
              </a:tabLst>
            </a:pPr>
            <a:r>
              <a:rPr lang="en-US" sz="2600" dirty="0">
                <a:latin typeface="Arial" charset="0"/>
                <a:ea typeface="ヒラギノ角ゴ Pro W3" charset="0"/>
                <a:cs typeface="ヒラギノ角ゴ Pro W3" charset="0"/>
              </a:rPr>
              <a:t>$39,108	Certificate (community college)</a:t>
            </a:r>
          </a:p>
          <a:p>
            <a:pPr marL="1604963" indent="-1604963">
              <a:lnSpc>
                <a:spcPct val="150000"/>
              </a:lnSpc>
              <a:buFontTx/>
              <a:buNone/>
              <a:tabLst>
                <a:tab pos="1604963" algn="l"/>
              </a:tabLst>
            </a:pPr>
            <a:r>
              <a:rPr lang="en-US" sz="2600" dirty="0">
                <a:latin typeface="Arial" charset="0"/>
                <a:ea typeface="ヒラギノ角ゴ Pro W3" charset="0"/>
                <a:cs typeface="ヒラギノ角ゴ Pro W3" charset="0"/>
              </a:rPr>
              <a:t>$36,552	Bachelor degree (state college)</a:t>
            </a:r>
          </a:p>
          <a:p>
            <a:pPr marL="1604963" indent="-1604963">
              <a:lnSpc>
                <a:spcPct val="150000"/>
              </a:lnSpc>
              <a:buFontTx/>
              <a:buNone/>
              <a:tabLst>
                <a:tab pos="1604963" algn="l"/>
              </a:tabLst>
            </a:pPr>
            <a:endParaRPr lang="en-US" sz="2600" dirty="0">
              <a:latin typeface="Arial" charset="0"/>
              <a:ea typeface="ヒラギノ角ゴ Pro W3" charset="0"/>
              <a:cs typeface="ヒラギノ角ゴ Pro W3" charset="0"/>
            </a:endParaRPr>
          </a:p>
          <a:p>
            <a:pPr marL="1604963" indent="-1604963" algn="ctr">
              <a:lnSpc>
                <a:spcPct val="150000"/>
              </a:lnSpc>
              <a:buFontTx/>
              <a:buNone/>
              <a:tabLst>
                <a:tab pos="1604963" algn="l"/>
              </a:tabLst>
            </a:pPr>
            <a:r>
              <a:rPr lang="en-US" sz="2000" dirty="0">
                <a:latin typeface="Arial" charset="0"/>
                <a:ea typeface="ヒラギノ角ゴ Pro W3" charset="0"/>
                <a:cs typeface="ヒラギノ角ゴ Pro W3" charset="0"/>
              </a:rPr>
              <a:t>Miami Herald - Jan 1, </a:t>
            </a:r>
            <a:r>
              <a:rPr lang="en-US" sz="2000" dirty="0" smtClean="0">
                <a:latin typeface="Arial" charset="0"/>
                <a:ea typeface="ヒラギノ角ゴ Pro W3" charset="0"/>
                <a:cs typeface="ヒラギノ角ゴ Pro W3" charset="0"/>
              </a:rPr>
              <a:t>2011    </a:t>
            </a:r>
            <a:endParaRPr lang="en-US" sz="2000" dirty="0">
              <a:latin typeface="Arial" charset="0"/>
              <a:ea typeface="ヒラギノ角ゴ Pro W3" charset="0"/>
              <a:cs typeface="ヒラギノ角ゴ Pro W3" charset="0"/>
            </a:endParaRPr>
          </a:p>
          <a:p>
            <a:pPr marL="1604963" indent="-1604963">
              <a:lnSpc>
                <a:spcPct val="150000"/>
              </a:lnSpc>
              <a:buFontTx/>
              <a:buNone/>
              <a:tabLst>
                <a:tab pos="1604963" algn="l"/>
              </a:tabLst>
            </a:pPr>
            <a:r>
              <a:rPr lang="en-US" sz="2600" dirty="0">
                <a:latin typeface="Arial" charset="0"/>
                <a:ea typeface="ヒラギノ角ゴ Pro W3" charset="0"/>
                <a:cs typeface="ヒラギノ角ゴ Pro W3" charset="0"/>
              </a:rPr>
              <a:t/>
            </a:r>
            <a:br>
              <a:rPr lang="en-US" sz="2600" dirty="0">
                <a:latin typeface="Arial" charset="0"/>
                <a:ea typeface="ヒラギノ角ゴ Pro W3" charset="0"/>
                <a:cs typeface="ヒラギノ角ゴ Pro W3" charset="0"/>
              </a:rPr>
            </a:br>
            <a:r>
              <a:rPr lang="en-US" sz="2600" dirty="0">
                <a:latin typeface="Arial" charset="0"/>
                <a:ea typeface="ヒラギノ角ゴ Pro W3" charset="0"/>
                <a:cs typeface="ヒラギノ角ゴ Pro W3" charset="0"/>
              </a:rPr>
              <a:t/>
            </a:r>
            <a:br>
              <a:rPr lang="en-US" sz="2600" dirty="0">
                <a:latin typeface="Arial" charset="0"/>
                <a:ea typeface="ヒラギノ角ゴ Pro W3" charset="0"/>
                <a:cs typeface="ヒラギノ角ゴ Pro W3" charset="0"/>
              </a:rPr>
            </a:br>
            <a:endParaRPr lang="en-US" sz="2600" dirty="0">
              <a:latin typeface="Arial" charset="0"/>
              <a:ea typeface="ヒラギノ角ゴ Pro W3" charset="0"/>
              <a:cs typeface="ヒラギノ角ゴ Pro W3"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wipe(up)">
                                      <p:cBhvr>
                                        <p:cTn id="7" dur="500"/>
                                        <p:tgtEl>
                                          <p:spTgt spid="20483">
                                            <p:txEl>
                                              <p:pRg st="0" end="0"/>
                                            </p:txEl>
                                          </p:spTgt>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0483">
                                            <p:txEl>
                                              <p:pRg st="1" end="1"/>
                                            </p:txEl>
                                          </p:spTgt>
                                        </p:tgtEl>
                                        <p:attrNameLst>
                                          <p:attrName>style.visibility</p:attrName>
                                        </p:attrNameLst>
                                      </p:cBhvr>
                                      <p:to>
                                        <p:strVal val="visible"/>
                                      </p:to>
                                    </p:set>
                                    <p:animEffect transition="in" filter="wipe(up)">
                                      <p:cBhvr>
                                        <p:cTn id="11" dur="500"/>
                                        <p:tgtEl>
                                          <p:spTgt spid="20483">
                                            <p:txEl>
                                              <p:pRg st="1" end="1"/>
                                            </p:txEl>
                                          </p:spTgt>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0483">
                                            <p:txEl>
                                              <p:pRg st="2" end="2"/>
                                            </p:txEl>
                                          </p:spTgt>
                                        </p:tgtEl>
                                        <p:attrNameLst>
                                          <p:attrName>style.visibility</p:attrName>
                                        </p:attrNameLst>
                                      </p:cBhvr>
                                      <p:to>
                                        <p:strVal val="visible"/>
                                      </p:to>
                                    </p:set>
                                    <p:animEffect transition="in" filter="wipe(up)">
                                      <p:cBhvr>
                                        <p:cTn id="15" dur="500"/>
                                        <p:tgtEl>
                                          <p:spTgt spid="20483">
                                            <p:txEl>
                                              <p:pRg st="2" end="2"/>
                                            </p:txEl>
                                          </p:spTgt>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0483">
                                            <p:txEl>
                                              <p:pRg st="3" end="3"/>
                                            </p:txEl>
                                          </p:spTgt>
                                        </p:tgtEl>
                                        <p:attrNameLst>
                                          <p:attrName>style.visibility</p:attrName>
                                        </p:attrNameLst>
                                      </p:cBhvr>
                                      <p:to>
                                        <p:strVal val="visible"/>
                                      </p:to>
                                    </p:set>
                                    <p:animEffect transition="in" filter="wipe(up)">
                                      <p:cBhvr>
                                        <p:cTn id="19" dur="500"/>
                                        <p:tgtEl>
                                          <p:spTgt spid="20483">
                                            <p:txEl>
                                              <p:pRg st="3" end="3"/>
                                            </p:txEl>
                                          </p:spTgt>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0483">
                                            <p:txEl>
                                              <p:pRg st="5" end="5"/>
                                            </p:txEl>
                                          </p:spTgt>
                                        </p:tgtEl>
                                        <p:attrNameLst>
                                          <p:attrName>style.visibility</p:attrName>
                                        </p:attrNameLst>
                                      </p:cBhvr>
                                      <p:to>
                                        <p:strVal val="visible"/>
                                      </p:to>
                                    </p:set>
                                    <p:animEffect transition="in" filter="wipe(up)">
                                      <p:cBhvr>
                                        <p:cTn id="23" dur="500"/>
                                        <p:tgtEl>
                                          <p:spTgt spid="20483">
                                            <p:txEl>
                                              <p:pRg st="5" end="5"/>
                                            </p:txEl>
                                          </p:spTgt>
                                        </p:tgtEl>
                                      </p:cBhvr>
                                    </p:animEffect>
                                  </p:childTnLst>
                                </p:cTn>
                              </p:par>
                            </p:childTnLst>
                          </p:cTn>
                        </p:par>
                        <p:par>
                          <p:cTn id="24" fill="hold" nodeType="afterGroup">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20483">
                                            <p:txEl>
                                              <p:pRg st="6" end="6"/>
                                            </p:txEl>
                                          </p:spTgt>
                                        </p:tgtEl>
                                        <p:attrNameLst>
                                          <p:attrName>style.visibility</p:attrName>
                                        </p:attrNameLst>
                                      </p:cBhvr>
                                      <p:to>
                                        <p:strVal val="visible"/>
                                      </p:to>
                                    </p:set>
                                    <p:animEffect transition="in" filter="wipe(up)">
                                      <p:cBhvr>
                                        <p:cTn id="27" dur="500"/>
                                        <p:tgtEl>
                                          <p:spTgt spid="2048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autoUpdateAnimBg="0" advAuto="0"/>
    </p:bldLst>
  </p:timing>
</p:sld>
</file>

<file path=ppt/slides/slide1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33474" name="Picture 2" descr="C:\Documents and Settings\cdroessler\My Documents\Downloads\AMPBabb8744L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381000"/>
            <a:ext cx="9186863" cy="610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35522" name="Picture 2" descr="C:\Documents and Settings\cdroessler\My Documents\Downloads\women_in_factory_b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89916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37570" name="Picture 2" descr="C:\Documents and Settings\cdroessler\My Documents\CTE future curriculum\Commerce meeting 081412\GE 218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5400"/>
            <a:ext cx="4724400" cy="703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9618" name="Picture 2" descr="C:\Documents and Settings\cdroessler\My Documents\Downloads\AMSTC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0"/>
            <a:ext cx="9525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098" name="Rectangle 2"/>
          <p:cNvSpPr>
            <a:spLocks noGrp="1" noChangeArrowheads="1"/>
          </p:cNvSpPr>
          <p:nvPr>
            <p:ph type="ctrTitle" idx="4294967295"/>
          </p:nvPr>
        </p:nvSpPr>
        <p:spPr>
          <a:xfrm>
            <a:off x="685800" y="2286000"/>
            <a:ext cx="8458200" cy="1143000"/>
          </a:xfrm>
        </p:spPr>
        <p:txBody>
          <a:bodyPr/>
          <a:lstStyle/>
          <a:p>
            <a:pPr algn="l" eaLnBrk="1" hangingPunct="1">
              <a:lnSpc>
                <a:spcPct val="120000"/>
              </a:lnSpc>
            </a:pPr>
            <a:r>
              <a:rPr lang="en-US" sz="4800" b="0">
                <a:effectLst>
                  <a:outerShdw blurRad="38100" dist="38100" dir="2700000" algn="tl">
                    <a:srgbClr val="DDDDDD"/>
                  </a:outerShdw>
                </a:effectLst>
                <a:latin typeface="Arial" charset="0"/>
                <a:ea typeface="ヒラギノ角ゴ Pro W3" charset="0"/>
                <a:cs typeface="ヒラギノ角ゴ Pro W3" charset="0"/>
              </a:rPr>
              <a:t>We are currently</a:t>
            </a:r>
            <a:br>
              <a:rPr lang="en-US" sz="4800" b="0">
                <a:effectLst>
                  <a:outerShdw blurRad="38100" dist="38100" dir="2700000" algn="tl">
                    <a:srgbClr val="DDDDDD"/>
                  </a:outerShdw>
                </a:effectLst>
                <a:latin typeface="Arial" charset="0"/>
                <a:ea typeface="ヒラギノ角ゴ Pro W3" charset="0"/>
                <a:cs typeface="ヒラギノ角ゴ Pro W3" charset="0"/>
              </a:rPr>
            </a:br>
            <a:r>
              <a:rPr lang="en-US" sz="4800" b="0">
                <a:effectLst>
                  <a:outerShdw blurRad="38100" dist="38100" dir="2700000" algn="tl">
                    <a:srgbClr val="DDDDDD"/>
                  </a:outerShdw>
                </a:effectLst>
                <a:latin typeface="Arial" charset="0"/>
                <a:ea typeface="ヒラギノ角ゴ Pro W3" charset="0"/>
                <a:cs typeface="ヒラギノ角ゴ Pro W3" charset="0"/>
              </a:rPr>
              <a:t>preparing students for jobs that don</a:t>
            </a:r>
            <a:r>
              <a:rPr lang="ja-JP" altLang="en-US" sz="4800" b="0">
                <a:effectLst>
                  <a:outerShdw blurRad="38100" dist="38100" dir="2700000" algn="tl">
                    <a:srgbClr val="DDDDDD"/>
                  </a:outerShdw>
                </a:effectLst>
                <a:latin typeface="Arial" charset="0"/>
                <a:ea typeface="ヒラギノ角ゴ Pro W3" charset="0"/>
                <a:cs typeface="ヒラギノ角ゴ Pro W3" charset="0"/>
              </a:rPr>
              <a:t>’</a:t>
            </a:r>
            <a:r>
              <a:rPr lang="en-US" sz="4800" b="0">
                <a:effectLst>
                  <a:outerShdw blurRad="38100" dist="38100" dir="2700000" algn="tl">
                    <a:srgbClr val="DDDDDD"/>
                  </a:outerShdw>
                </a:effectLst>
                <a:latin typeface="Arial" charset="0"/>
                <a:ea typeface="ヒラギノ角ゴ Pro W3" charset="0"/>
                <a:cs typeface="ヒラギノ角ゴ Pro W3" charset="0"/>
              </a:rPr>
              <a:t>t yet exist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146" name="Rectangle 2"/>
          <p:cNvSpPr>
            <a:spLocks noGrp="1" noChangeArrowheads="1"/>
          </p:cNvSpPr>
          <p:nvPr>
            <p:ph type="ctrTitle" idx="4294967295"/>
          </p:nvPr>
        </p:nvSpPr>
        <p:spPr>
          <a:xfrm>
            <a:off x="685800" y="2286000"/>
            <a:ext cx="7391400" cy="1143000"/>
          </a:xfrm>
        </p:spPr>
        <p:txBody>
          <a:bodyPr/>
          <a:lstStyle/>
          <a:p>
            <a:pPr algn="l" eaLnBrk="1" hangingPunct="1">
              <a:lnSpc>
                <a:spcPct val="120000"/>
              </a:lnSpc>
            </a:pPr>
            <a:r>
              <a:rPr lang="en-US" sz="4800" b="0">
                <a:effectLst>
                  <a:outerShdw blurRad="38100" dist="38100" dir="2700000" algn="tl">
                    <a:srgbClr val="DDDDDD"/>
                  </a:outerShdw>
                </a:effectLst>
                <a:latin typeface="Arial" charset="0"/>
                <a:ea typeface="ヒラギノ角ゴ Pro W3" charset="0"/>
                <a:cs typeface="ヒラギノ角ゴ Pro W3" charset="0"/>
              </a:rPr>
              <a:t>… using technologies that haven</a:t>
            </a:r>
            <a:r>
              <a:rPr lang="ja-JP" altLang="en-US" sz="4800" b="0">
                <a:effectLst>
                  <a:outerShdw blurRad="38100" dist="38100" dir="2700000" algn="tl">
                    <a:srgbClr val="DDDDDD"/>
                  </a:outerShdw>
                </a:effectLst>
                <a:latin typeface="Arial" charset="0"/>
                <a:ea typeface="ヒラギノ角ゴ Pro W3" charset="0"/>
                <a:cs typeface="ヒラギノ角ゴ Pro W3" charset="0"/>
              </a:rPr>
              <a:t>’</a:t>
            </a:r>
            <a:r>
              <a:rPr lang="en-US" sz="4800" b="0">
                <a:effectLst>
                  <a:outerShdw blurRad="38100" dist="38100" dir="2700000" algn="tl">
                    <a:srgbClr val="DDDDDD"/>
                  </a:outerShdw>
                </a:effectLst>
                <a:latin typeface="Arial" charset="0"/>
                <a:ea typeface="ヒラギノ角ゴ Pro W3" charset="0"/>
                <a:cs typeface="ヒラギノ角ゴ Pro W3" charset="0"/>
              </a:rPr>
              <a:t>t yet been invented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194" name="Rectangle 2"/>
          <p:cNvSpPr>
            <a:spLocks noGrp="1" noChangeArrowheads="1"/>
          </p:cNvSpPr>
          <p:nvPr>
            <p:ph type="ctrTitle" idx="4294967295"/>
          </p:nvPr>
        </p:nvSpPr>
        <p:spPr>
          <a:xfrm>
            <a:off x="685800" y="2286000"/>
            <a:ext cx="7772400" cy="1143000"/>
          </a:xfrm>
        </p:spPr>
        <p:txBody>
          <a:bodyPr/>
          <a:lstStyle/>
          <a:p>
            <a:pPr algn="l" eaLnBrk="1" hangingPunct="1">
              <a:lnSpc>
                <a:spcPct val="120000"/>
              </a:lnSpc>
            </a:pPr>
            <a:r>
              <a:rPr lang="en-US" sz="4800" b="0">
                <a:effectLst>
                  <a:outerShdw blurRad="38100" dist="38100" dir="2700000" algn="tl">
                    <a:srgbClr val="DDDDDD"/>
                  </a:outerShdw>
                </a:effectLst>
                <a:latin typeface="Arial" charset="0"/>
                <a:ea typeface="ヒラギノ角ゴ Pro W3" charset="0"/>
                <a:cs typeface="ヒラギノ角ゴ Pro W3" charset="0"/>
              </a:rPr>
              <a:t>… in order to solve problems we don</a:t>
            </a:r>
            <a:r>
              <a:rPr lang="ja-JP" altLang="en-US" sz="4800" b="0">
                <a:effectLst>
                  <a:outerShdw blurRad="38100" dist="38100" dir="2700000" algn="tl">
                    <a:srgbClr val="DDDDDD"/>
                  </a:outerShdw>
                </a:effectLst>
                <a:latin typeface="Arial" charset="0"/>
                <a:ea typeface="ヒラギノ角ゴ Pro W3" charset="0"/>
                <a:cs typeface="ヒラギノ角ゴ Pro W3" charset="0"/>
              </a:rPr>
              <a:t>’</a:t>
            </a:r>
            <a:r>
              <a:rPr lang="en-US" sz="4800" b="0">
                <a:effectLst>
                  <a:outerShdw blurRad="38100" dist="38100" dir="2700000" algn="tl">
                    <a:srgbClr val="DDDDDD"/>
                  </a:outerShdw>
                </a:effectLst>
                <a:latin typeface="Arial" charset="0"/>
                <a:ea typeface="ヒラギノ角ゴ Pro W3" charset="0"/>
                <a:cs typeface="ヒラギノ角ゴ Pro W3" charset="0"/>
              </a:rPr>
              <a:t>t even know are problems yet.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85506" name="Rectangle 2"/>
          <p:cNvSpPr>
            <a:spLocks noGrp="1" noChangeArrowheads="1"/>
          </p:cNvSpPr>
          <p:nvPr>
            <p:ph type="title" idx="4294967295"/>
          </p:nvPr>
        </p:nvSpPr>
        <p:spPr>
          <a:xfrm>
            <a:off x="0" y="609600"/>
            <a:ext cx="9144000" cy="1143000"/>
          </a:xfrm>
        </p:spPr>
        <p:txBody>
          <a:bodyPr/>
          <a:lstStyle/>
          <a:p>
            <a:pPr eaLnBrk="1" hangingPunct="1"/>
            <a:r>
              <a:rPr lang="en-US" sz="4200" b="0">
                <a:effectLst>
                  <a:outerShdw blurRad="38100" dist="38100" dir="2700000" algn="tl">
                    <a:srgbClr val="DDDDDD"/>
                  </a:outerShdw>
                </a:effectLst>
                <a:latin typeface="Arial" charset="0"/>
                <a:ea typeface="ヒラギノ角ゴ Pro W3" charset="0"/>
                <a:cs typeface="ヒラギノ角ゴ Pro W3" charset="0"/>
              </a:rPr>
              <a:t>Who predicted these?</a:t>
            </a:r>
          </a:p>
        </p:txBody>
      </p:sp>
      <p:sp>
        <p:nvSpPr>
          <p:cNvPr id="1034243" name="Rectangle 3"/>
          <p:cNvSpPr>
            <a:spLocks noGrp="1" noChangeArrowheads="1"/>
          </p:cNvSpPr>
          <p:nvPr>
            <p:ph type="body" idx="4294967295"/>
          </p:nvPr>
        </p:nvSpPr>
        <p:spPr>
          <a:xfrm>
            <a:off x="1295400" y="1600200"/>
            <a:ext cx="7772400" cy="4114800"/>
          </a:xfrm>
        </p:spPr>
        <p:txBody>
          <a:bodyPr/>
          <a:lstStyle/>
          <a:p>
            <a:pPr eaLnBrk="1" hangingPunct="1">
              <a:lnSpc>
                <a:spcPct val="90000"/>
              </a:lnSpc>
              <a:spcAft>
                <a:spcPts val="600"/>
              </a:spcAft>
            </a:pPr>
            <a:r>
              <a:rPr lang="en-US" sz="2800">
                <a:effectLst>
                  <a:outerShdw blurRad="38100" dist="38100" dir="2700000" algn="tl">
                    <a:srgbClr val="DDDDDD"/>
                  </a:outerShdw>
                </a:effectLst>
                <a:latin typeface="Arial" charset="0"/>
                <a:ea typeface="ヒラギノ角ゴ Pro W3" charset="0"/>
                <a:cs typeface="ヒラギノ角ゴ Pro W3" charset="0"/>
              </a:rPr>
              <a:t>Cell phones for everyone</a:t>
            </a:r>
          </a:p>
          <a:p>
            <a:pPr eaLnBrk="1" hangingPunct="1">
              <a:lnSpc>
                <a:spcPct val="90000"/>
              </a:lnSpc>
              <a:spcAft>
                <a:spcPts val="600"/>
              </a:spcAft>
            </a:pPr>
            <a:r>
              <a:rPr lang="en-US" sz="2800">
                <a:effectLst>
                  <a:outerShdw blurRad="38100" dist="38100" dir="2700000" algn="tl">
                    <a:srgbClr val="DDDDDD"/>
                  </a:outerShdw>
                </a:effectLst>
                <a:latin typeface="Arial" charset="0"/>
                <a:ea typeface="ヒラギノ角ゴ Pro W3" charset="0"/>
                <a:cs typeface="ヒラギノ角ゴ Pro W3" charset="0"/>
              </a:rPr>
              <a:t>iPads, Kindles</a:t>
            </a:r>
          </a:p>
          <a:p>
            <a:pPr eaLnBrk="1" hangingPunct="1">
              <a:lnSpc>
                <a:spcPct val="90000"/>
              </a:lnSpc>
              <a:spcAft>
                <a:spcPts val="600"/>
              </a:spcAft>
            </a:pPr>
            <a:r>
              <a:rPr lang="en-US" sz="2800">
                <a:effectLst>
                  <a:outerShdw blurRad="38100" dist="38100" dir="2700000" algn="tl">
                    <a:srgbClr val="DDDDDD"/>
                  </a:outerShdw>
                </a:effectLst>
                <a:latin typeface="Arial" charset="0"/>
                <a:ea typeface="ヒラギノ角ゴ Pro W3" charset="0"/>
                <a:cs typeface="ヒラギノ角ゴ Pro W3" charset="0"/>
              </a:rPr>
              <a:t>Smart phones</a:t>
            </a:r>
          </a:p>
          <a:p>
            <a:pPr eaLnBrk="1" hangingPunct="1">
              <a:lnSpc>
                <a:spcPct val="90000"/>
              </a:lnSpc>
              <a:spcAft>
                <a:spcPts val="600"/>
              </a:spcAft>
            </a:pPr>
            <a:r>
              <a:rPr lang="en-US" sz="2800">
                <a:effectLst>
                  <a:outerShdw blurRad="38100" dist="38100" dir="2700000" algn="tl">
                    <a:srgbClr val="DDDDDD"/>
                  </a:outerShdw>
                </a:effectLst>
                <a:latin typeface="Arial" charset="0"/>
                <a:ea typeface="ヒラギノ角ゴ Pro W3" charset="0"/>
                <a:cs typeface="ヒラギノ角ゴ Pro W3" charset="0"/>
              </a:rPr>
              <a:t>iPod  - portable music and videos</a:t>
            </a:r>
          </a:p>
          <a:p>
            <a:pPr eaLnBrk="1" hangingPunct="1">
              <a:lnSpc>
                <a:spcPct val="90000"/>
              </a:lnSpc>
              <a:spcAft>
                <a:spcPts val="600"/>
              </a:spcAft>
            </a:pPr>
            <a:r>
              <a:rPr lang="en-US" sz="2800">
                <a:effectLst>
                  <a:outerShdw blurRad="38100" dist="38100" dir="2700000" algn="tl">
                    <a:srgbClr val="DDDDDD"/>
                  </a:outerShdw>
                </a:effectLst>
                <a:latin typeface="Arial" charset="0"/>
                <a:ea typeface="ヒラギノ角ゴ Pro W3" charset="0"/>
                <a:cs typeface="ヒラギノ角ゴ Pro W3" charset="0"/>
              </a:rPr>
              <a:t>Hand-held GPS</a:t>
            </a:r>
          </a:p>
          <a:p>
            <a:pPr eaLnBrk="1" hangingPunct="1">
              <a:lnSpc>
                <a:spcPct val="90000"/>
              </a:lnSpc>
              <a:spcAft>
                <a:spcPts val="600"/>
              </a:spcAft>
            </a:pPr>
            <a:r>
              <a:rPr lang="en-US" sz="2800">
                <a:effectLst>
                  <a:outerShdw blurRad="38100" dist="38100" dir="2700000" algn="tl">
                    <a:srgbClr val="DDDDDD"/>
                  </a:outerShdw>
                </a:effectLst>
                <a:latin typeface="Arial" charset="0"/>
                <a:ea typeface="ヒラギノ角ゴ Pro W3" charset="0"/>
                <a:cs typeface="ヒラギノ角ゴ Pro W3" charset="0"/>
              </a:rPr>
              <a:t>Text messaging</a:t>
            </a:r>
          </a:p>
          <a:p>
            <a:pPr eaLnBrk="1" hangingPunct="1">
              <a:lnSpc>
                <a:spcPct val="90000"/>
              </a:lnSpc>
              <a:spcAft>
                <a:spcPts val="600"/>
              </a:spcAft>
            </a:pPr>
            <a:r>
              <a:rPr lang="en-US" sz="2800">
                <a:effectLst>
                  <a:outerShdw blurRad="38100" dist="38100" dir="2700000" algn="tl">
                    <a:srgbClr val="DDDDDD"/>
                  </a:outerShdw>
                </a:effectLst>
                <a:latin typeface="Arial" charset="0"/>
                <a:ea typeface="ヒラギノ角ゴ Pro W3" charset="0"/>
                <a:cs typeface="ヒラギノ角ゴ Pro W3" charset="0"/>
              </a:rPr>
              <a:t>Blogs, Twitter</a:t>
            </a:r>
          </a:p>
          <a:p>
            <a:pPr eaLnBrk="1" hangingPunct="1">
              <a:lnSpc>
                <a:spcPct val="90000"/>
              </a:lnSpc>
              <a:spcAft>
                <a:spcPts val="600"/>
              </a:spcAft>
            </a:pPr>
            <a:r>
              <a:rPr lang="en-US" sz="2800">
                <a:effectLst>
                  <a:outerShdw blurRad="38100" dist="38100" dir="2700000" algn="tl">
                    <a:srgbClr val="DDDDDD"/>
                  </a:outerShdw>
                </a:effectLst>
                <a:latin typeface="Arial" charset="0"/>
                <a:ea typeface="ヒラギノ角ゴ Pro W3" charset="0"/>
                <a:cs typeface="ヒラギノ角ゴ Pro W3" charset="0"/>
              </a:rPr>
              <a:t>MySpace, FaceBook</a:t>
            </a:r>
          </a:p>
          <a:p>
            <a:pPr eaLnBrk="1" hangingPunct="1">
              <a:lnSpc>
                <a:spcPct val="90000"/>
              </a:lnSpc>
              <a:spcAft>
                <a:spcPts val="600"/>
              </a:spcAft>
            </a:pPr>
            <a:r>
              <a:rPr lang="en-US" sz="2800">
                <a:effectLst>
                  <a:outerShdw blurRad="38100" dist="38100" dir="2700000" algn="tl">
                    <a:srgbClr val="DDDDDD"/>
                  </a:outerShdw>
                </a:effectLst>
                <a:latin typeface="Arial" charset="0"/>
                <a:ea typeface="ヒラギノ角ゴ Pro W3" charset="0"/>
                <a:cs typeface="ヒラギノ角ゴ Pro W3" charset="0"/>
              </a:rPr>
              <a:t>Wikipedia, YouTube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86530" name="Rectangle 2"/>
          <p:cNvSpPr>
            <a:spLocks noGrp="1" noChangeArrowheads="1"/>
          </p:cNvSpPr>
          <p:nvPr>
            <p:ph type="title" idx="4294967295"/>
          </p:nvPr>
        </p:nvSpPr>
        <p:spPr>
          <a:xfrm>
            <a:off x="0" y="609600"/>
            <a:ext cx="9144000" cy="1143000"/>
          </a:xfrm>
        </p:spPr>
        <p:txBody>
          <a:bodyPr/>
          <a:lstStyle/>
          <a:p>
            <a:pPr eaLnBrk="1" hangingPunct="1"/>
            <a:r>
              <a:rPr lang="en-US" sz="4200" b="0">
                <a:effectLst>
                  <a:outerShdw blurRad="38100" dist="38100" dir="2700000" algn="tl">
                    <a:srgbClr val="DDDDDD"/>
                  </a:outerShdw>
                </a:effectLst>
                <a:latin typeface="Arial" charset="0"/>
                <a:ea typeface="ヒラギノ角ゴ Pro W3" charset="0"/>
                <a:cs typeface="ヒラギノ角ゴ Pro W3" charset="0"/>
              </a:rPr>
              <a:t>Old technologies making</a:t>
            </a:r>
            <a:br>
              <a:rPr lang="en-US" sz="4200" b="0">
                <a:effectLst>
                  <a:outerShdw blurRad="38100" dist="38100" dir="2700000" algn="tl">
                    <a:srgbClr val="DDDDDD"/>
                  </a:outerShdw>
                </a:effectLst>
                <a:latin typeface="Arial" charset="0"/>
                <a:ea typeface="ヒラギノ角ゴ Pro W3" charset="0"/>
                <a:cs typeface="ヒラギノ角ゴ Pro W3" charset="0"/>
              </a:rPr>
            </a:br>
            <a:r>
              <a:rPr lang="en-US" sz="4200" b="0">
                <a:effectLst>
                  <a:outerShdw blurRad="38100" dist="38100" dir="2700000" algn="tl">
                    <a:srgbClr val="DDDDDD"/>
                  </a:outerShdw>
                </a:effectLst>
                <a:latin typeface="Arial" charset="0"/>
                <a:ea typeface="ヒラギノ角ゴ Pro W3" charset="0"/>
                <a:cs typeface="ヒラギノ角ゴ Pro W3" charset="0"/>
              </a:rPr>
              <a:t>a comeback</a:t>
            </a:r>
          </a:p>
        </p:txBody>
      </p:sp>
      <p:sp>
        <p:nvSpPr>
          <p:cNvPr id="1034243" name="Rectangle 3"/>
          <p:cNvSpPr>
            <a:spLocks noGrp="1" noChangeArrowheads="1"/>
          </p:cNvSpPr>
          <p:nvPr>
            <p:ph type="body" idx="4294967295"/>
          </p:nvPr>
        </p:nvSpPr>
        <p:spPr>
          <a:xfrm>
            <a:off x="1371600" y="2362200"/>
            <a:ext cx="7772400" cy="4114800"/>
          </a:xfrm>
        </p:spPr>
        <p:txBody>
          <a:bodyPr/>
          <a:lstStyle/>
          <a:p>
            <a:pPr eaLnBrk="1" hangingPunct="1">
              <a:lnSpc>
                <a:spcPct val="120000"/>
              </a:lnSpc>
            </a:pPr>
            <a:r>
              <a:rPr lang="en-US">
                <a:effectLst>
                  <a:outerShdw blurRad="38100" dist="38100" dir="2700000" algn="tl">
                    <a:srgbClr val="DDDDDD"/>
                  </a:outerShdw>
                </a:effectLst>
                <a:latin typeface="Arial" charset="0"/>
                <a:ea typeface="ヒラギノ角ゴ Pro W3" charset="0"/>
                <a:cs typeface="ヒラギノ角ゴ Pro W3" charset="0"/>
              </a:rPr>
              <a:t>Vegetable powered-Diesel engines</a:t>
            </a:r>
          </a:p>
          <a:p>
            <a:pPr eaLnBrk="1" hangingPunct="1">
              <a:lnSpc>
                <a:spcPct val="120000"/>
              </a:lnSpc>
            </a:pPr>
            <a:r>
              <a:rPr lang="en-US">
                <a:effectLst>
                  <a:outerShdw blurRad="38100" dist="38100" dir="2700000" algn="tl">
                    <a:srgbClr val="DDDDDD"/>
                  </a:outerShdw>
                </a:effectLst>
                <a:latin typeface="Arial" charset="0"/>
                <a:ea typeface="ヒラギノ角ゴ Pro W3" charset="0"/>
                <a:cs typeface="ヒラギノ角ゴ Pro W3" charset="0"/>
              </a:rPr>
              <a:t>Wind power</a:t>
            </a:r>
          </a:p>
          <a:p>
            <a:pPr eaLnBrk="1" hangingPunct="1">
              <a:lnSpc>
                <a:spcPct val="120000"/>
              </a:lnSpc>
            </a:pPr>
            <a:r>
              <a:rPr lang="en-US">
                <a:effectLst>
                  <a:outerShdw blurRad="38100" dist="38100" dir="2700000" algn="tl">
                    <a:srgbClr val="DDDDDD"/>
                  </a:outerShdw>
                </a:effectLst>
                <a:latin typeface="Arial" charset="0"/>
                <a:ea typeface="ヒラギノ角ゴ Pro W3" charset="0"/>
                <a:cs typeface="ヒラギノ角ゴ Pro W3" charset="0"/>
              </a:rPr>
              <a:t>Rain barrels</a:t>
            </a:r>
          </a:p>
          <a:p>
            <a:pPr eaLnBrk="1" hangingPunct="1">
              <a:lnSpc>
                <a:spcPct val="120000"/>
              </a:lnSpc>
            </a:pPr>
            <a:r>
              <a:rPr lang="en-US">
                <a:effectLst>
                  <a:outerShdw blurRad="38100" dist="38100" dir="2700000" algn="tl">
                    <a:srgbClr val="DDDDDD"/>
                  </a:outerShdw>
                </a:effectLst>
                <a:latin typeface="Arial" charset="0"/>
                <a:ea typeface="ヒラギノ角ゴ Pro W3" charset="0"/>
                <a:cs typeface="ヒラギノ角ゴ Pro W3" charset="0"/>
              </a:rPr>
              <a:t>Recycling building materials</a:t>
            </a:r>
          </a:p>
          <a:p>
            <a:pPr eaLnBrk="1" hangingPunct="1">
              <a:lnSpc>
                <a:spcPct val="120000"/>
              </a:lnSpc>
            </a:pPr>
            <a:r>
              <a:rPr lang="en-US">
                <a:effectLst>
                  <a:outerShdw blurRad="38100" dist="38100" dir="2700000" algn="tl">
                    <a:srgbClr val="DDDDDD"/>
                  </a:outerShdw>
                </a:effectLst>
                <a:latin typeface="Arial" charset="0"/>
                <a:ea typeface="ヒラギノ角ゴ Pro W3" charset="0"/>
                <a:cs typeface="ヒラギノ角ゴ Pro W3" charset="0"/>
              </a:rPr>
              <a:t>Biofuel  (Moonshine)</a:t>
            </a:r>
          </a:p>
          <a:p>
            <a:pPr eaLnBrk="1" hangingPunct="1">
              <a:lnSpc>
                <a:spcPct val="120000"/>
              </a:lnSpc>
            </a:pPr>
            <a:endParaRPr lang="en-US">
              <a:effectLst>
                <a:outerShdw blurRad="38100" dist="38100" dir="2700000" algn="tl">
                  <a:srgbClr val="DDDDDD"/>
                </a:outerShdw>
              </a:effectLst>
              <a:latin typeface="Arial" charset="0"/>
              <a:ea typeface="ヒラギノ角ゴ Pro W3" charset="0"/>
              <a:cs typeface="ヒラギノ角ゴ Pro W3"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0994" name="Rectangle 2"/>
          <p:cNvSpPr>
            <a:spLocks noGrp="1" noChangeArrowheads="1"/>
          </p:cNvSpPr>
          <p:nvPr>
            <p:ph type="title" idx="4294967295"/>
          </p:nvPr>
        </p:nvSpPr>
        <p:spPr>
          <a:xfrm>
            <a:off x="457200" y="381000"/>
            <a:ext cx="8229600" cy="1143000"/>
          </a:xfrm>
        </p:spPr>
        <p:txBody>
          <a:bodyPr/>
          <a:lstStyle/>
          <a:p>
            <a:pPr eaLnBrk="1" hangingPunct="1"/>
            <a:r>
              <a:rPr lang="en-US" sz="4200" i="1">
                <a:effectLst>
                  <a:outerShdw blurRad="38100" dist="38100" dir="2700000" algn="tl">
                    <a:srgbClr val="DDDDDD"/>
                  </a:outerShdw>
                </a:effectLst>
                <a:latin typeface="Arial" charset="0"/>
                <a:ea typeface="ヒラギノ角ゴ Pro W3" charset="0"/>
                <a:cs typeface="ヒラギノ角ゴ Pro W3" charset="0"/>
              </a:rPr>
              <a:t>Economic Epochs</a:t>
            </a:r>
          </a:p>
        </p:txBody>
      </p:sp>
      <p:sp>
        <p:nvSpPr>
          <p:cNvPr id="1620995" name="Rectangle 3"/>
          <p:cNvSpPr>
            <a:spLocks noGrp="1" noChangeArrowheads="1"/>
          </p:cNvSpPr>
          <p:nvPr>
            <p:ph type="body" idx="4294967295"/>
          </p:nvPr>
        </p:nvSpPr>
        <p:spPr>
          <a:xfrm>
            <a:off x="1600200" y="1600200"/>
            <a:ext cx="6934200" cy="4800600"/>
          </a:xfrm>
        </p:spPr>
        <p:txBody>
          <a:bodyPr/>
          <a:lstStyle/>
          <a:p>
            <a:pPr eaLnBrk="1" hangingPunct="1">
              <a:lnSpc>
                <a:spcPct val="120000"/>
              </a:lnSpc>
            </a:pPr>
            <a:r>
              <a:rPr lang="en-US">
                <a:effectLst>
                  <a:outerShdw blurRad="38100" dist="38100" dir="2700000" algn="tl">
                    <a:srgbClr val="DDDDDD"/>
                  </a:outerShdw>
                </a:effectLst>
                <a:latin typeface="Arial" charset="0"/>
                <a:ea typeface="ヒラギノ角ゴ Pro W3" charset="0"/>
                <a:cs typeface="ヒラギノ角ゴ Pro W3" charset="0"/>
              </a:rPr>
              <a:t>Agricultural economy</a:t>
            </a:r>
            <a:r>
              <a:rPr lang="en-US" sz="1500">
                <a:effectLst>
                  <a:outerShdw blurRad="38100" dist="38100" dir="2700000" algn="tl">
                    <a:srgbClr val="DDDDDD"/>
                  </a:outerShdw>
                </a:effectLst>
                <a:latin typeface="Arial" charset="0"/>
                <a:ea typeface="ヒラギノ角ゴ Pro W3" charset="0"/>
                <a:cs typeface="ヒラギノ角ゴ Pro W3" charset="0"/>
              </a:rPr>
              <a:t> (school calendar)</a:t>
            </a:r>
            <a:endParaRPr lang="en-US">
              <a:effectLst>
                <a:outerShdw blurRad="38100" dist="38100" dir="2700000" algn="tl">
                  <a:srgbClr val="DDDDDD"/>
                </a:outerShdw>
              </a:effectLst>
              <a:latin typeface="Arial" charset="0"/>
              <a:ea typeface="ヒラギノ角ゴ Pro W3" charset="0"/>
              <a:cs typeface="ヒラギノ角ゴ Pro W3" charset="0"/>
            </a:endParaRPr>
          </a:p>
          <a:p>
            <a:pPr eaLnBrk="1" hangingPunct="1">
              <a:lnSpc>
                <a:spcPct val="120000"/>
              </a:lnSpc>
            </a:pPr>
            <a:r>
              <a:rPr lang="en-US">
                <a:effectLst>
                  <a:outerShdw blurRad="38100" dist="38100" dir="2700000" algn="tl">
                    <a:srgbClr val="DDDDDD"/>
                  </a:outerShdw>
                </a:effectLst>
                <a:latin typeface="Arial" charset="0"/>
                <a:ea typeface="ヒラギノ角ゴ Pro W3" charset="0"/>
                <a:cs typeface="ヒラギノ角ゴ Pro W3" charset="0"/>
              </a:rPr>
              <a:t>Industrial economy</a:t>
            </a:r>
            <a:r>
              <a:rPr lang="en-US" sz="1500">
                <a:effectLst>
                  <a:outerShdw blurRad="38100" dist="38100" dir="2700000" algn="tl">
                    <a:srgbClr val="DDDDDD"/>
                  </a:outerShdw>
                </a:effectLst>
                <a:latin typeface="Arial" charset="0"/>
                <a:ea typeface="ヒラギノ角ゴ Pro W3" charset="0"/>
                <a:cs typeface="ヒラギノ角ゴ Pro W3" charset="0"/>
              </a:rPr>
              <a:t> (bell schedule)</a:t>
            </a:r>
            <a:endParaRPr lang="en-US">
              <a:effectLst>
                <a:outerShdw blurRad="38100" dist="38100" dir="2700000" algn="tl">
                  <a:srgbClr val="DDDDDD"/>
                </a:outerShdw>
              </a:effectLst>
              <a:latin typeface="Arial" charset="0"/>
              <a:ea typeface="ヒラギノ角ゴ Pro W3" charset="0"/>
              <a:cs typeface="ヒラギノ角ゴ Pro W3" charset="0"/>
            </a:endParaRPr>
          </a:p>
          <a:p>
            <a:pPr eaLnBrk="1" hangingPunct="1">
              <a:lnSpc>
                <a:spcPct val="120000"/>
              </a:lnSpc>
            </a:pPr>
            <a:r>
              <a:rPr lang="en-US">
                <a:effectLst>
                  <a:outerShdw blurRad="38100" dist="38100" dir="2700000" algn="tl">
                    <a:srgbClr val="DDDDDD"/>
                  </a:outerShdw>
                </a:effectLst>
                <a:latin typeface="Arial" charset="0"/>
                <a:ea typeface="ヒラギノ角ゴ Pro W3" charset="0"/>
                <a:cs typeface="ヒラギノ角ゴ Pro W3" charset="0"/>
              </a:rPr>
              <a:t>Postindustrial economy</a:t>
            </a:r>
          </a:p>
          <a:p>
            <a:pPr lvl="1" eaLnBrk="1" hangingPunct="1">
              <a:lnSpc>
                <a:spcPct val="120000"/>
              </a:lnSpc>
            </a:pPr>
            <a:r>
              <a:rPr lang="en-US">
                <a:effectLst>
                  <a:outerShdw blurRad="38100" dist="38100" dir="2700000" algn="tl">
                    <a:srgbClr val="DDDDDD"/>
                  </a:outerShdw>
                </a:effectLst>
                <a:latin typeface="Arial" charset="0"/>
                <a:ea typeface="ヒラギノ角ゴ Pro W3" charset="0"/>
                <a:cs typeface="ヒラギノ角ゴ Pro W3" charset="0"/>
              </a:rPr>
              <a:t>Service economy</a:t>
            </a:r>
          </a:p>
          <a:p>
            <a:pPr lvl="1" eaLnBrk="1" hangingPunct="1">
              <a:lnSpc>
                <a:spcPct val="120000"/>
              </a:lnSpc>
            </a:pPr>
            <a:r>
              <a:rPr lang="en-US">
                <a:effectLst>
                  <a:outerShdw blurRad="38100" dist="38100" dir="2700000" algn="tl">
                    <a:srgbClr val="DDDDDD"/>
                  </a:outerShdw>
                </a:effectLst>
                <a:latin typeface="Arial" charset="0"/>
                <a:ea typeface="ヒラギノ角ゴ Pro W3" charset="0"/>
                <a:cs typeface="ヒラギノ角ゴ Pro W3" charset="0"/>
              </a:rPr>
              <a:t>Information economy</a:t>
            </a:r>
          </a:p>
          <a:p>
            <a:pPr lvl="1" eaLnBrk="1" hangingPunct="1">
              <a:lnSpc>
                <a:spcPct val="120000"/>
              </a:lnSpc>
            </a:pPr>
            <a:r>
              <a:rPr lang="en-US">
                <a:effectLst>
                  <a:outerShdw blurRad="38100" dist="38100" dir="2700000" algn="tl">
                    <a:srgbClr val="DDDDDD"/>
                  </a:outerShdw>
                </a:effectLst>
                <a:latin typeface="Arial" charset="0"/>
                <a:ea typeface="ヒラギノ角ゴ Pro W3" charset="0"/>
                <a:cs typeface="ヒラギノ角ゴ Pro W3" charset="0"/>
              </a:rPr>
              <a:t>Knowledge economy</a:t>
            </a:r>
          </a:p>
          <a:p>
            <a:pPr lvl="1" eaLnBrk="1" hangingPunct="1">
              <a:lnSpc>
                <a:spcPct val="120000"/>
              </a:lnSpc>
            </a:pPr>
            <a:r>
              <a:rPr lang="en-US">
                <a:effectLst>
                  <a:outerShdw blurRad="38100" dist="38100" dir="2700000" algn="tl">
                    <a:srgbClr val="DDDDDD"/>
                  </a:outerShdw>
                </a:effectLst>
                <a:latin typeface="Arial" charset="0"/>
                <a:ea typeface="ヒラギノ角ゴ Pro W3" charset="0"/>
                <a:cs typeface="ヒラギノ角ゴ Pro W3" charset="0"/>
              </a:rPr>
              <a:t>Digital economy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a:xfrm>
            <a:off x="0" y="304800"/>
            <a:ext cx="9144000" cy="990600"/>
          </a:xfrm>
        </p:spPr>
        <p:txBody>
          <a:bodyPr/>
          <a:lstStyle/>
          <a:p>
            <a:r>
              <a:rPr lang="en-US">
                <a:latin typeface="Arial" charset="0"/>
                <a:ea typeface="ヒラギノ角ゴ Pro W3" charset="0"/>
                <a:cs typeface="ヒラギノ角ゴ Pro W3" charset="0"/>
              </a:rPr>
              <a:t>Average Starting Salaries for</a:t>
            </a:r>
            <a:br>
              <a:rPr lang="en-US">
                <a:latin typeface="Arial" charset="0"/>
                <a:ea typeface="ヒラギノ角ゴ Pro W3" charset="0"/>
                <a:cs typeface="ヒラギノ角ゴ Pro W3" charset="0"/>
              </a:rPr>
            </a:br>
            <a:r>
              <a:rPr lang="en-US">
                <a:latin typeface="Arial" charset="0"/>
                <a:ea typeface="ヒラギノ角ゴ Pro W3" charset="0"/>
                <a:cs typeface="ヒラギノ角ゴ Pro W3" charset="0"/>
              </a:rPr>
              <a:t>2005 College Graduates in OH</a:t>
            </a:r>
          </a:p>
        </p:txBody>
      </p:sp>
      <p:sp>
        <p:nvSpPr>
          <p:cNvPr id="38915" name="Rectangle 3"/>
          <p:cNvSpPr>
            <a:spLocks noGrp="1" noChangeArrowheads="1"/>
          </p:cNvSpPr>
          <p:nvPr>
            <p:ph type="body" idx="4294967295"/>
          </p:nvPr>
        </p:nvSpPr>
        <p:spPr>
          <a:xfrm>
            <a:off x="685800" y="1752600"/>
            <a:ext cx="8077200" cy="4495800"/>
          </a:xfrm>
        </p:spPr>
        <p:txBody>
          <a:bodyPr/>
          <a:lstStyle/>
          <a:p>
            <a:pPr marL="1604963" indent="-1604963">
              <a:lnSpc>
                <a:spcPct val="150000"/>
              </a:lnSpc>
              <a:spcAft>
                <a:spcPts val="600"/>
              </a:spcAft>
              <a:buFontTx/>
              <a:buNone/>
              <a:tabLst>
                <a:tab pos="1604963" algn="l"/>
              </a:tabLst>
            </a:pPr>
            <a:r>
              <a:rPr lang="en-US" sz="2800">
                <a:latin typeface="Arial" charset="0"/>
                <a:ea typeface="ヒラギノ角ゴ Pro W3" charset="0"/>
                <a:cs typeface="ヒラギノ角ゴ Pro W3" charset="0"/>
              </a:rPr>
              <a:t>$35,648	Associate degree</a:t>
            </a:r>
          </a:p>
          <a:p>
            <a:pPr marL="1604963" indent="-1604963">
              <a:lnSpc>
                <a:spcPct val="150000"/>
              </a:lnSpc>
              <a:spcAft>
                <a:spcPts val="600"/>
              </a:spcAft>
              <a:buFontTx/>
              <a:buNone/>
              <a:tabLst>
                <a:tab pos="1604963" algn="l"/>
              </a:tabLst>
            </a:pPr>
            <a:r>
              <a:rPr lang="en-US" sz="2800">
                <a:latin typeface="Arial" charset="0"/>
                <a:ea typeface="ヒラギノ角ゴ Pro W3" charset="0"/>
                <a:cs typeface="ヒラギノ角ゴ Pro W3" charset="0"/>
              </a:rPr>
              <a:t>$33,218	Bachelor degree</a:t>
            </a:r>
          </a:p>
          <a:p>
            <a:pPr marL="1604963" indent="-1604963">
              <a:lnSpc>
                <a:spcPct val="150000"/>
              </a:lnSpc>
              <a:spcAft>
                <a:spcPts val="600"/>
              </a:spcAft>
              <a:buFontTx/>
              <a:buNone/>
              <a:tabLst>
                <a:tab pos="1604963" algn="l"/>
              </a:tabLst>
            </a:pPr>
            <a:r>
              <a:rPr lang="en-US" sz="2800">
                <a:latin typeface="Arial" charset="0"/>
                <a:ea typeface="ヒラギノ角ゴ Pro W3" charset="0"/>
                <a:cs typeface="ヒラギノ角ゴ Pro W3" charset="0"/>
              </a:rPr>
              <a:t/>
            </a:r>
            <a:br>
              <a:rPr lang="en-US" sz="2800">
                <a:latin typeface="Arial" charset="0"/>
                <a:ea typeface="ヒラギノ角ゴ Pro W3" charset="0"/>
                <a:cs typeface="ヒラギノ角ゴ Pro W3" charset="0"/>
              </a:rPr>
            </a:br>
            <a:r>
              <a:rPr lang="en-US" sz="2800">
                <a:latin typeface="Arial" charset="0"/>
                <a:ea typeface="ヒラギノ角ゴ Pro W3" charset="0"/>
                <a:cs typeface="ヒラギノ角ゴ Pro W3" charset="0"/>
              </a:rPr>
              <a:t/>
            </a:r>
            <a:br>
              <a:rPr lang="en-US" sz="2800">
                <a:latin typeface="Arial" charset="0"/>
                <a:ea typeface="ヒラギノ角ゴ Pro W3" charset="0"/>
                <a:cs typeface="ヒラギノ角ゴ Pro W3" charset="0"/>
              </a:rPr>
            </a:br>
            <a:endParaRPr lang="en-US" sz="2800">
              <a:latin typeface="Arial" charset="0"/>
              <a:ea typeface="ヒラギノ角ゴ Pro W3" charset="0"/>
              <a:cs typeface="ヒラギノ角ゴ Pro W3"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3954" name="Picture 2" descr="21skills-1.gif                                                 00447851StarGate                       BFF2B6A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04800"/>
            <a:ext cx="8686800" cy="612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955" name="Rectangle 3"/>
          <p:cNvSpPr>
            <a:spLocks noChangeArrowheads="1"/>
          </p:cNvSpPr>
          <p:nvPr/>
        </p:nvSpPr>
        <p:spPr bwMode="auto">
          <a:xfrm>
            <a:off x="457200" y="7086600"/>
            <a:ext cx="8235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Times" charset="0"/>
              </a:rPr>
              <a:t>http://www.carteretcountyschools.org/techmedia/pix/21skills.gif</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56002" name="Picture 2" descr="C:\Documents and Settings\cdroessler\My Documents\Documents\skills survey 2012\pages\2012SkillsSurveyWDBFinal-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675" y="0"/>
            <a:ext cx="7680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idx="4294967295"/>
          </p:nvPr>
        </p:nvSpPr>
        <p:spPr>
          <a:xfrm>
            <a:off x="0" y="304800"/>
            <a:ext cx="9144000" cy="1143000"/>
          </a:xfrm>
        </p:spPr>
        <p:txBody>
          <a:bodyPr/>
          <a:lstStyle/>
          <a:p>
            <a:r>
              <a:rPr lang="en-US">
                <a:effectLst>
                  <a:outerShdw blurRad="38100" dist="38100" dir="2700000" algn="tl">
                    <a:srgbClr val="DDDDDD"/>
                  </a:outerShdw>
                </a:effectLst>
                <a:latin typeface="Arial" charset="0"/>
                <a:ea typeface="ヒラギノ角ゴ Pro W3" charset="0"/>
                <a:cs typeface="ヒラギノ角ゴ Pro W3" charset="0"/>
              </a:rPr>
              <a:t>xx</a:t>
            </a:r>
            <a:endParaRPr lang="en-US" sz="3000">
              <a:effectLst>
                <a:outerShdw blurRad="38100" dist="38100" dir="2700000" algn="tl">
                  <a:srgbClr val="DDDDDD"/>
                </a:outerShdw>
              </a:effectLst>
              <a:latin typeface="Arial" charset="0"/>
              <a:ea typeface="ヒラギノ角ゴ Pro W3" charset="0"/>
              <a:cs typeface="ヒラギノ角ゴ Pro W3" charset="0"/>
            </a:endParaRPr>
          </a:p>
        </p:txBody>
      </p:sp>
      <p:pic>
        <p:nvPicPr>
          <p:cNvPr id="258051" name="Picture 2" descr="C:\Documents and Settings\cdroessler\My Documents\Documents\skills survey 2012\pages\2012SkillsSurveyWDBFinal-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15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8052" name="Picture 2" descr="C:\Documents and Settings\cdroessler\My Documents\Documents\skills survey 2012\pages\2012SkillsSurveyWDBFinal-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3288" y="5181600"/>
            <a:ext cx="1916112" cy="170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idx="4294967295"/>
          </p:nvPr>
        </p:nvSpPr>
        <p:spPr>
          <a:xfrm>
            <a:off x="0" y="304800"/>
            <a:ext cx="9144000" cy="1143000"/>
          </a:xfrm>
        </p:spPr>
        <p:txBody>
          <a:bodyPr/>
          <a:lstStyle/>
          <a:p>
            <a:r>
              <a:rPr lang="en-US">
                <a:effectLst>
                  <a:outerShdw blurRad="38100" dist="38100" dir="2700000" algn="tl">
                    <a:srgbClr val="DDDDDD"/>
                  </a:outerShdw>
                </a:effectLst>
                <a:latin typeface="Arial" charset="0"/>
                <a:ea typeface="ヒラギノ角ゴ Pro W3" charset="0"/>
                <a:cs typeface="ヒラギノ角ゴ Pro W3" charset="0"/>
              </a:rPr>
              <a:t>xx</a:t>
            </a:r>
            <a:endParaRPr lang="en-US" sz="3000">
              <a:effectLst>
                <a:outerShdw blurRad="38100" dist="38100" dir="2700000" algn="tl">
                  <a:srgbClr val="DDDDDD"/>
                </a:outerShdw>
              </a:effectLst>
              <a:latin typeface="Arial" charset="0"/>
              <a:ea typeface="ヒラギノ角ゴ Pro W3" charset="0"/>
              <a:cs typeface="ヒラギノ角ゴ Pro W3" charset="0"/>
            </a:endParaRPr>
          </a:p>
        </p:txBody>
      </p:sp>
      <p:pic>
        <p:nvPicPr>
          <p:cNvPr id="260099" name="Picture 2" descr="C:\Documents and Settings\cdroessler\My Documents\Documents\skills survey 2012\pages\2012SkillsSurveyWDBFinal-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49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100" name="Picture 2" descr="C:\Documents and Settings\cdroessler\My Documents\Documents\skills survey 2012\pages\2012SkillsSurveyWDBFinal-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3288" y="5181600"/>
            <a:ext cx="1916112" cy="170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idx="4294967295"/>
          </p:nvPr>
        </p:nvSpPr>
        <p:spPr>
          <a:xfrm>
            <a:off x="0" y="304800"/>
            <a:ext cx="9144000" cy="1143000"/>
          </a:xfrm>
        </p:spPr>
        <p:txBody>
          <a:bodyPr/>
          <a:lstStyle/>
          <a:p>
            <a:r>
              <a:rPr lang="en-US">
                <a:effectLst>
                  <a:outerShdw blurRad="38100" dist="38100" dir="2700000" algn="tl">
                    <a:srgbClr val="DDDDDD"/>
                  </a:outerShdw>
                </a:effectLst>
                <a:latin typeface="Arial" charset="0"/>
                <a:ea typeface="ヒラギノ角ゴ Pro W3" charset="0"/>
                <a:cs typeface="ヒラギノ角ゴ Pro W3" charset="0"/>
              </a:rPr>
              <a:t>xx</a:t>
            </a:r>
            <a:endParaRPr lang="en-US" sz="3000">
              <a:effectLst>
                <a:outerShdw blurRad="38100" dist="38100" dir="2700000" algn="tl">
                  <a:srgbClr val="DDDDDD"/>
                </a:outerShdw>
              </a:effectLst>
              <a:latin typeface="Arial" charset="0"/>
              <a:ea typeface="ヒラギノ角ゴ Pro W3" charset="0"/>
              <a:cs typeface="ヒラギノ角ゴ Pro W3" charset="0"/>
            </a:endParaRPr>
          </a:p>
        </p:txBody>
      </p:sp>
      <p:pic>
        <p:nvPicPr>
          <p:cNvPr id="262147" name="Picture 2" descr="C:\Documents and Settings\cdroessler\My Documents\Documents\skills survey 2012\pages\2012SkillsSurveyWDBFinal-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3" y="0"/>
            <a:ext cx="9174163" cy="548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48" name="Picture 2" descr="C:\Documents and Settings\cdroessler\My Documents\Documents\skills survey 2012\pages\2012SkillsSurveyWDBFinal-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3288" y="5181600"/>
            <a:ext cx="1916112" cy="170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64194" name="Picture 2" descr="C:\Documents and Settings\cdroessler\My Documents\Presentations\NEW\BoostingTeenEmploymentProspects_042013\pag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76200"/>
            <a:ext cx="5132388"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42" name="Title 1"/>
          <p:cNvSpPr>
            <a:spLocks noGrp="1"/>
          </p:cNvSpPr>
          <p:nvPr>
            <p:ph type="title"/>
          </p:nvPr>
        </p:nvSpPr>
        <p:spPr/>
        <p:txBody>
          <a:bodyPr/>
          <a:lstStyle/>
          <a:p>
            <a:r>
              <a:rPr lang="en-US">
                <a:latin typeface="Arial" charset="0"/>
                <a:ea typeface="ヒラギノ角ゴ Pro W3" charset="0"/>
                <a:cs typeface="ヒラギノ角ゴ Pro W3" charset="0"/>
              </a:rPr>
              <a:t>What</a:t>
            </a:r>
          </a:p>
        </p:txBody>
      </p:sp>
      <p:sp>
        <p:nvSpPr>
          <p:cNvPr id="266243" name="Content Placeholder 2"/>
          <p:cNvSpPr>
            <a:spLocks noGrp="1"/>
          </p:cNvSpPr>
          <p:nvPr>
            <p:ph idx="1"/>
          </p:nvPr>
        </p:nvSpPr>
        <p:spPr/>
        <p:txBody>
          <a:bodyPr/>
          <a:lstStyle/>
          <a:p>
            <a:r>
              <a:rPr lang="en-US">
                <a:latin typeface="Arial" charset="0"/>
                <a:ea typeface="ヒラギノ角ゴ Pro W3" charset="0"/>
                <a:cs typeface="ヒラギノ角ゴ Pro W3" charset="0"/>
              </a:rPr>
              <a:t>Teen unemployment dropped 53% from 1999 to 2012</a:t>
            </a:r>
          </a:p>
          <a:p>
            <a:r>
              <a:rPr lang="en-US">
                <a:latin typeface="Arial" charset="0"/>
                <a:ea typeface="ヒラギノ角ゴ Pro W3" charset="0"/>
                <a:cs typeface="ヒラギノ角ゴ Pro W3" charset="0"/>
              </a:rPr>
              <a:t>Working at an early age generates a set of benefits that are manifest in improved lifetime employment and earnings outcomes as well as improved educational attainment outcomes.</a:t>
            </a:r>
          </a:p>
        </p:txBody>
      </p:sp>
      <p:pic>
        <p:nvPicPr>
          <p:cNvPr id="266244" name="Picture 2" descr="C:\Documents and Settings\cdroessler\My Documents\Presentations\NEW\BoostingTeenEmploymentProspects_042013\pag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1738" y="4800600"/>
            <a:ext cx="1516062"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8290" name="Title 1"/>
          <p:cNvSpPr>
            <a:spLocks noGrp="1"/>
          </p:cNvSpPr>
          <p:nvPr>
            <p:ph type="title"/>
          </p:nvPr>
        </p:nvSpPr>
        <p:spPr/>
        <p:txBody>
          <a:bodyPr/>
          <a:lstStyle/>
          <a:p>
            <a:r>
              <a:rPr lang="en-US">
                <a:latin typeface="Arial" charset="0"/>
                <a:ea typeface="ヒラギノ角ゴ Pro W3" charset="0"/>
                <a:cs typeface="ヒラギノ角ゴ Pro W3" charset="0"/>
              </a:rPr>
              <a:t>Findings</a:t>
            </a:r>
          </a:p>
        </p:txBody>
      </p:sp>
      <p:sp>
        <p:nvSpPr>
          <p:cNvPr id="268291" name="Content Placeholder 2"/>
          <p:cNvSpPr>
            <a:spLocks noGrp="1"/>
          </p:cNvSpPr>
          <p:nvPr>
            <p:ph idx="1"/>
          </p:nvPr>
        </p:nvSpPr>
        <p:spPr/>
        <p:txBody>
          <a:bodyPr/>
          <a:lstStyle/>
          <a:p>
            <a:r>
              <a:rPr lang="en-US" sz="3600">
                <a:latin typeface="Arial" charset="0"/>
                <a:ea typeface="ヒラギノ角ゴ Pro W3" charset="0"/>
                <a:cs typeface="ヒラギノ角ゴ Pro W3" charset="0"/>
              </a:rPr>
              <a:t>Employers perceive teens</a:t>
            </a:r>
            <a:r>
              <a:rPr lang="ja-JP" altLang="en-US" sz="3600">
                <a:latin typeface="Arial" charset="0"/>
                <a:ea typeface="ヒラギノ角ゴ Pro W3" charset="0"/>
                <a:cs typeface="ヒラギノ角ゴ Pro W3" charset="0"/>
              </a:rPr>
              <a:t>’</a:t>
            </a:r>
            <a:r>
              <a:rPr lang="en-US" sz="3600">
                <a:latin typeface="Arial" charset="0"/>
                <a:ea typeface="ヒラギノ角ゴ Pro W3" charset="0"/>
                <a:cs typeface="ヒラギノ角ゴ Pro W3" charset="0"/>
              </a:rPr>
              <a:t> math, writing and reading skills as comparable to adults who are applying for entry level jobs in their firms</a:t>
            </a:r>
          </a:p>
        </p:txBody>
      </p:sp>
      <p:pic>
        <p:nvPicPr>
          <p:cNvPr id="268292" name="Picture 2" descr="C:\Documents and Settings\cdroessler\My Documents\Presentations\NEW\BoostingTeenEmploymentProspects_042013\pag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1738" y="4800600"/>
            <a:ext cx="1516062"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0338" name="Title 1"/>
          <p:cNvSpPr>
            <a:spLocks noGrp="1"/>
          </p:cNvSpPr>
          <p:nvPr>
            <p:ph type="title"/>
          </p:nvPr>
        </p:nvSpPr>
        <p:spPr/>
        <p:txBody>
          <a:bodyPr/>
          <a:lstStyle/>
          <a:p>
            <a:r>
              <a:rPr lang="en-US">
                <a:latin typeface="Arial" charset="0"/>
                <a:ea typeface="ヒラギノ角ゴ Pro W3" charset="0"/>
                <a:cs typeface="ヒラギノ角ゴ Pro W3" charset="0"/>
              </a:rPr>
              <a:t>Findings</a:t>
            </a:r>
          </a:p>
        </p:txBody>
      </p:sp>
      <p:sp>
        <p:nvSpPr>
          <p:cNvPr id="270339" name="Content Placeholder 2"/>
          <p:cNvSpPr>
            <a:spLocks noGrp="1"/>
          </p:cNvSpPr>
          <p:nvPr>
            <p:ph idx="1"/>
          </p:nvPr>
        </p:nvSpPr>
        <p:spPr/>
        <p:txBody>
          <a:bodyPr/>
          <a:lstStyle/>
          <a:p>
            <a:r>
              <a:rPr lang="en-US" sz="3600">
                <a:latin typeface="Arial" charset="0"/>
                <a:ea typeface="ヒラギノ角ゴ Pro W3" charset="0"/>
                <a:cs typeface="ヒラギノ角ゴ Pro W3" charset="0"/>
              </a:rPr>
              <a:t>Employers perceive teens</a:t>
            </a:r>
            <a:r>
              <a:rPr lang="ja-JP" altLang="en-US" sz="3600">
                <a:latin typeface="Arial" charset="0"/>
                <a:ea typeface="ヒラギノ角ゴ Pro W3" charset="0"/>
                <a:cs typeface="ヒラギノ角ゴ Pro W3" charset="0"/>
              </a:rPr>
              <a:t>’</a:t>
            </a:r>
            <a:r>
              <a:rPr lang="en-US" sz="3600">
                <a:latin typeface="Arial" charset="0"/>
                <a:ea typeface="ヒラギノ角ゴ Pro W3" charset="0"/>
                <a:cs typeface="ヒラギノ角ゴ Pro W3" charset="0"/>
              </a:rPr>
              <a:t> technology skills as far superior to the skills of adults who are applying for entry level jobs in their firms</a:t>
            </a:r>
          </a:p>
        </p:txBody>
      </p:sp>
      <p:pic>
        <p:nvPicPr>
          <p:cNvPr id="270340" name="Picture 2" descr="C:\Documents and Settings\cdroessler\My Documents\Presentations\NEW\BoostingTeenEmploymentProspects_042013\pag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1738" y="4800600"/>
            <a:ext cx="1516062"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6" name="Title 1"/>
          <p:cNvSpPr>
            <a:spLocks noGrp="1"/>
          </p:cNvSpPr>
          <p:nvPr>
            <p:ph type="title"/>
          </p:nvPr>
        </p:nvSpPr>
        <p:spPr/>
        <p:txBody>
          <a:bodyPr/>
          <a:lstStyle/>
          <a:p>
            <a:r>
              <a:rPr lang="en-US">
                <a:latin typeface="Arial" charset="0"/>
                <a:ea typeface="ヒラギノ角ゴ Pro W3" charset="0"/>
                <a:cs typeface="ヒラギノ角ゴ Pro W3" charset="0"/>
              </a:rPr>
              <a:t>Findings</a:t>
            </a:r>
          </a:p>
        </p:txBody>
      </p:sp>
      <p:sp>
        <p:nvSpPr>
          <p:cNvPr id="272387" name="Content Placeholder 2"/>
          <p:cNvSpPr>
            <a:spLocks noGrp="1"/>
          </p:cNvSpPr>
          <p:nvPr>
            <p:ph idx="1"/>
          </p:nvPr>
        </p:nvSpPr>
        <p:spPr/>
        <p:txBody>
          <a:bodyPr/>
          <a:lstStyle/>
          <a:p>
            <a:r>
              <a:rPr lang="en-US" sz="3600">
                <a:latin typeface="Arial" charset="0"/>
                <a:ea typeface="ヒラギノ角ゴ Pro W3" charset="0"/>
                <a:cs typeface="ヒラギノ角ゴ Pro W3" charset="0"/>
              </a:rPr>
              <a:t>Employers perceive teens</a:t>
            </a:r>
            <a:r>
              <a:rPr lang="ja-JP" altLang="en-US" sz="3600">
                <a:latin typeface="Arial" charset="0"/>
                <a:ea typeface="ヒラギノ角ゴ Pro W3" charset="0"/>
                <a:cs typeface="ヒラギノ角ゴ Pro W3" charset="0"/>
              </a:rPr>
              <a:t>’</a:t>
            </a:r>
            <a:r>
              <a:rPr lang="en-US" sz="3600">
                <a:latin typeface="Arial" charset="0"/>
                <a:ea typeface="ヒラギノ角ゴ Pro W3" charset="0"/>
                <a:cs typeface="ヒラギノ角ゴ Pro W3" charset="0"/>
              </a:rPr>
              <a:t> work behaviors as inferior to work behaviors of adults or college students, in particular attendance, punctuality and quit rates; these work behaviors are one of the </a:t>
            </a:r>
            <a:br>
              <a:rPr lang="en-US" sz="3600">
                <a:latin typeface="Arial" charset="0"/>
                <a:ea typeface="ヒラギノ角ゴ Pro W3" charset="0"/>
                <a:cs typeface="ヒラギノ角ゴ Pro W3" charset="0"/>
              </a:rPr>
            </a:br>
            <a:r>
              <a:rPr lang="en-US" sz="3600">
                <a:latin typeface="Arial" charset="0"/>
                <a:ea typeface="ヒラギノ角ゴ Pro W3" charset="0"/>
                <a:cs typeface="ヒラギノ角ゴ Pro W3" charset="0"/>
              </a:rPr>
              <a:t>most significant barriers to </a:t>
            </a:r>
            <a:br>
              <a:rPr lang="en-US" sz="3600">
                <a:latin typeface="Arial" charset="0"/>
                <a:ea typeface="ヒラギノ角ゴ Pro W3" charset="0"/>
                <a:cs typeface="ヒラギノ角ゴ Pro W3" charset="0"/>
              </a:rPr>
            </a:br>
            <a:r>
              <a:rPr lang="en-US" sz="3600">
                <a:latin typeface="Arial" charset="0"/>
                <a:ea typeface="ヒラギノ角ゴ Pro W3" charset="0"/>
                <a:cs typeface="ヒラギノ角ゴ Pro W3" charset="0"/>
              </a:rPr>
              <a:t>hiring teens</a:t>
            </a:r>
          </a:p>
        </p:txBody>
      </p:sp>
      <p:pic>
        <p:nvPicPr>
          <p:cNvPr id="272388" name="Picture 2" descr="C:\Documents and Settings\cdroessler\My Documents\Presentations\NEW\BoostingTeenEmploymentProspects_042013\pag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1738" y="4800600"/>
            <a:ext cx="1516062"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2"/>
          <p:cNvSpPr>
            <a:spLocks noGrp="1" noChangeArrowheads="1"/>
          </p:cNvSpPr>
          <p:nvPr>
            <p:ph type="title" idx="4294967295"/>
          </p:nvPr>
        </p:nvSpPr>
        <p:spPr>
          <a:xfrm>
            <a:off x="0" y="304800"/>
            <a:ext cx="9144000" cy="990600"/>
          </a:xfrm>
        </p:spPr>
        <p:txBody>
          <a:bodyPr/>
          <a:lstStyle/>
          <a:p>
            <a:r>
              <a:rPr lang="en-US">
                <a:latin typeface="Arial" charset="0"/>
                <a:ea typeface="ヒラギノ角ゴ Pro W3" charset="0"/>
                <a:cs typeface="ヒラギノ角ゴ Pro W3" charset="0"/>
              </a:rPr>
              <a:t>Average Salaries</a:t>
            </a:r>
          </a:p>
        </p:txBody>
      </p:sp>
      <p:sp>
        <p:nvSpPr>
          <p:cNvPr id="40963" name="Rectangle 3"/>
          <p:cNvSpPr>
            <a:spLocks noGrp="1" noChangeArrowheads="1"/>
          </p:cNvSpPr>
          <p:nvPr>
            <p:ph type="body" idx="4294967295"/>
          </p:nvPr>
        </p:nvSpPr>
        <p:spPr>
          <a:xfrm>
            <a:off x="685800" y="1752600"/>
            <a:ext cx="8077200" cy="4495800"/>
          </a:xfrm>
        </p:spPr>
        <p:txBody>
          <a:bodyPr/>
          <a:lstStyle/>
          <a:p>
            <a:pPr marL="0" indent="0">
              <a:lnSpc>
                <a:spcPct val="150000"/>
              </a:lnSpc>
              <a:spcAft>
                <a:spcPts val="600"/>
              </a:spcAft>
              <a:buFontTx/>
              <a:buNone/>
              <a:tabLst>
                <a:tab pos="0" algn="l"/>
              </a:tabLst>
            </a:pPr>
            <a:r>
              <a:rPr lang="en-US" sz="2800">
                <a:latin typeface="Arial" charset="0"/>
                <a:ea typeface="ヒラギノ角ゴ Pro W3" charset="0"/>
                <a:cs typeface="ヒラギノ角ゴ Pro W3" charset="0"/>
              </a:rPr>
              <a:t>TN CC earn $1,300 higher than 4-year grads.</a:t>
            </a:r>
          </a:p>
          <a:p>
            <a:pPr marL="0" indent="0">
              <a:lnSpc>
                <a:spcPct val="150000"/>
              </a:lnSpc>
              <a:spcAft>
                <a:spcPts val="600"/>
              </a:spcAft>
              <a:buFontTx/>
              <a:buNone/>
              <a:tabLst>
                <a:tab pos="0" algn="l"/>
              </a:tabLst>
            </a:pPr>
            <a:endParaRPr lang="en-US" sz="2800">
              <a:latin typeface="Arial" charset="0"/>
              <a:ea typeface="ヒラギノ角ゴ Pro W3" charset="0"/>
              <a:cs typeface="ヒラギノ角ゴ Pro W3" charset="0"/>
            </a:endParaRPr>
          </a:p>
          <a:p>
            <a:pPr marL="0" indent="0">
              <a:lnSpc>
                <a:spcPct val="150000"/>
              </a:lnSpc>
              <a:spcAft>
                <a:spcPts val="600"/>
              </a:spcAft>
              <a:buFontTx/>
              <a:buNone/>
              <a:tabLst>
                <a:tab pos="0" algn="l"/>
              </a:tabLst>
            </a:pPr>
            <a:r>
              <a:rPr lang="en-US" sz="2800">
                <a:latin typeface="Arial" charset="0"/>
                <a:ea typeface="ヒラギノ角ゴ Pro W3" charset="0"/>
                <a:cs typeface="ヒラギノ角ゴ Pro W3" charset="0"/>
              </a:rPr>
              <a:t>VA CC - occupational and technical degree</a:t>
            </a:r>
            <a:br>
              <a:rPr lang="en-US" sz="2800">
                <a:latin typeface="Arial" charset="0"/>
                <a:ea typeface="ヒラギノ角ゴ Pro W3" charset="0"/>
                <a:cs typeface="ヒラギノ角ゴ Pro W3" charset="0"/>
              </a:rPr>
            </a:br>
            <a:r>
              <a:rPr lang="en-US" sz="2800">
                <a:latin typeface="Arial" charset="0"/>
                <a:ea typeface="ヒラギノ角ゴ Pro W3" charset="0"/>
                <a:cs typeface="ヒラギノ角ゴ Pro W3" charset="0"/>
              </a:rPr>
              <a:t>programs earn $2,500 more than bachelor's.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4434" name="Title 1"/>
          <p:cNvSpPr>
            <a:spLocks noGrp="1"/>
          </p:cNvSpPr>
          <p:nvPr>
            <p:ph type="title"/>
          </p:nvPr>
        </p:nvSpPr>
        <p:spPr/>
        <p:txBody>
          <a:bodyPr/>
          <a:lstStyle/>
          <a:p>
            <a:r>
              <a:rPr lang="en-US">
                <a:latin typeface="Arial" charset="0"/>
                <a:ea typeface="ヒラギノ角ゴ Pro W3" charset="0"/>
                <a:cs typeface="ヒラギノ角ゴ Pro W3" charset="0"/>
              </a:rPr>
              <a:t>Findings</a:t>
            </a:r>
          </a:p>
        </p:txBody>
      </p:sp>
      <p:sp>
        <p:nvSpPr>
          <p:cNvPr id="274435" name="Content Placeholder 2"/>
          <p:cNvSpPr>
            <a:spLocks noGrp="1"/>
          </p:cNvSpPr>
          <p:nvPr>
            <p:ph idx="1"/>
          </p:nvPr>
        </p:nvSpPr>
        <p:spPr/>
        <p:txBody>
          <a:bodyPr/>
          <a:lstStyle/>
          <a:p>
            <a:r>
              <a:rPr lang="en-US" sz="3600">
                <a:latin typeface="Arial" charset="0"/>
                <a:ea typeface="ヒラギノ角ゴ Pro W3" charset="0"/>
                <a:cs typeface="ヒラギノ角ゴ Pro W3" charset="0"/>
              </a:rPr>
              <a:t>Online applications are a major barrier to hiring for teens, in particular, they are </a:t>
            </a:r>
            <a:r>
              <a:rPr lang="en-US" sz="3600" u="sng">
                <a:latin typeface="Arial" charset="0"/>
                <a:ea typeface="ヒラギノ角ゴ Pro W3" charset="0"/>
                <a:cs typeface="ヒラギノ角ゴ Pro W3" charset="0"/>
              </a:rPr>
              <a:t>not well prepared or coached </a:t>
            </a:r>
            <a:r>
              <a:rPr lang="en-US" sz="3600">
                <a:latin typeface="Arial" charset="0"/>
                <a:ea typeface="ヒラギノ角ゴ Pro W3" charset="0"/>
                <a:cs typeface="ヒラギノ角ゴ Pro W3" charset="0"/>
              </a:rPr>
              <a:t>about the personality testing that is imbedded in the application process</a:t>
            </a:r>
          </a:p>
        </p:txBody>
      </p:sp>
      <p:pic>
        <p:nvPicPr>
          <p:cNvPr id="274436" name="Picture 2" descr="C:\Documents and Settings\cdroessler\My Documents\Presentations\NEW\BoostingTeenEmploymentProspects_042013\pag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1738" y="4800600"/>
            <a:ext cx="1516062"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482" name="Title 1"/>
          <p:cNvSpPr>
            <a:spLocks noGrp="1"/>
          </p:cNvSpPr>
          <p:nvPr>
            <p:ph type="title"/>
          </p:nvPr>
        </p:nvSpPr>
        <p:spPr/>
        <p:txBody>
          <a:bodyPr/>
          <a:lstStyle/>
          <a:p>
            <a:r>
              <a:rPr lang="en-US">
                <a:latin typeface="Arial" charset="0"/>
                <a:ea typeface="ヒラギノ角ゴ Pro W3" charset="0"/>
                <a:cs typeface="ヒラギノ角ゴ Pro W3" charset="0"/>
              </a:rPr>
              <a:t>Findings</a:t>
            </a:r>
          </a:p>
        </p:txBody>
      </p:sp>
      <p:sp>
        <p:nvSpPr>
          <p:cNvPr id="276483" name="Content Placeholder 2"/>
          <p:cNvSpPr>
            <a:spLocks noGrp="1"/>
          </p:cNvSpPr>
          <p:nvPr>
            <p:ph idx="1"/>
          </p:nvPr>
        </p:nvSpPr>
        <p:spPr/>
        <p:txBody>
          <a:bodyPr/>
          <a:lstStyle/>
          <a:p>
            <a:r>
              <a:rPr lang="en-US" u="sng">
                <a:latin typeface="Arial" charset="0"/>
                <a:ea typeface="ヒラギノ角ゴ Pro W3" charset="0"/>
                <a:cs typeface="ヒラギノ角ゴ Pro W3" charset="0"/>
              </a:rPr>
              <a:t>Employers highly value references </a:t>
            </a:r>
            <a:r>
              <a:rPr lang="en-US">
                <a:latin typeface="Arial" charset="0"/>
                <a:ea typeface="ヒラギノ角ゴ Pro W3" charset="0"/>
                <a:cs typeface="ヒラギノ角ゴ Pro W3" charset="0"/>
              </a:rPr>
              <a:t>for teens from individuals who understand the business and culture of the firm and have a longstanding relationship with the firm; this may include current high performing employees, relatives, teachers or staff in </a:t>
            </a:r>
            <a:br>
              <a:rPr lang="en-US">
                <a:latin typeface="Arial" charset="0"/>
                <a:ea typeface="ヒラギノ角ゴ Pro W3" charset="0"/>
                <a:cs typeface="ヒラギノ角ゴ Pro W3" charset="0"/>
              </a:rPr>
            </a:br>
            <a:r>
              <a:rPr lang="en-US">
                <a:latin typeface="Arial" charset="0"/>
                <a:ea typeface="ヒラギノ角ゴ Pro W3" charset="0"/>
                <a:cs typeface="ヒラギノ角ゴ Pro W3" charset="0"/>
              </a:rPr>
              <a:t>youth serving organizations;</a:t>
            </a:r>
          </a:p>
        </p:txBody>
      </p:sp>
      <p:pic>
        <p:nvPicPr>
          <p:cNvPr id="276484" name="Picture 2" descr="C:\Documents and Settings\cdroessler\My Documents\Presentations\NEW\BoostingTeenEmploymentProspects_042013\pag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1738" y="4800600"/>
            <a:ext cx="1516062"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8530" name="Title 1"/>
          <p:cNvSpPr>
            <a:spLocks noGrp="1"/>
          </p:cNvSpPr>
          <p:nvPr>
            <p:ph type="title"/>
          </p:nvPr>
        </p:nvSpPr>
        <p:spPr/>
        <p:txBody>
          <a:bodyPr/>
          <a:lstStyle/>
          <a:p>
            <a:r>
              <a:rPr lang="en-US">
                <a:latin typeface="Arial" charset="0"/>
                <a:ea typeface="ヒラギノ角ゴ Pro W3" charset="0"/>
                <a:cs typeface="ヒラギノ角ゴ Pro W3" charset="0"/>
              </a:rPr>
              <a:t>Findings</a:t>
            </a:r>
          </a:p>
        </p:txBody>
      </p:sp>
      <p:sp>
        <p:nvSpPr>
          <p:cNvPr id="278531" name="Content Placeholder 2"/>
          <p:cNvSpPr>
            <a:spLocks noGrp="1"/>
          </p:cNvSpPr>
          <p:nvPr>
            <p:ph idx="1"/>
          </p:nvPr>
        </p:nvSpPr>
        <p:spPr/>
        <p:txBody>
          <a:bodyPr/>
          <a:lstStyle/>
          <a:p>
            <a:r>
              <a:rPr lang="en-US" sz="3600" u="sng">
                <a:latin typeface="Arial" charset="0"/>
                <a:ea typeface="ヒラギノ角ゴ Pro W3" charset="0"/>
                <a:cs typeface="ヒラギノ角ゴ Pro W3" charset="0"/>
              </a:rPr>
              <a:t>Employers find it difficult to connect </a:t>
            </a:r>
            <a:r>
              <a:rPr lang="en-US" sz="3600">
                <a:latin typeface="Arial" charset="0"/>
                <a:ea typeface="ヒラギノ角ゴ Pro W3" charset="0"/>
                <a:cs typeface="ヒラギノ角ゴ Pro W3" charset="0"/>
              </a:rPr>
              <a:t>with teachers or guidance counselors in high schools, with the exception of career and technical high schools</a:t>
            </a:r>
          </a:p>
        </p:txBody>
      </p:sp>
      <p:pic>
        <p:nvPicPr>
          <p:cNvPr id="278532" name="Picture 2" descr="C:\Documents and Settings\cdroessler\My Documents\Presentations\NEW\BoostingTeenEmploymentProspects_042013\pag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1738" y="4800600"/>
            <a:ext cx="1516062"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0578" name="Title 1"/>
          <p:cNvSpPr>
            <a:spLocks noGrp="1"/>
          </p:cNvSpPr>
          <p:nvPr>
            <p:ph type="title"/>
          </p:nvPr>
        </p:nvSpPr>
        <p:spPr/>
        <p:txBody>
          <a:bodyPr/>
          <a:lstStyle/>
          <a:p>
            <a:r>
              <a:rPr lang="en-US">
                <a:latin typeface="Arial" charset="0"/>
                <a:ea typeface="ヒラギノ角ゴ Pro W3" charset="0"/>
                <a:cs typeface="ヒラギノ角ゴ Pro W3" charset="0"/>
              </a:rPr>
              <a:t>Findings</a:t>
            </a:r>
          </a:p>
        </p:txBody>
      </p:sp>
      <p:sp>
        <p:nvSpPr>
          <p:cNvPr id="280579" name="Content Placeholder 2"/>
          <p:cNvSpPr>
            <a:spLocks noGrp="1"/>
          </p:cNvSpPr>
          <p:nvPr>
            <p:ph idx="1"/>
          </p:nvPr>
        </p:nvSpPr>
        <p:spPr/>
        <p:txBody>
          <a:bodyPr/>
          <a:lstStyle/>
          <a:p>
            <a:r>
              <a:rPr lang="en-US" sz="3600">
                <a:latin typeface="Arial" charset="0"/>
                <a:ea typeface="ヒラギノ角ゴ Pro W3" charset="0"/>
                <a:cs typeface="ヒラギノ角ゴ Pro W3" charset="0"/>
              </a:rPr>
              <a:t>Some employers, particularly those in retail, do not hire teens under the age of 18 as a result of </a:t>
            </a:r>
            <a:r>
              <a:rPr lang="en-US" sz="3600" u="sng">
                <a:latin typeface="Arial" charset="0"/>
                <a:ea typeface="ヒラギノ角ゴ Pro W3" charset="0"/>
                <a:cs typeface="ヒラギノ角ゴ Pro W3" charset="0"/>
              </a:rPr>
              <a:t>employment laws </a:t>
            </a:r>
            <a:r>
              <a:rPr lang="en-US" sz="3600">
                <a:latin typeface="Arial" charset="0"/>
                <a:ea typeface="ヒラギノ角ゴ Pro W3" charset="0"/>
                <a:cs typeface="ヒラギノ角ゴ Pro W3" charset="0"/>
              </a:rPr>
              <a:t>that restrict the scheduling of teens.</a:t>
            </a:r>
          </a:p>
        </p:txBody>
      </p:sp>
      <p:pic>
        <p:nvPicPr>
          <p:cNvPr id="280580" name="Picture 2" descr="C:\Documents and Settings\cdroessler\My Documents\Presentations\NEW\BoostingTeenEmploymentProspects_042013\pag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1738" y="4800600"/>
            <a:ext cx="1516062"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2626" name="Title 1"/>
          <p:cNvSpPr>
            <a:spLocks noGrp="1"/>
          </p:cNvSpPr>
          <p:nvPr>
            <p:ph type="title"/>
          </p:nvPr>
        </p:nvSpPr>
        <p:spPr/>
        <p:txBody>
          <a:bodyPr/>
          <a:lstStyle/>
          <a:p>
            <a:r>
              <a:rPr lang="en-US">
                <a:latin typeface="Arial" charset="0"/>
                <a:ea typeface="ヒラギノ角ゴ Pro W3" charset="0"/>
                <a:cs typeface="ヒラギノ角ゴ Pro W3" charset="0"/>
              </a:rPr>
              <a:t>Interview tips</a:t>
            </a:r>
          </a:p>
        </p:txBody>
      </p:sp>
      <p:sp>
        <p:nvSpPr>
          <p:cNvPr id="282627" name="Content Placeholder 2"/>
          <p:cNvSpPr>
            <a:spLocks noGrp="1"/>
          </p:cNvSpPr>
          <p:nvPr>
            <p:ph idx="1"/>
          </p:nvPr>
        </p:nvSpPr>
        <p:spPr/>
        <p:txBody>
          <a:bodyPr/>
          <a:lstStyle/>
          <a:p>
            <a:r>
              <a:rPr lang="en-US" sz="3100">
                <a:latin typeface="Arial" charset="0"/>
                <a:ea typeface="ヒラギノ角ゴ Pro W3" charset="0"/>
                <a:cs typeface="ヒラギノ角ゴ Pro W3" charset="0"/>
              </a:rPr>
              <a:t>Do NOT bring drinks, food, cell phone, friends, </a:t>
            </a:r>
            <a:r>
              <a:rPr lang="en-US" sz="3100" u="sng">
                <a:latin typeface="Arial" charset="0"/>
                <a:ea typeface="ヒラギノ角ゴ Pro W3" charset="0"/>
                <a:cs typeface="ヒラギノ角ゴ Pro W3" charset="0"/>
              </a:rPr>
              <a:t>parents</a:t>
            </a:r>
          </a:p>
          <a:p>
            <a:r>
              <a:rPr lang="en-US" sz="3100">
                <a:latin typeface="Arial" charset="0"/>
                <a:ea typeface="ヒラギノ角ゴ Pro W3" charset="0"/>
                <a:cs typeface="ヒラギノ角ゴ Pro W3" charset="0"/>
              </a:rPr>
              <a:t>Make good eye contact</a:t>
            </a:r>
          </a:p>
          <a:p>
            <a:r>
              <a:rPr lang="en-US" sz="3100">
                <a:latin typeface="Arial" charset="0"/>
                <a:ea typeface="ヒラギノ角ゴ Pro W3" charset="0"/>
                <a:cs typeface="ヒラギノ角ゴ Pro W3" charset="0"/>
              </a:rPr>
              <a:t>Shake hands</a:t>
            </a:r>
          </a:p>
          <a:p>
            <a:r>
              <a:rPr lang="en-US" sz="3100">
                <a:latin typeface="Arial" charset="0"/>
                <a:ea typeface="ヒラギノ角ゴ Pro W3" charset="0"/>
                <a:cs typeface="ヒラギノ角ゴ Pro W3" charset="0"/>
              </a:rPr>
              <a:t>Ask questions</a:t>
            </a:r>
          </a:p>
          <a:p>
            <a:r>
              <a:rPr lang="en-US" sz="3100">
                <a:latin typeface="Arial" charset="0"/>
                <a:ea typeface="ヒラギノ角ゴ Pro W3" charset="0"/>
                <a:cs typeface="ヒラギノ角ゴ Pro W3" charset="0"/>
              </a:rPr>
              <a:t>Be clean and neat</a:t>
            </a:r>
          </a:p>
          <a:p>
            <a:r>
              <a:rPr lang="en-US" sz="3100">
                <a:latin typeface="Arial" charset="0"/>
                <a:ea typeface="ヒラギノ角ゴ Pro W3" charset="0"/>
                <a:cs typeface="ヒラギノ角ゴ Pro W3" charset="0"/>
              </a:rPr>
              <a:t>Dress for the job</a:t>
            </a:r>
          </a:p>
          <a:p>
            <a:r>
              <a:rPr lang="en-US" sz="3100">
                <a:latin typeface="Arial" charset="0"/>
                <a:ea typeface="ヒラギノ角ゴ Pro W3" charset="0"/>
                <a:cs typeface="ヒラギノ角ゴ Pro W3" charset="0"/>
              </a:rPr>
              <a:t>Explain your availability</a:t>
            </a:r>
          </a:p>
          <a:p>
            <a:endParaRPr lang="en-US" sz="3100">
              <a:latin typeface="Arial" charset="0"/>
              <a:ea typeface="ヒラギノ角ゴ Pro W3" charset="0"/>
              <a:cs typeface="ヒラギノ角ゴ Pro W3" charset="0"/>
            </a:endParaRPr>
          </a:p>
        </p:txBody>
      </p:sp>
      <p:pic>
        <p:nvPicPr>
          <p:cNvPr id="282628" name="Picture 2" descr="C:\Documents and Settings\cdroessler\My Documents\Presentations\NEW\BoostingTeenEmploymentProspects_042013\pag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1738" y="4800600"/>
            <a:ext cx="1516062"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5986" name="Rectangle 2"/>
          <p:cNvSpPr>
            <a:spLocks noGrp="1" noChangeArrowheads="1"/>
          </p:cNvSpPr>
          <p:nvPr>
            <p:ph type="title" idx="4294967295"/>
          </p:nvPr>
        </p:nvSpPr>
        <p:spPr>
          <a:xfrm>
            <a:off x="457200" y="0"/>
            <a:ext cx="8229600" cy="1143000"/>
          </a:xfrm>
        </p:spPr>
        <p:txBody>
          <a:bodyPr/>
          <a:lstStyle/>
          <a:p>
            <a:pPr eaLnBrk="1" hangingPunct="1"/>
            <a:r>
              <a:rPr lang="en-US">
                <a:effectLst>
                  <a:outerShdw blurRad="38100" dist="38100" dir="2700000" algn="tl">
                    <a:srgbClr val="DDDDDD"/>
                  </a:outerShdw>
                </a:effectLst>
                <a:latin typeface="Arial" charset="0"/>
                <a:ea typeface="ヒラギノ角ゴ Pro W3" charset="0"/>
                <a:cs typeface="ヒラギノ角ゴ Pro W3" charset="0"/>
              </a:rPr>
              <a:t>Basic Knowledge Skills</a:t>
            </a:r>
          </a:p>
        </p:txBody>
      </p:sp>
      <p:sp>
        <p:nvSpPr>
          <p:cNvPr id="1705987" name="Rectangle 3"/>
          <p:cNvSpPr>
            <a:spLocks noGrp="1" noChangeArrowheads="1"/>
          </p:cNvSpPr>
          <p:nvPr>
            <p:ph type="body" idx="4294967295"/>
          </p:nvPr>
        </p:nvSpPr>
        <p:spPr>
          <a:xfrm>
            <a:off x="1066800" y="1371600"/>
            <a:ext cx="7772400" cy="4953000"/>
          </a:xfrm>
        </p:spPr>
        <p:txBody>
          <a:bodyPr/>
          <a:lstStyle/>
          <a:p>
            <a:pPr eaLnBrk="1" hangingPunct="1"/>
            <a:r>
              <a:rPr lang="en-US" sz="2800">
                <a:effectLst>
                  <a:outerShdw blurRad="38100" dist="38100" dir="2700000" algn="tl">
                    <a:srgbClr val="DDDDDD"/>
                  </a:outerShdw>
                </a:effectLst>
                <a:latin typeface="Arial" charset="0"/>
                <a:ea typeface="ヒラギノ角ゴ Pro W3" charset="0"/>
                <a:cs typeface="ヒラギノ角ゴ Pro W3" charset="0"/>
              </a:rPr>
              <a:t>English Language (spoken)</a:t>
            </a:r>
          </a:p>
          <a:p>
            <a:pPr eaLnBrk="1" hangingPunct="1"/>
            <a:r>
              <a:rPr lang="en-US" sz="2800">
                <a:effectLst>
                  <a:outerShdw blurRad="38100" dist="38100" dir="2700000" algn="tl">
                    <a:srgbClr val="DDDDDD"/>
                  </a:outerShdw>
                </a:effectLst>
                <a:latin typeface="Arial" charset="0"/>
                <a:ea typeface="ヒラギノ角ゴ Pro W3" charset="0"/>
                <a:cs typeface="ヒラギノ角ゴ Pro W3" charset="0"/>
              </a:rPr>
              <a:t>Reading Comprehension (in English)</a:t>
            </a:r>
          </a:p>
          <a:p>
            <a:pPr eaLnBrk="1" hangingPunct="1"/>
            <a:r>
              <a:rPr lang="en-US" sz="2800">
                <a:effectLst>
                  <a:outerShdw blurRad="38100" dist="38100" dir="2700000" algn="tl">
                    <a:srgbClr val="DDDDDD"/>
                  </a:outerShdw>
                </a:effectLst>
                <a:latin typeface="Arial" charset="0"/>
                <a:ea typeface="ヒラギノ角ゴ Pro W3" charset="0"/>
                <a:cs typeface="ヒラギノ角ゴ Pro W3" charset="0"/>
              </a:rPr>
              <a:t>Writing in English (grammar, spelling, etc.)</a:t>
            </a:r>
          </a:p>
          <a:p>
            <a:pPr eaLnBrk="1" hangingPunct="1"/>
            <a:r>
              <a:rPr lang="en-US" sz="2800">
                <a:effectLst>
                  <a:outerShdw blurRad="38100" dist="38100" dir="2700000" algn="tl">
                    <a:srgbClr val="DDDDDD"/>
                  </a:outerShdw>
                </a:effectLst>
                <a:latin typeface="Arial" charset="0"/>
                <a:ea typeface="ヒラギノ角ゴ Pro W3" charset="0"/>
                <a:cs typeface="ヒラギノ角ゴ Pro W3" charset="0"/>
              </a:rPr>
              <a:t>Mathematics</a:t>
            </a:r>
          </a:p>
          <a:p>
            <a:pPr eaLnBrk="1" hangingPunct="1"/>
            <a:r>
              <a:rPr lang="en-US" sz="2800">
                <a:effectLst>
                  <a:outerShdw blurRad="38100" dist="38100" dir="2700000" algn="tl">
                    <a:srgbClr val="DDDDDD"/>
                  </a:outerShdw>
                </a:effectLst>
                <a:latin typeface="Arial" charset="0"/>
                <a:ea typeface="ヒラギノ角ゴ Pro W3" charset="0"/>
                <a:cs typeface="ヒラギノ角ゴ Pro W3" charset="0"/>
              </a:rPr>
              <a:t>Science</a:t>
            </a:r>
          </a:p>
          <a:p>
            <a:pPr eaLnBrk="1" hangingPunct="1"/>
            <a:r>
              <a:rPr lang="en-US" sz="2800">
                <a:effectLst>
                  <a:outerShdw blurRad="38100" dist="38100" dir="2700000" algn="tl">
                    <a:srgbClr val="DDDDDD"/>
                  </a:outerShdw>
                </a:effectLst>
                <a:latin typeface="Arial" charset="0"/>
                <a:ea typeface="ヒラギノ角ゴ Pro W3" charset="0"/>
                <a:cs typeface="ヒラギノ角ゴ Pro W3" charset="0"/>
              </a:rPr>
              <a:t>Government/Economics</a:t>
            </a:r>
          </a:p>
          <a:p>
            <a:pPr eaLnBrk="1" hangingPunct="1"/>
            <a:r>
              <a:rPr lang="en-US" sz="2800">
                <a:effectLst>
                  <a:outerShdw blurRad="38100" dist="38100" dir="2700000" algn="tl">
                    <a:srgbClr val="DDDDDD"/>
                  </a:outerShdw>
                </a:effectLst>
                <a:latin typeface="Arial" charset="0"/>
                <a:ea typeface="ヒラギノ角ゴ Pro W3" charset="0"/>
                <a:cs typeface="ヒラギノ角ゴ Pro W3" charset="0"/>
              </a:rPr>
              <a:t>Humanities/Arts</a:t>
            </a:r>
          </a:p>
          <a:p>
            <a:pPr eaLnBrk="1" hangingPunct="1"/>
            <a:r>
              <a:rPr lang="en-US" sz="2800">
                <a:effectLst>
                  <a:outerShdw blurRad="38100" dist="38100" dir="2700000" algn="tl">
                    <a:srgbClr val="DDDDDD"/>
                  </a:outerShdw>
                </a:effectLst>
                <a:latin typeface="Arial" charset="0"/>
                <a:ea typeface="ヒラギノ角ゴ Pro W3" charset="0"/>
                <a:cs typeface="ヒラギノ角ゴ Pro W3" charset="0"/>
              </a:rPr>
              <a:t>Foreign Languages</a:t>
            </a:r>
          </a:p>
          <a:p>
            <a:pPr eaLnBrk="1" hangingPunct="1"/>
            <a:r>
              <a:rPr lang="en-US" sz="2800">
                <a:effectLst>
                  <a:outerShdw blurRad="38100" dist="38100" dir="2700000" algn="tl">
                    <a:srgbClr val="DDDDDD"/>
                  </a:outerShdw>
                </a:effectLst>
                <a:latin typeface="Arial" charset="0"/>
                <a:ea typeface="ヒラギノ角ゴ Pro W3" charset="0"/>
                <a:cs typeface="ヒラギノ角ゴ Pro W3" charset="0"/>
              </a:rPr>
              <a:t>History/Geography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8034" name="Rectangle 2"/>
          <p:cNvSpPr>
            <a:spLocks noGrp="1" noChangeArrowheads="1"/>
          </p:cNvSpPr>
          <p:nvPr>
            <p:ph type="title" idx="4294967295"/>
          </p:nvPr>
        </p:nvSpPr>
        <p:spPr>
          <a:xfrm>
            <a:off x="457200" y="0"/>
            <a:ext cx="8229600" cy="1143000"/>
          </a:xfrm>
        </p:spPr>
        <p:txBody>
          <a:bodyPr/>
          <a:lstStyle/>
          <a:p>
            <a:pPr eaLnBrk="1" hangingPunct="1"/>
            <a:r>
              <a:rPr lang="en-US">
                <a:effectLst>
                  <a:outerShdw blurRad="38100" dist="38100" dir="2700000" algn="tl">
                    <a:srgbClr val="DDDDDD"/>
                  </a:outerShdw>
                </a:effectLst>
                <a:latin typeface="Arial" charset="0"/>
                <a:ea typeface="ヒラギノ角ゴ Pro W3" charset="0"/>
                <a:cs typeface="ヒラギノ角ゴ Pro W3" charset="0"/>
              </a:rPr>
              <a:t>Applied Skills</a:t>
            </a:r>
          </a:p>
        </p:txBody>
      </p:sp>
      <p:sp>
        <p:nvSpPr>
          <p:cNvPr id="1708035" name="Rectangle 3"/>
          <p:cNvSpPr>
            <a:spLocks noGrp="1" noChangeArrowheads="1"/>
          </p:cNvSpPr>
          <p:nvPr>
            <p:ph type="body" idx="4294967295"/>
          </p:nvPr>
        </p:nvSpPr>
        <p:spPr>
          <a:xfrm>
            <a:off x="1066800" y="1066800"/>
            <a:ext cx="7696200" cy="4953000"/>
          </a:xfrm>
        </p:spPr>
        <p:txBody>
          <a:bodyPr/>
          <a:lstStyle/>
          <a:p>
            <a:pPr eaLnBrk="1" hangingPunct="1"/>
            <a:r>
              <a:rPr lang="en-US" sz="2400">
                <a:effectLst>
                  <a:outerShdw blurRad="38100" dist="38100" dir="2700000" algn="tl">
                    <a:srgbClr val="DDDDDD"/>
                  </a:outerShdw>
                </a:effectLst>
                <a:latin typeface="Arial" charset="0"/>
                <a:ea typeface="ヒラギノ角ゴ Pro W3" charset="0"/>
                <a:cs typeface="ヒラギノ角ゴ Pro W3" charset="0"/>
              </a:rPr>
              <a:t>Critical Thinking, Problem Solving</a:t>
            </a:r>
          </a:p>
          <a:p>
            <a:pPr eaLnBrk="1" hangingPunct="1"/>
            <a:r>
              <a:rPr lang="en-US" sz="2400">
                <a:effectLst>
                  <a:outerShdw blurRad="38100" dist="38100" dir="2700000" algn="tl">
                    <a:srgbClr val="DDDDDD"/>
                  </a:outerShdw>
                </a:effectLst>
                <a:latin typeface="Arial" charset="0"/>
                <a:ea typeface="ヒラギノ角ゴ Pro W3" charset="0"/>
                <a:cs typeface="ヒラギノ角ゴ Pro W3" charset="0"/>
              </a:rPr>
              <a:t>Oral Communications</a:t>
            </a:r>
          </a:p>
          <a:p>
            <a:pPr eaLnBrk="1" hangingPunct="1"/>
            <a:r>
              <a:rPr lang="en-US" sz="2400">
                <a:effectLst>
                  <a:outerShdw blurRad="38100" dist="38100" dir="2700000" algn="tl">
                    <a:srgbClr val="DDDDDD"/>
                  </a:outerShdw>
                </a:effectLst>
                <a:latin typeface="Arial" charset="0"/>
                <a:ea typeface="ヒラギノ角ゴ Pro W3" charset="0"/>
                <a:cs typeface="ヒラギノ角ゴ Pro W3" charset="0"/>
              </a:rPr>
              <a:t>Written Communications</a:t>
            </a:r>
          </a:p>
          <a:p>
            <a:pPr eaLnBrk="1" hangingPunct="1"/>
            <a:r>
              <a:rPr lang="en-US" sz="2400">
                <a:effectLst>
                  <a:outerShdw blurRad="38100" dist="38100" dir="2700000" algn="tl">
                    <a:srgbClr val="DDDDDD"/>
                  </a:outerShdw>
                </a:effectLst>
                <a:latin typeface="Arial" charset="0"/>
                <a:ea typeface="ヒラギノ角ゴ Pro W3" charset="0"/>
                <a:cs typeface="ヒラギノ角ゴ Pro W3" charset="0"/>
              </a:rPr>
              <a:t>Teamwork, Collaboration</a:t>
            </a:r>
          </a:p>
          <a:p>
            <a:pPr eaLnBrk="1" hangingPunct="1"/>
            <a:r>
              <a:rPr lang="en-US" sz="2400">
                <a:effectLst>
                  <a:outerShdw blurRad="38100" dist="38100" dir="2700000" algn="tl">
                    <a:srgbClr val="DDDDDD"/>
                  </a:outerShdw>
                </a:effectLst>
                <a:latin typeface="Arial" charset="0"/>
                <a:ea typeface="ヒラギノ角ゴ Pro W3" charset="0"/>
                <a:cs typeface="ヒラギノ角ゴ Pro W3" charset="0"/>
              </a:rPr>
              <a:t>Diversity</a:t>
            </a:r>
          </a:p>
          <a:p>
            <a:pPr eaLnBrk="1" hangingPunct="1"/>
            <a:r>
              <a:rPr lang="en-US" sz="2400">
                <a:effectLst>
                  <a:outerShdw blurRad="38100" dist="38100" dir="2700000" algn="tl">
                    <a:srgbClr val="DDDDDD"/>
                  </a:outerShdw>
                </a:effectLst>
                <a:latin typeface="Arial" charset="0"/>
                <a:ea typeface="ヒラギノ角ゴ Pro W3" charset="0"/>
                <a:cs typeface="ヒラギノ角ゴ Pro W3" charset="0"/>
              </a:rPr>
              <a:t>Information Technology Application</a:t>
            </a:r>
          </a:p>
          <a:p>
            <a:pPr eaLnBrk="1" hangingPunct="1"/>
            <a:r>
              <a:rPr lang="en-US" sz="2400">
                <a:effectLst>
                  <a:outerShdw blurRad="38100" dist="38100" dir="2700000" algn="tl">
                    <a:srgbClr val="DDDDDD"/>
                  </a:outerShdw>
                </a:effectLst>
                <a:latin typeface="Arial" charset="0"/>
                <a:ea typeface="ヒラギノ角ゴ Pro W3" charset="0"/>
                <a:cs typeface="ヒラギノ角ゴ Pro W3" charset="0"/>
              </a:rPr>
              <a:t>Leadership</a:t>
            </a:r>
          </a:p>
          <a:p>
            <a:pPr eaLnBrk="1" hangingPunct="1"/>
            <a:r>
              <a:rPr lang="en-US" sz="2400">
                <a:effectLst>
                  <a:outerShdw blurRad="38100" dist="38100" dir="2700000" algn="tl">
                    <a:srgbClr val="DDDDDD"/>
                  </a:outerShdw>
                </a:effectLst>
                <a:latin typeface="Arial" charset="0"/>
                <a:ea typeface="ヒラギノ角ゴ Pro W3" charset="0"/>
                <a:cs typeface="ヒラギノ角ゴ Pro W3" charset="0"/>
              </a:rPr>
              <a:t>Creativity, Innovation</a:t>
            </a:r>
          </a:p>
          <a:p>
            <a:pPr eaLnBrk="1" hangingPunct="1"/>
            <a:r>
              <a:rPr lang="en-US" sz="2400">
                <a:effectLst>
                  <a:outerShdw blurRad="38100" dist="38100" dir="2700000" algn="tl">
                    <a:srgbClr val="DDDDDD"/>
                  </a:outerShdw>
                </a:effectLst>
                <a:latin typeface="Arial" charset="0"/>
                <a:ea typeface="ヒラギノ角ゴ Pro W3" charset="0"/>
                <a:cs typeface="ヒラギノ角ゴ Pro W3" charset="0"/>
              </a:rPr>
              <a:t>Lifelong Learning, Self Direction</a:t>
            </a:r>
          </a:p>
          <a:p>
            <a:pPr eaLnBrk="1" hangingPunct="1"/>
            <a:r>
              <a:rPr lang="en-US" sz="2400">
                <a:effectLst>
                  <a:outerShdw blurRad="38100" dist="38100" dir="2700000" algn="tl">
                    <a:srgbClr val="DDDDDD"/>
                  </a:outerShdw>
                </a:effectLst>
                <a:latin typeface="Arial" charset="0"/>
                <a:ea typeface="ヒラギノ角ゴ Pro W3" charset="0"/>
                <a:cs typeface="ヒラギノ角ゴ Pro W3" charset="0"/>
              </a:rPr>
              <a:t>Professionalism, Work Ethic</a:t>
            </a:r>
          </a:p>
          <a:p>
            <a:pPr eaLnBrk="1" hangingPunct="1"/>
            <a:r>
              <a:rPr lang="en-US" sz="2400">
                <a:effectLst>
                  <a:outerShdw blurRad="38100" dist="38100" dir="2700000" algn="tl">
                    <a:srgbClr val="DDDDDD"/>
                  </a:outerShdw>
                </a:effectLst>
                <a:latin typeface="Arial" charset="0"/>
                <a:ea typeface="ヒラギノ角ゴ Pro W3" charset="0"/>
                <a:cs typeface="ヒラギノ角ゴ Pro W3" charset="0"/>
              </a:rPr>
              <a:t>Ethics, Social Responsibility</a:t>
            </a:r>
          </a:p>
        </p:txBody>
      </p:sp>
      <p:grpSp>
        <p:nvGrpSpPr>
          <p:cNvPr id="2" name="Group 5"/>
          <p:cNvGrpSpPr>
            <a:grpSpLocks/>
          </p:cNvGrpSpPr>
          <p:nvPr/>
        </p:nvGrpSpPr>
        <p:grpSpPr bwMode="auto">
          <a:xfrm>
            <a:off x="3222625" y="1143000"/>
            <a:ext cx="4997450" cy="4889500"/>
            <a:chOff x="1307" y="720"/>
            <a:chExt cx="3148" cy="3080"/>
          </a:xfrm>
        </p:grpSpPr>
        <p:sp>
          <p:nvSpPr>
            <p:cNvPr id="280581" name="Text Box 5"/>
            <p:cNvSpPr txBox="1">
              <a:spLocks noChangeArrowheads="1"/>
            </p:cNvSpPr>
            <p:nvPr/>
          </p:nvSpPr>
          <p:spPr bwMode="auto">
            <a:xfrm>
              <a:off x="1307" y="720"/>
              <a:ext cx="3148" cy="3080"/>
            </a:xfrm>
            <a:prstGeom prst="rect">
              <a:avLst/>
            </a:prstGeom>
            <a:solidFill>
              <a:schemeClr val="accent2"/>
            </a:solidFill>
            <a:ln w="12700">
              <a:solidFill>
                <a:schemeClr val="tx1"/>
              </a:solidFill>
              <a:miter lim="800000"/>
              <a:headEnd/>
              <a:tailEnd/>
            </a:ln>
            <a:effec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lnSpc>
                  <a:spcPct val="140000"/>
                </a:lnSpc>
              </a:pPr>
              <a:r>
                <a:rPr lang="en-US" sz="3600" b="1">
                  <a:solidFill>
                    <a:schemeClr val="bg2"/>
                  </a:solidFill>
                  <a:effectLst>
                    <a:outerShdw blurRad="38100" dist="38100" dir="2700000" algn="tl">
                      <a:srgbClr val="000000"/>
                    </a:outerShdw>
                  </a:effectLst>
                  <a:latin typeface="Times" charset="0"/>
                </a:rPr>
                <a:t>    </a:t>
              </a:r>
              <a:r>
                <a:rPr lang="en-US" sz="3600" b="1">
                  <a:solidFill>
                    <a:srgbClr val="FDFF00"/>
                  </a:solidFill>
                  <a:effectLst>
                    <a:outerShdw blurRad="38100" dist="38100" dir="2700000" algn="tl">
                      <a:srgbClr val="000000"/>
                    </a:outerShdw>
                  </a:effectLst>
                  <a:latin typeface="Times" charset="0"/>
                </a:rPr>
                <a:t>Bloom's Taxonomy    </a:t>
              </a:r>
              <a:endParaRPr lang="en-US" sz="2800" b="1">
                <a:solidFill>
                  <a:srgbClr val="FDFF00"/>
                </a:solidFill>
                <a:effectLst>
                  <a:outerShdw blurRad="38100" dist="38100" dir="2700000" algn="tl">
                    <a:srgbClr val="000000"/>
                  </a:outerShdw>
                </a:effectLst>
                <a:latin typeface="Times" charset="0"/>
              </a:endParaRPr>
            </a:p>
            <a:p>
              <a:pPr algn="ctr">
                <a:lnSpc>
                  <a:spcPct val="140000"/>
                </a:lnSpc>
              </a:pPr>
              <a:endParaRPr lang="en-US" sz="1000" b="1">
                <a:solidFill>
                  <a:srgbClr val="FDFF00"/>
                </a:solidFill>
                <a:effectLst>
                  <a:outerShdw blurRad="38100" dist="38100" dir="2700000" algn="tl">
                    <a:srgbClr val="000000"/>
                  </a:outerShdw>
                </a:effectLst>
                <a:latin typeface="Times" charset="0"/>
              </a:endParaRPr>
            </a:p>
            <a:p>
              <a:pPr algn="ctr">
                <a:lnSpc>
                  <a:spcPct val="140000"/>
                </a:lnSpc>
              </a:pPr>
              <a:r>
                <a:rPr lang="en-US" sz="2800" b="1">
                  <a:solidFill>
                    <a:srgbClr val="FDFF00"/>
                  </a:solidFill>
                  <a:effectLst>
                    <a:outerShdw blurRad="38100" dist="38100" dir="2700000" algn="tl">
                      <a:srgbClr val="000000"/>
                    </a:outerShdw>
                  </a:effectLst>
                  <a:latin typeface="Times" charset="0"/>
                </a:rPr>
                <a:t>Creating</a:t>
              </a:r>
            </a:p>
            <a:p>
              <a:pPr algn="ctr">
                <a:lnSpc>
                  <a:spcPct val="140000"/>
                </a:lnSpc>
              </a:pPr>
              <a:r>
                <a:rPr lang="en-US" sz="2800" b="1">
                  <a:solidFill>
                    <a:srgbClr val="FDFF00"/>
                  </a:solidFill>
                  <a:effectLst>
                    <a:outerShdw blurRad="38100" dist="38100" dir="2700000" algn="tl">
                      <a:srgbClr val="000000"/>
                    </a:outerShdw>
                  </a:effectLst>
                  <a:latin typeface="Times" charset="0"/>
                </a:rPr>
                <a:t>Evaluating</a:t>
              </a:r>
            </a:p>
            <a:p>
              <a:pPr algn="ctr">
                <a:lnSpc>
                  <a:spcPct val="140000"/>
                </a:lnSpc>
              </a:pPr>
              <a:r>
                <a:rPr lang="en-US" sz="2800" b="1">
                  <a:solidFill>
                    <a:srgbClr val="FDFF00"/>
                  </a:solidFill>
                  <a:effectLst>
                    <a:outerShdw blurRad="38100" dist="38100" dir="2700000" algn="tl">
                      <a:srgbClr val="000000"/>
                    </a:outerShdw>
                  </a:effectLst>
                  <a:latin typeface="Times" charset="0"/>
                </a:rPr>
                <a:t>Analyzing</a:t>
              </a:r>
            </a:p>
            <a:p>
              <a:pPr algn="ctr">
                <a:lnSpc>
                  <a:spcPct val="140000"/>
                </a:lnSpc>
              </a:pPr>
              <a:r>
                <a:rPr lang="en-US" sz="2800" b="1">
                  <a:solidFill>
                    <a:srgbClr val="FDFF00"/>
                  </a:solidFill>
                  <a:effectLst>
                    <a:outerShdw blurRad="38100" dist="38100" dir="2700000" algn="tl">
                      <a:srgbClr val="000000"/>
                    </a:outerShdw>
                  </a:effectLst>
                  <a:latin typeface="Times" charset="0"/>
                </a:rPr>
                <a:t>Applying</a:t>
              </a:r>
            </a:p>
            <a:p>
              <a:pPr algn="ctr">
                <a:lnSpc>
                  <a:spcPct val="140000"/>
                </a:lnSpc>
              </a:pPr>
              <a:r>
                <a:rPr lang="en-US" sz="2800" b="1">
                  <a:solidFill>
                    <a:srgbClr val="FDFF00"/>
                  </a:solidFill>
                  <a:effectLst>
                    <a:outerShdw blurRad="38100" dist="38100" dir="2700000" algn="tl">
                      <a:srgbClr val="000000"/>
                    </a:outerShdw>
                  </a:effectLst>
                  <a:latin typeface="Times" charset="0"/>
                </a:rPr>
                <a:t>Understanding</a:t>
              </a:r>
            </a:p>
            <a:p>
              <a:pPr algn="ctr">
                <a:lnSpc>
                  <a:spcPct val="140000"/>
                </a:lnSpc>
              </a:pPr>
              <a:r>
                <a:rPr lang="en-US" sz="2800" b="1">
                  <a:solidFill>
                    <a:srgbClr val="FDFF00"/>
                  </a:solidFill>
                  <a:effectLst>
                    <a:outerShdw blurRad="38100" dist="38100" dir="2700000" algn="tl">
                      <a:srgbClr val="000000"/>
                    </a:outerShdw>
                  </a:effectLst>
                  <a:latin typeface="Times" charset="0"/>
                </a:rPr>
                <a:t>Remembering</a:t>
              </a:r>
              <a:endParaRPr lang="en-US" sz="2800" b="1">
                <a:solidFill>
                  <a:schemeClr val="bg2"/>
                </a:solidFill>
                <a:effectLst>
                  <a:outerShdw blurRad="38100" dist="38100" dir="2700000" algn="tl">
                    <a:srgbClr val="000000"/>
                  </a:outerShdw>
                </a:effectLst>
                <a:latin typeface="Times" charset="0"/>
              </a:endParaRPr>
            </a:p>
            <a:p>
              <a:pPr algn="ctr">
                <a:lnSpc>
                  <a:spcPct val="140000"/>
                </a:lnSpc>
              </a:pPr>
              <a:endParaRPr lang="en-US" sz="1000" b="1">
                <a:solidFill>
                  <a:schemeClr val="bg2"/>
                </a:solidFill>
                <a:effectLst>
                  <a:outerShdw blurRad="38100" dist="38100" dir="2700000" algn="tl">
                    <a:srgbClr val="000000"/>
                  </a:outerShdw>
                </a:effectLst>
                <a:latin typeface="Times" charset="0"/>
              </a:endParaRPr>
            </a:p>
          </p:txBody>
        </p:sp>
        <p:sp>
          <p:nvSpPr>
            <p:cNvPr id="1708039" name="Line 7"/>
            <p:cNvSpPr>
              <a:spLocks noChangeShapeType="1"/>
            </p:cNvSpPr>
            <p:nvPr/>
          </p:nvSpPr>
          <p:spPr bwMode="auto">
            <a:xfrm>
              <a:off x="1488" y="2724"/>
              <a:ext cx="672" cy="0"/>
            </a:xfrm>
            <a:prstGeom prst="line">
              <a:avLst/>
            </a:prstGeom>
            <a:noFill/>
            <a:ln w="76200">
              <a:solidFill>
                <a:schemeClr val="hlink"/>
              </a:solidFill>
              <a:round/>
              <a:headEnd/>
              <a:tailEnd type="triangle" w="med" len="med"/>
            </a:ln>
          </p:spPr>
          <p:txBody>
            <a:bodyPr wrap="none" lIns="92075" tIns="46038" rIns="92075" bIns="46038" anchor="ctr"/>
            <a:lstStyle/>
            <a:p>
              <a:pPr>
                <a:defRPr/>
              </a:pPr>
              <a:endParaRPr lang="en-US" b="1">
                <a:effectLst>
                  <a:outerShdw blurRad="38100" dist="38100" dir="2700000" algn="tl">
                    <a:srgbClr val="000000">
                      <a:alpha val="43137"/>
                    </a:srgbClr>
                  </a:outerShdw>
                </a:effectLst>
                <a:latin typeface="Helvetica Neue" pitchFamily="-107" charset="0"/>
                <a:ea typeface="ヒラギノ角ゴ Pro W3" pitchFamily="-112" charset="-128"/>
                <a:cs typeface="+mn-cs"/>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14178" name="Rectangle 2"/>
          <p:cNvSpPr>
            <a:spLocks noGrp="1" noChangeArrowheads="1"/>
          </p:cNvSpPr>
          <p:nvPr>
            <p:ph type="title" idx="4294967295"/>
          </p:nvPr>
        </p:nvSpPr>
        <p:spPr>
          <a:xfrm>
            <a:off x="0" y="609600"/>
            <a:ext cx="9144000" cy="1143000"/>
          </a:xfrm>
        </p:spPr>
        <p:txBody>
          <a:bodyPr/>
          <a:lstStyle/>
          <a:p>
            <a:pPr eaLnBrk="1" hangingPunct="1"/>
            <a:r>
              <a:rPr lang="en-US">
                <a:effectLst>
                  <a:outerShdw blurRad="38100" dist="38100" dir="2700000" algn="tl">
                    <a:srgbClr val="DDDDDD"/>
                  </a:outerShdw>
                </a:effectLst>
                <a:latin typeface="Arial" charset="0"/>
                <a:ea typeface="ヒラギノ角ゴ Pro W3" charset="0"/>
                <a:cs typeface="ヒラギノ角ゴ Pro W3" charset="0"/>
              </a:rPr>
              <a:t>When funds are short we cut…</a:t>
            </a:r>
          </a:p>
        </p:txBody>
      </p:sp>
      <p:sp>
        <p:nvSpPr>
          <p:cNvPr id="1714179" name="Rectangle 3"/>
          <p:cNvSpPr>
            <a:spLocks noGrp="1" noChangeArrowheads="1"/>
          </p:cNvSpPr>
          <p:nvPr>
            <p:ph type="body" idx="4294967295"/>
          </p:nvPr>
        </p:nvSpPr>
        <p:spPr/>
        <p:txBody>
          <a:bodyPr/>
          <a:lstStyle/>
          <a:p>
            <a:pPr eaLnBrk="1" hangingPunct="1"/>
            <a:r>
              <a:rPr lang="en-US" sz="3600">
                <a:effectLst>
                  <a:outerShdw blurRad="38100" dist="38100" dir="2700000" algn="tl">
                    <a:srgbClr val="DDDDDD"/>
                  </a:outerShdw>
                </a:effectLst>
                <a:latin typeface="Arial" charset="0"/>
                <a:ea typeface="ヒラギノ角ゴ Pro W3" charset="0"/>
                <a:cs typeface="ヒラギノ角ゴ Pro W3" charset="0"/>
              </a:rPr>
              <a:t>Art, Music, Dance, Theater, Computers, Athletics, </a:t>
            </a:r>
            <a:br>
              <a:rPr lang="en-US" sz="3600">
                <a:effectLst>
                  <a:outerShdw blurRad="38100" dist="38100" dir="2700000" algn="tl">
                    <a:srgbClr val="DDDDDD"/>
                  </a:outerShdw>
                </a:effectLst>
                <a:latin typeface="Arial" charset="0"/>
                <a:ea typeface="ヒラギノ角ゴ Pro W3" charset="0"/>
                <a:cs typeface="ヒラギノ角ゴ Pro W3" charset="0"/>
              </a:rPr>
            </a:br>
            <a:r>
              <a:rPr lang="en-US" sz="3600">
                <a:effectLst>
                  <a:outerShdw blurRad="38100" dist="38100" dir="2700000" algn="tl">
                    <a:srgbClr val="DDDDDD"/>
                  </a:outerShdw>
                </a:effectLst>
                <a:latin typeface="Arial" charset="0"/>
                <a:ea typeface="ヒラギノ角ゴ Pro W3" charset="0"/>
                <a:cs typeface="ヒラギノ角ゴ Pro W3" charset="0"/>
              </a:rPr>
              <a:t>Career and Technical Education</a:t>
            </a:r>
          </a:p>
          <a:p>
            <a:pPr eaLnBrk="1" hangingPunct="1"/>
            <a:r>
              <a:rPr lang="en-US" sz="3600">
                <a:effectLst>
                  <a:outerShdw blurRad="38100" dist="38100" dir="2700000" algn="tl">
                    <a:srgbClr val="DDDDDD"/>
                  </a:outerShdw>
                </a:effectLst>
                <a:latin typeface="Arial" charset="0"/>
                <a:ea typeface="ヒラギノ角ゴ Pro W3" charset="0"/>
                <a:cs typeface="ヒラギノ角ゴ Pro W3" charset="0"/>
              </a:rPr>
              <a:t>These are the programs where students are asked to </a:t>
            </a:r>
            <a:r>
              <a:rPr lang="en-US" sz="3600" u="sng">
                <a:effectLst>
                  <a:outerShdw blurRad="38100" dist="38100" dir="2700000" algn="tl">
                    <a:srgbClr val="DDDDDD"/>
                  </a:outerShdw>
                </a:effectLst>
                <a:latin typeface="Arial" charset="0"/>
                <a:ea typeface="ヒラギノ角ゴ Pro W3" charset="0"/>
                <a:cs typeface="ヒラギノ角ゴ Pro W3" charset="0"/>
              </a:rPr>
              <a:t>apply the skills</a:t>
            </a:r>
            <a:r>
              <a:rPr lang="en-US" sz="3600">
                <a:effectLst>
                  <a:outerShdw blurRad="38100" dist="38100" dir="2700000" algn="tl">
                    <a:srgbClr val="DDDDDD"/>
                  </a:outerShdw>
                </a:effectLst>
                <a:latin typeface="Arial" charset="0"/>
                <a:ea typeface="ヒラギノ角ゴ Pro W3" charset="0"/>
                <a:cs typeface="ヒラギノ角ゴ Pro W3" charset="0"/>
              </a:rPr>
              <a:t> they learn in core courses</a:t>
            </a:r>
          </a:p>
          <a:p>
            <a:pPr eaLnBrk="1" hangingPunct="1"/>
            <a:r>
              <a:rPr lang="en-US" sz="3600">
                <a:effectLst>
                  <a:outerShdw blurRad="38100" dist="38100" dir="2700000" algn="tl">
                    <a:srgbClr val="DDDDDD"/>
                  </a:outerShdw>
                </a:effectLst>
                <a:latin typeface="Arial" charset="0"/>
                <a:ea typeface="ヒラギノ角ゴ Pro W3" charset="0"/>
                <a:cs typeface="ヒラギノ角ゴ Pro W3" charset="0"/>
              </a:rPr>
              <a:t>Electives are now essentials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1417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71417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71417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4179" grpId="0" build="p" autoUpdateAnimBg="0"/>
    </p:bldLst>
  </p:timing>
</p:sld>
</file>

<file path=ppt/slides/slide13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90818" name="Picture 3" descr="C:\Documents and Settings\cdroessler\My Documents\Presentations\NEW\The Benefits of Arts Education\Preparing-Students-for-the-Next-America-FINAL-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92866" name="Picture 2" descr="C:\Documents and Settings\cdroessler\My Documents\Presentations\NEW\The Benefits of Arts Education\Preparing-Students-for-the-Next-America-FINAL-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Documents and Settings\cdroessler\My Documents\Presentations\NEW\Tennessee graduate earnings\co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3100" y="25400"/>
            <a:ext cx="5257800" cy="680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4914" name="Picture 2" descr="C:\Documents and Settings\cdroessler\My Documents\Presentations\NEW\Dance for Engineering students\Las Vegas Su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2" name="Picture 2" descr="C:\Documents and Settings\cdroessler\My Documents\Presentations\NEW\Dance for Engineering students\Washington Po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182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3602" name="Picture 2" descr="C:\Documents and Settings\cdroessler\My Documents\Presentations\new stuff\OECD Skills\OECD_Skills_Outlook_2013\OECD_Skills_Outlook_2013-5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8463"/>
            <a:ext cx="9086850" cy="539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3603" name="Picture 2" descr="C:\Documents and Settings\cdroessler\My Documents\Presentations\new stuff\OECD Skills\OECD_Skills_Outlook_2013\OECD_Skills_Outlook_2013-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5575" y="5289550"/>
            <a:ext cx="136842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6151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9026" name="Picture 2" descr="C:\Documents and Settings\cdroessler\My Documents\Presentations\new stuff\Empathy\p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13"/>
            <a:ext cx="9144000" cy="1062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8901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9010" name="Picture 2" descr="TonyWagnerPresentation-5.jpg                                   003B2292HD                             C0EAB9B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57200"/>
            <a:ext cx="8305800" cy="611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838200" y="4876800"/>
            <a:ext cx="7391400" cy="1371600"/>
          </a:xfrm>
          <a:prstGeom prst="rect">
            <a:avLst/>
          </a:prstGeom>
          <a:noFill/>
          <a:ln w="76200">
            <a:solidFill>
              <a:srgbClr val="FF0000"/>
            </a:solidFill>
            <a:miter lim="800000"/>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990600" y="457200"/>
            <a:ext cx="7086600" cy="838200"/>
          </a:xfrm>
          <a:prstGeom prst="rect">
            <a:avLst/>
          </a:prstGeom>
          <a:noFill/>
          <a:ln/>
        </p:spPr>
        <p:txBody>
          <a:bodyPr lIns="90488" tIns="44450" rIns="90488" bIns="44450"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3800" b="1">
                <a:solidFill>
                  <a:srgbClr val="B00B00"/>
                </a:solidFill>
                <a:effectLst>
                  <a:outerShdw blurRad="38100" dist="38100" dir="2700000" algn="tl">
                    <a:srgbClr val="DDDDDD"/>
                  </a:outerShdw>
                </a:effectLst>
              </a:rPr>
              <a:t>ICLE Application Model</a:t>
            </a:r>
          </a:p>
        </p:txBody>
      </p:sp>
      <p:sp>
        <p:nvSpPr>
          <p:cNvPr id="3" name="Rectangle 3"/>
          <p:cNvSpPr txBox="1">
            <a:spLocks noChangeArrowheads="1"/>
          </p:cNvSpPr>
          <p:nvPr/>
        </p:nvSpPr>
        <p:spPr>
          <a:xfrm>
            <a:off x="1371600" y="1447800"/>
            <a:ext cx="7239000" cy="4648200"/>
          </a:xfrm>
          <a:prstGeom prst="rect">
            <a:avLst/>
          </a:prstGeom>
          <a:noFill/>
          <a:ln/>
        </p:spPr>
        <p:txBody>
          <a:bodyPr lIns="90488" tIns="44450" rIns="90488" bIns="44450"/>
          <a:lstStyle>
            <a:lvl1pPr marL="609600" indent="-609600">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nSpc>
                <a:spcPct val="120000"/>
              </a:lnSpc>
              <a:spcBef>
                <a:spcPct val="20000"/>
              </a:spcBef>
              <a:buFontTx/>
              <a:buAutoNum type="arabicPeriod"/>
            </a:pPr>
            <a:r>
              <a:rPr lang="en-US" sz="3000" b="1">
                <a:solidFill>
                  <a:srgbClr val="7F1353"/>
                </a:solidFill>
                <a:effectLst>
                  <a:outerShdw blurRad="38100" dist="38100" dir="2700000" algn="tl">
                    <a:srgbClr val="DDDDDD"/>
                  </a:outerShdw>
                </a:effectLst>
              </a:rPr>
              <a:t>Knowledge in one discipline</a:t>
            </a:r>
          </a:p>
          <a:p>
            <a:pPr>
              <a:lnSpc>
                <a:spcPct val="120000"/>
              </a:lnSpc>
              <a:spcBef>
                <a:spcPct val="20000"/>
              </a:spcBef>
              <a:buFontTx/>
              <a:buAutoNum type="arabicPeriod"/>
            </a:pPr>
            <a:r>
              <a:rPr lang="en-US" sz="3000" b="1">
                <a:solidFill>
                  <a:srgbClr val="7F1353"/>
                </a:solidFill>
                <a:effectLst>
                  <a:outerShdw blurRad="38100" dist="38100" dir="2700000" algn="tl">
                    <a:srgbClr val="DDDDDD"/>
                  </a:outerShdw>
                </a:effectLst>
              </a:rPr>
              <a:t>Application within discipline</a:t>
            </a:r>
          </a:p>
          <a:p>
            <a:pPr>
              <a:lnSpc>
                <a:spcPct val="120000"/>
              </a:lnSpc>
              <a:spcBef>
                <a:spcPct val="20000"/>
              </a:spcBef>
              <a:buFontTx/>
              <a:buAutoNum type="arabicPeriod"/>
            </a:pPr>
            <a:r>
              <a:rPr lang="en-US" sz="3000" b="1">
                <a:solidFill>
                  <a:srgbClr val="7F1353"/>
                </a:solidFill>
                <a:effectLst>
                  <a:outerShdw blurRad="38100" dist="38100" dir="2700000" algn="tl">
                    <a:srgbClr val="DDDDDD"/>
                  </a:outerShdw>
                </a:effectLst>
              </a:rPr>
              <a:t>Application across disciplines</a:t>
            </a:r>
          </a:p>
          <a:p>
            <a:pPr>
              <a:lnSpc>
                <a:spcPct val="120000"/>
              </a:lnSpc>
              <a:spcBef>
                <a:spcPct val="20000"/>
              </a:spcBef>
              <a:buFontTx/>
              <a:buAutoNum type="arabicPeriod"/>
            </a:pPr>
            <a:r>
              <a:rPr lang="en-US" sz="3000" b="1">
                <a:solidFill>
                  <a:srgbClr val="7F1353"/>
                </a:solidFill>
                <a:effectLst>
                  <a:outerShdw blurRad="38100" dist="38100" dir="2700000" algn="tl">
                    <a:srgbClr val="DDDDDD"/>
                  </a:outerShdw>
                </a:effectLst>
              </a:rPr>
              <a:t>Application to real-world  predictable situations</a:t>
            </a:r>
          </a:p>
          <a:p>
            <a:pPr>
              <a:lnSpc>
                <a:spcPct val="120000"/>
              </a:lnSpc>
              <a:spcBef>
                <a:spcPct val="20000"/>
              </a:spcBef>
              <a:buFontTx/>
              <a:buAutoNum type="arabicPeriod"/>
            </a:pPr>
            <a:r>
              <a:rPr lang="en-US" sz="3000" b="1">
                <a:solidFill>
                  <a:srgbClr val="7F1353"/>
                </a:solidFill>
                <a:effectLst>
                  <a:outerShdw blurRad="38100" dist="38100" dir="2700000" algn="tl">
                    <a:srgbClr val="DDDDDD"/>
                  </a:outerShdw>
                </a:effectLst>
              </a:rPr>
              <a:t>Application to real-world unpredictable situations</a:t>
            </a:r>
          </a:p>
        </p:txBody>
      </p:sp>
      <p:sp>
        <p:nvSpPr>
          <p:cNvPr id="301060" name="Rectangle 4"/>
          <p:cNvSpPr>
            <a:spLocks noChangeArrowheads="1"/>
          </p:cNvSpPr>
          <p:nvPr/>
        </p:nvSpPr>
        <p:spPr bwMode="auto">
          <a:xfrm>
            <a:off x="609600" y="6096000"/>
            <a:ext cx="749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t>ICLE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7794" name="Rectangle 2"/>
          <p:cNvSpPr>
            <a:spLocks noGrp="1" noChangeArrowheads="1"/>
          </p:cNvSpPr>
          <p:nvPr>
            <p:ph type="title" idx="4294967295"/>
          </p:nvPr>
        </p:nvSpPr>
        <p:spPr>
          <a:xfrm>
            <a:off x="0" y="228600"/>
            <a:ext cx="9144000" cy="1143000"/>
          </a:xfrm>
        </p:spPr>
        <p:txBody>
          <a:bodyPr/>
          <a:lstStyle/>
          <a:p>
            <a:pPr eaLnBrk="1" hangingPunct="1"/>
            <a:r>
              <a:rPr lang="en-US" sz="4000">
                <a:effectLst>
                  <a:outerShdw blurRad="38100" dist="38100" dir="2700000" algn="tl">
                    <a:srgbClr val="DDDDDD"/>
                  </a:outerShdw>
                </a:effectLst>
                <a:latin typeface="Arial" charset="0"/>
                <a:ea typeface="ヒラギノ角ゴ Pro W3" charset="0"/>
                <a:cs typeface="ヒラギノ角ゴ Pro W3" charset="0"/>
              </a:rPr>
              <a:t>Who</a:t>
            </a:r>
            <a:r>
              <a:rPr lang="ja-JP" altLang="en-US" sz="4000">
                <a:effectLst>
                  <a:outerShdw blurRad="38100" dist="38100" dir="2700000" algn="tl">
                    <a:srgbClr val="DDDDDD"/>
                  </a:outerShdw>
                </a:effectLst>
                <a:latin typeface="Arial" charset="0"/>
                <a:ea typeface="ヒラギノ角ゴ Pro W3" charset="0"/>
                <a:cs typeface="ヒラギノ角ゴ Pro W3" charset="0"/>
              </a:rPr>
              <a:t>’</a:t>
            </a:r>
            <a:r>
              <a:rPr lang="en-US" sz="4000">
                <a:effectLst>
                  <a:outerShdw blurRad="38100" dist="38100" dir="2700000" algn="tl">
                    <a:srgbClr val="DDDDDD"/>
                  </a:outerShdw>
                </a:effectLst>
                <a:latin typeface="Arial" charset="0"/>
                <a:ea typeface="ヒラギノ角ゴ Pro W3" charset="0"/>
                <a:cs typeface="ヒラギノ角ゴ Pro W3" charset="0"/>
              </a:rPr>
              <a:t>s Writing the Curriculum?</a:t>
            </a:r>
          </a:p>
        </p:txBody>
      </p:sp>
      <p:sp>
        <p:nvSpPr>
          <p:cNvPr id="1697795" name="Rectangle 3"/>
          <p:cNvSpPr>
            <a:spLocks noGrp="1" noChangeArrowheads="1"/>
          </p:cNvSpPr>
          <p:nvPr>
            <p:ph type="body" idx="4294967295"/>
          </p:nvPr>
        </p:nvSpPr>
        <p:spPr>
          <a:xfrm>
            <a:off x="1600200" y="1219200"/>
            <a:ext cx="7772400" cy="2209800"/>
          </a:xfrm>
        </p:spPr>
        <p:txBody>
          <a:bodyPr/>
          <a:lstStyle/>
          <a:p>
            <a:pPr eaLnBrk="1" hangingPunct="1"/>
            <a:r>
              <a:rPr lang="en-US">
                <a:effectLst>
                  <a:outerShdw blurRad="38100" dist="38100" dir="2700000" algn="tl">
                    <a:srgbClr val="DDDDDD"/>
                  </a:outerShdw>
                </a:effectLst>
                <a:latin typeface="Arial" charset="0"/>
                <a:ea typeface="ヒラギノ角ゴ Pro W3" charset="0"/>
                <a:cs typeface="ヒラギノ角ゴ Pro W3" charset="0"/>
              </a:rPr>
              <a:t>Educators?</a:t>
            </a:r>
          </a:p>
          <a:p>
            <a:pPr eaLnBrk="1" hangingPunct="1"/>
            <a:r>
              <a:rPr lang="en-US">
                <a:effectLst>
                  <a:outerShdw blurRad="38100" dist="38100" dir="2700000" algn="tl">
                    <a:srgbClr val="DDDDDD"/>
                  </a:outerShdw>
                </a:effectLst>
                <a:latin typeface="Arial" charset="0"/>
                <a:ea typeface="ヒラギノ角ゴ Pro W3" charset="0"/>
                <a:cs typeface="ヒラギノ角ゴ Pro W3" charset="0"/>
              </a:rPr>
              <a:t>Business Persons?</a:t>
            </a:r>
          </a:p>
          <a:p>
            <a:pPr eaLnBrk="1" hangingPunct="1"/>
            <a:r>
              <a:rPr lang="en-US">
                <a:effectLst>
                  <a:outerShdw blurRad="38100" dist="38100" dir="2700000" algn="tl">
                    <a:srgbClr val="DDDDDD"/>
                  </a:outerShdw>
                </a:effectLst>
                <a:latin typeface="Arial" charset="0"/>
                <a:ea typeface="ヒラギノ角ゴ Pro W3" charset="0"/>
                <a:cs typeface="ヒラギノ角ゴ Pro W3" charset="0"/>
              </a:rPr>
              <a:t>Politicians?</a:t>
            </a:r>
          </a:p>
        </p:txBody>
      </p:sp>
      <p:sp>
        <p:nvSpPr>
          <p:cNvPr id="1697796" name="Rectangle 4"/>
          <p:cNvSpPr>
            <a:spLocks noChangeArrowheads="1"/>
          </p:cNvSpPr>
          <p:nvPr/>
        </p:nvSpPr>
        <p:spPr bwMode="auto">
          <a:xfrm>
            <a:off x="0" y="3200400"/>
            <a:ext cx="9144000" cy="1143000"/>
          </a:xfrm>
          <a:prstGeom prst="rect">
            <a:avLst/>
          </a:prstGeom>
          <a:noFill/>
          <a:ln w="9525">
            <a:noFill/>
            <a:miter lim="800000"/>
            <a:headEnd/>
            <a:tailEnd/>
          </a:ln>
          <a:effectLst/>
        </p:spPr>
        <p:txBody>
          <a:bodyPr anchor="ctr"/>
          <a:lstStyle/>
          <a:p>
            <a:pPr algn="ctr" eaLnBrk="1" hangingPunct="1"/>
            <a:r>
              <a:rPr lang="en-US" sz="4000" b="1">
                <a:solidFill>
                  <a:srgbClr val="800080"/>
                </a:solidFill>
                <a:effectLst>
                  <a:outerShdw blurRad="38100" dist="38100" dir="2700000" algn="tl">
                    <a:srgbClr val="DDDDDD"/>
                  </a:outerShdw>
                </a:effectLst>
                <a:cs typeface="Arial" charset="0"/>
              </a:rPr>
              <a:t>What are we preparing students for?</a:t>
            </a:r>
            <a:endParaRPr lang="en-US" sz="4400" b="1">
              <a:solidFill>
                <a:srgbClr val="800080"/>
              </a:solidFill>
              <a:effectLst>
                <a:outerShdw blurRad="38100" dist="38100" dir="2700000" algn="tl">
                  <a:srgbClr val="DDDDDD"/>
                </a:outerShdw>
              </a:effectLst>
              <a:cs typeface="Arial" charset="0"/>
            </a:endParaRPr>
          </a:p>
        </p:txBody>
      </p:sp>
      <p:sp>
        <p:nvSpPr>
          <p:cNvPr id="1697797" name="Rectangle 5"/>
          <p:cNvSpPr>
            <a:spLocks noChangeArrowheads="1"/>
          </p:cNvSpPr>
          <p:nvPr/>
        </p:nvSpPr>
        <p:spPr bwMode="auto">
          <a:xfrm>
            <a:off x="1600200" y="4267200"/>
            <a:ext cx="7772400" cy="1905000"/>
          </a:xfrm>
          <a:prstGeom prst="rect">
            <a:avLst/>
          </a:prstGeom>
          <a:noFill/>
          <a:ln w="9525">
            <a:noFill/>
            <a:miter lim="800000"/>
            <a:headEnd/>
            <a:tailEnd/>
          </a:ln>
          <a:effectLst/>
        </p:spPr>
        <p:txBody>
          <a:bodyPr/>
          <a:lstStyle/>
          <a:p>
            <a:pPr marL="342900" indent="-342900" eaLnBrk="1" hangingPunct="1">
              <a:spcBef>
                <a:spcPct val="20000"/>
              </a:spcBef>
              <a:buFontTx/>
              <a:buChar char="•"/>
            </a:pPr>
            <a:r>
              <a:rPr lang="en-US" sz="3000">
                <a:solidFill>
                  <a:srgbClr val="7F1353"/>
                </a:solidFill>
                <a:effectLst>
                  <a:outerShdw blurRad="38100" dist="38100" dir="2700000" algn="tl">
                    <a:srgbClr val="DDDDDD"/>
                  </a:outerShdw>
                </a:effectLst>
                <a:cs typeface="Arial" charset="0"/>
              </a:rPr>
              <a:t>More Education?</a:t>
            </a:r>
          </a:p>
          <a:p>
            <a:pPr marL="342900" indent="-342900" eaLnBrk="1" hangingPunct="1">
              <a:spcBef>
                <a:spcPct val="20000"/>
              </a:spcBef>
              <a:buFontTx/>
              <a:buChar char="•"/>
            </a:pPr>
            <a:r>
              <a:rPr lang="en-US" sz="3000">
                <a:solidFill>
                  <a:srgbClr val="7F1353"/>
                </a:solidFill>
                <a:effectLst>
                  <a:outerShdw blurRad="38100" dist="38100" dir="2700000" algn="tl">
                    <a:srgbClr val="DDDDDD"/>
                  </a:outerShdw>
                </a:effectLst>
                <a:cs typeface="Arial" charset="0"/>
              </a:rPr>
              <a:t>Entry-Level Career?</a:t>
            </a:r>
          </a:p>
          <a:p>
            <a:pPr marL="342900" indent="-342900" eaLnBrk="1" hangingPunct="1">
              <a:spcBef>
                <a:spcPct val="20000"/>
              </a:spcBef>
              <a:buFontTx/>
              <a:buChar char="•"/>
            </a:pPr>
            <a:r>
              <a:rPr lang="en-US" sz="3000">
                <a:solidFill>
                  <a:srgbClr val="7F1353"/>
                </a:solidFill>
                <a:effectLst>
                  <a:outerShdw blurRad="38100" dist="38100" dir="2700000" algn="tl">
                    <a:srgbClr val="DDDDDD"/>
                  </a:outerShdw>
                </a:effectLst>
                <a:cs typeface="Arial" charset="0"/>
              </a:rPr>
              <a:t>Life?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05154" name="Picture 2" descr="F:\scanned\VPR-News_-To-Fill-Job-Ski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5725" y="0"/>
            <a:ext cx="6645275" cy="1002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a:spLocks noChangeArrowheads="1"/>
          </p:cNvSpPr>
          <p:nvPr/>
        </p:nvSpPr>
        <p:spPr bwMode="auto">
          <a:xfrm>
            <a:off x="1295400" y="5638800"/>
            <a:ext cx="6567487" cy="1214438"/>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07202" name="Picture 2" descr="F:\scanned\leg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0"/>
            <a:ext cx="7620000" cy="902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09250" name="Picture 2" descr="F:\scanned\krOI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49300"/>
            <a:ext cx="10499725" cy="527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058" name="Picture 2" descr="C:\Documents and Settings\cdroessler\My Documents\Presentations\NEW\Tennessee graduate earnings\page-1-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9475" y="152400"/>
            <a:ext cx="1762125"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3" descr="C:\Documents and Settings\cdroessler\My Documents\Presentations\NEW\Tennessee graduate earnings\page-1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438400"/>
            <a:ext cx="8777288" cy="335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Box 3"/>
          <p:cNvSpPr txBox="1">
            <a:spLocks noChangeArrowheads="1"/>
          </p:cNvSpPr>
          <p:nvPr/>
        </p:nvSpPr>
        <p:spPr bwMode="auto">
          <a:xfrm>
            <a:off x="139700" y="457200"/>
            <a:ext cx="42799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a:t>Average First-year Earnings – </a:t>
            </a:r>
            <a:br>
              <a:rPr lang="en-US"/>
            </a:br>
            <a:r>
              <a:rPr lang="en-US"/>
              <a:t>Bachelor</a:t>
            </a:r>
            <a:r>
              <a:rPr lang="ja-JP" altLang="en-US"/>
              <a:t>’</a:t>
            </a:r>
            <a:r>
              <a:rPr lang="en-US"/>
              <a:t>s Degree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16226" name="Rectangle 2"/>
          <p:cNvSpPr>
            <a:spLocks noGrp="1" noChangeArrowheads="1"/>
          </p:cNvSpPr>
          <p:nvPr>
            <p:ph type="title" idx="4294967295"/>
          </p:nvPr>
        </p:nvSpPr>
        <p:spPr>
          <a:xfrm>
            <a:off x="0" y="304800"/>
            <a:ext cx="9144000" cy="990600"/>
          </a:xfrm>
        </p:spPr>
        <p:txBody>
          <a:bodyPr/>
          <a:lstStyle/>
          <a:p>
            <a:pPr eaLnBrk="1" hangingPunct="1"/>
            <a:r>
              <a:rPr lang="en-US" sz="3400">
                <a:effectLst>
                  <a:outerShdw blurRad="38100" dist="38100" dir="2700000" algn="tl">
                    <a:srgbClr val="DDDDDD"/>
                  </a:outerShdw>
                </a:effectLst>
                <a:latin typeface="Arial" charset="0"/>
                <a:ea typeface="ヒラギノ角ゴ Pro W3" charset="0"/>
                <a:cs typeface="ヒラギノ角ゴ Pro W3" charset="0"/>
              </a:rPr>
              <a:t>21 Things that will be Obsolete by 2020</a:t>
            </a:r>
          </a:p>
        </p:txBody>
      </p:sp>
      <p:sp>
        <p:nvSpPr>
          <p:cNvPr id="1716227" name="Rectangle 3"/>
          <p:cNvSpPr>
            <a:spLocks noGrp="1" noChangeArrowheads="1"/>
          </p:cNvSpPr>
          <p:nvPr>
            <p:ph type="body" idx="4294967295"/>
          </p:nvPr>
        </p:nvSpPr>
        <p:spPr>
          <a:xfrm>
            <a:off x="685800" y="1066800"/>
            <a:ext cx="7772400" cy="4495800"/>
          </a:xfrm>
        </p:spPr>
        <p:txBody>
          <a:bodyPr/>
          <a:lstStyle/>
          <a:p>
            <a:pPr marL="457200" indent="-457200" eaLnBrk="1" hangingPunct="1">
              <a:lnSpc>
                <a:spcPts val="2000"/>
              </a:lnSpc>
              <a:buFontTx/>
              <a:buAutoNum type="arabicPeriod"/>
            </a:pPr>
            <a:r>
              <a:rPr lang="en-US" sz="2000">
                <a:effectLst>
                  <a:outerShdw blurRad="38100" dist="38100" dir="2700000" algn="tl">
                    <a:srgbClr val="DDDDDD"/>
                  </a:outerShdw>
                </a:effectLst>
                <a:latin typeface="Arial" charset="0"/>
                <a:ea typeface="ヒラギノ角ゴ Pro W3" charset="0"/>
                <a:cs typeface="ヒラギノ角ゴ Pro W3" charset="0"/>
              </a:rPr>
              <a:t>Desks</a:t>
            </a:r>
          </a:p>
          <a:p>
            <a:pPr marL="457200" indent="-457200" eaLnBrk="1" hangingPunct="1">
              <a:lnSpc>
                <a:spcPts val="2000"/>
              </a:lnSpc>
              <a:buFontTx/>
              <a:buAutoNum type="arabicPeriod"/>
            </a:pPr>
            <a:r>
              <a:rPr lang="en-US" sz="2000">
                <a:effectLst>
                  <a:outerShdw blurRad="38100" dist="38100" dir="2700000" algn="tl">
                    <a:srgbClr val="DDDDDD"/>
                  </a:outerShdw>
                </a:effectLst>
                <a:latin typeface="Arial" charset="0"/>
                <a:ea typeface="ヒラギノ角ゴ Pro W3" charset="0"/>
                <a:cs typeface="ヒラギノ角ゴ Pro W3" charset="0"/>
              </a:rPr>
              <a:t>Language Labs</a:t>
            </a:r>
          </a:p>
          <a:p>
            <a:pPr marL="457200" indent="-457200" eaLnBrk="1" hangingPunct="1">
              <a:lnSpc>
                <a:spcPts val="2000"/>
              </a:lnSpc>
              <a:buFontTx/>
              <a:buAutoNum type="arabicPeriod"/>
            </a:pPr>
            <a:r>
              <a:rPr lang="en-US" sz="2000">
                <a:effectLst>
                  <a:outerShdw blurRad="38100" dist="38100" dir="2700000" algn="tl">
                    <a:srgbClr val="DDDDDD"/>
                  </a:outerShdw>
                </a:effectLst>
                <a:latin typeface="Arial" charset="0"/>
                <a:ea typeface="ヒラギノ角ゴ Pro W3" charset="0"/>
                <a:cs typeface="ヒラギノ角ゴ Pro W3" charset="0"/>
              </a:rPr>
              <a:t>Computers</a:t>
            </a:r>
          </a:p>
          <a:p>
            <a:pPr marL="457200" indent="-457200" eaLnBrk="1" hangingPunct="1">
              <a:lnSpc>
                <a:spcPts val="2000"/>
              </a:lnSpc>
              <a:buFontTx/>
              <a:buAutoNum type="arabicPeriod"/>
            </a:pPr>
            <a:r>
              <a:rPr lang="en-US" sz="2000">
                <a:effectLst>
                  <a:outerShdw blurRad="38100" dist="38100" dir="2700000" algn="tl">
                    <a:srgbClr val="DDDDDD"/>
                  </a:outerShdw>
                </a:effectLst>
                <a:latin typeface="Arial" charset="0"/>
                <a:ea typeface="ヒラギノ角ゴ Pro W3" charset="0"/>
                <a:cs typeface="ヒラギノ角ゴ Pro W3" charset="0"/>
              </a:rPr>
              <a:t>Homework</a:t>
            </a:r>
          </a:p>
          <a:p>
            <a:pPr marL="457200" indent="-457200" eaLnBrk="1" hangingPunct="1">
              <a:lnSpc>
                <a:spcPts val="2000"/>
              </a:lnSpc>
              <a:buFontTx/>
              <a:buAutoNum type="arabicPeriod"/>
            </a:pPr>
            <a:r>
              <a:rPr lang="en-US" sz="2000">
                <a:effectLst>
                  <a:outerShdw blurRad="38100" dist="38100" dir="2700000" algn="tl">
                    <a:srgbClr val="DDDDDD"/>
                  </a:outerShdw>
                </a:effectLst>
                <a:latin typeface="Arial" charset="0"/>
                <a:ea typeface="ヒラギノ角ゴ Pro W3" charset="0"/>
                <a:cs typeface="ヒラギノ角ゴ Pro W3" charset="0"/>
              </a:rPr>
              <a:t>The Role of Standardized Tests in College Admissions</a:t>
            </a:r>
          </a:p>
          <a:p>
            <a:pPr marL="457200" indent="-457200" eaLnBrk="1" hangingPunct="1">
              <a:lnSpc>
                <a:spcPts val="2000"/>
              </a:lnSpc>
              <a:buFontTx/>
              <a:buAutoNum type="arabicPeriod"/>
            </a:pPr>
            <a:r>
              <a:rPr lang="en-US" sz="2000">
                <a:effectLst>
                  <a:outerShdw blurRad="38100" dist="38100" dir="2700000" algn="tl">
                    <a:srgbClr val="DDDDDD"/>
                  </a:outerShdw>
                </a:effectLst>
                <a:latin typeface="Arial" charset="0"/>
                <a:ea typeface="ヒラギノ角ゴ Pro W3" charset="0"/>
                <a:cs typeface="ヒラギノ角ゴ Pro W3" charset="0"/>
              </a:rPr>
              <a:t>Differentiated Instruction as a Sign of Distinguished Teacher </a:t>
            </a:r>
          </a:p>
          <a:p>
            <a:pPr marL="457200" indent="-457200" eaLnBrk="1" hangingPunct="1">
              <a:lnSpc>
                <a:spcPts val="2000"/>
              </a:lnSpc>
              <a:buFontTx/>
              <a:buAutoNum type="arabicPeriod"/>
            </a:pPr>
            <a:r>
              <a:rPr lang="en-US" sz="2000">
                <a:effectLst>
                  <a:outerShdw blurRad="38100" dist="38100" dir="2700000" algn="tl">
                    <a:srgbClr val="DDDDDD"/>
                  </a:outerShdw>
                </a:effectLst>
                <a:latin typeface="Arial" charset="0"/>
                <a:ea typeface="ヒラギノ角ゴ Pro W3" charset="0"/>
                <a:cs typeface="ヒラギノ角ゴ Pro W3" charset="0"/>
              </a:rPr>
              <a:t>Fear of Wikipedia</a:t>
            </a:r>
          </a:p>
          <a:p>
            <a:pPr marL="457200" indent="-457200" eaLnBrk="1" hangingPunct="1">
              <a:lnSpc>
                <a:spcPts val="2000"/>
              </a:lnSpc>
              <a:buFontTx/>
              <a:buAutoNum type="arabicPeriod"/>
            </a:pPr>
            <a:r>
              <a:rPr lang="en-US" sz="2000">
                <a:effectLst>
                  <a:outerShdw blurRad="38100" dist="38100" dir="2700000" algn="tl">
                    <a:srgbClr val="DDDDDD"/>
                  </a:outerShdw>
                </a:effectLst>
                <a:latin typeface="Arial" charset="0"/>
                <a:ea typeface="ヒラギノ角ゴ Pro W3" charset="0"/>
                <a:cs typeface="ヒラギノ角ゴ Pro W3" charset="0"/>
              </a:rPr>
              <a:t>Paperbacks</a:t>
            </a:r>
          </a:p>
          <a:p>
            <a:pPr marL="457200" indent="-457200" eaLnBrk="1" hangingPunct="1">
              <a:lnSpc>
                <a:spcPts val="2000"/>
              </a:lnSpc>
              <a:buFontTx/>
              <a:buAutoNum type="arabicPeriod"/>
            </a:pPr>
            <a:r>
              <a:rPr lang="en-US" sz="2000">
                <a:effectLst>
                  <a:outerShdw blurRad="38100" dist="38100" dir="2700000" algn="tl">
                    <a:srgbClr val="DDDDDD"/>
                  </a:outerShdw>
                </a:effectLst>
                <a:latin typeface="Arial" charset="0"/>
                <a:ea typeface="ヒラギノ角ゴ Pro W3" charset="0"/>
                <a:cs typeface="ヒラギノ角ゴ Pro W3" charset="0"/>
              </a:rPr>
              <a:t>Attendance Offices</a:t>
            </a:r>
          </a:p>
          <a:p>
            <a:pPr marL="457200" indent="-457200" eaLnBrk="1" hangingPunct="1">
              <a:lnSpc>
                <a:spcPts val="2000"/>
              </a:lnSpc>
              <a:buFontTx/>
              <a:buAutoNum type="arabicPeriod"/>
            </a:pPr>
            <a:r>
              <a:rPr lang="en-US" sz="2000">
                <a:effectLst>
                  <a:outerShdw blurRad="38100" dist="38100" dir="2700000" algn="tl">
                    <a:srgbClr val="DDDDDD"/>
                  </a:outerShdw>
                </a:effectLst>
                <a:latin typeface="Arial" charset="0"/>
                <a:ea typeface="ヒラギノ角ゴ Pro W3" charset="0"/>
                <a:cs typeface="ヒラギノ角ゴ Pro W3" charset="0"/>
              </a:rPr>
              <a:t>Lockers</a:t>
            </a:r>
          </a:p>
          <a:p>
            <a:pPr marL="457200" indent="-457200" eaLnBrk="1" hangingPunct="1">
              <a:lnSpc>
                <a:spcPts val="2000"/>
              </a:lnSpc>
              <a:buFontTx/>
              <a:buAutoNum type="arabicPeriod"/>
            </a:pPr>
            <a:r>
              <a:rPr lang="en-US" sz="2000">
                <a:effectLst>
                  <a:outerShdw blurRad="38100" dist="38100" dir="2700000" algn="tl">
                    <a:srgbClr val="DDDDDD"/>
                  </a:outerShdw>
                </a:effectLst>
                <a:latin typeface="Arial" charset="0"/>
                <a:ea typeface="ヒラギノ角ゴ Pro W3" charset="0"/>
                <a:cs typeface="ヒラギノ角ゴ Pro W3" charset="0"/>
              </a:rPr>
              <a:t>I.T. Departments</a:t>
            </a:r>
          </a:p>
          <a:p>
            <a:pPr marL="457200" indent="-457200" eaLnBrk="1" hangingPunct="1">
              <a:lnSpc>
                <a:spcPts val="2000"/>
              </a:lnSpc>
              <a:buFontTx/>
              <a:buAutoNum type="arabicPeriod"/>
            </a:pPr>
            <a:r>
              <a:rPr lang="en-US" sz="2000">
                <a:effectLst>
                  <a:outerShdw blurRad="38100" dist="38100" dir="2700000" algn="tl">
                    <a:srgbClr val="DDDDDD"/>
                  </a:outerShdw>
                </a:effectLst>
                <a:latin typeface="Arial" charset="0"/>
                <a:ea typeface="ヒラギノ角ゴ Pro W3" charset="0"/>
                <a:cs typeface="ヒラギノ角ゴ Pro W3" charset="0"/>
              </a:rPr>
              <a:t>Centralized Institutions</a:t>
            </a:r>
          </a:p>
          <a:p>
            <a:pPr marL="457200" indent="-457200" eaLnBrk="1" hangingPunct="1">
              <a:lnSpc>
                <a:spcPts val="2000"/>
              </a:lnSpc>
              <a:buFontTx/>
              <a:buAutoNum type="arabicPeriod"/>
            </a:pPr>
            <a:r>
              <a:rPr lang="en-US" sz="2000">
                <a:effectLst>
                  <a:outerShdw blurRad="38100" dist="38100" dir="2700000" algn="tl">
                    <a:srgbClr val="DDDDDD"/>
                  </a:outerShdw>
                </a:effectLst>
                <a:latin typeface="Arial" charset="0"/>
                <a:ea typeface="ヒラギノ角ゴ Pro W3" charset="0"/>
                <a:cs typeface="ヒラギノ角ゴ Pro W3" charset="0"/>
              </a:rPr>
              <a:t>Organization of Educational Services by Grade </a:t>
            </a:r>
          </a:p>
          <a:p>
            <a:pPr marL="457200" indent="-457200" eaLnBrk="1" hangingPunct="1">
              <a:lnSpc>
                <a:spcPts val="2000"/>
              </a:lnSpc>
              <a:buFontTx/>
              <a:buAutoNum type="arabicPeriod"/>
            </a:pPr>
            <a:r>
              <a:rPr lang="en-US" sz="2000">
                <a:effectLst>
                  <a:outerShdw blurRad="38100" dist="38100" dir="2700000" algn="tl">
                    <a:srgbClr val="DDDDDD"/>
                  </a:outerShdw>
                </a:effectLst>
                <a:latin typeface="Arial" charset="0"/>
                <a:ea typeface="ヒラギノ角ゴ Pro W3" charset="0"/>
                <a:cs typeface="ヒラギノ角ゴ Pro W3" charset="0"/>
              </a:rPr>
              <a:t>Education Schools that fail to Integrate Technology</a:t>
            </a:r>
          </a:p>
          <a:p>
            <a:pPr marL="457200" indent="-457200" eaLnBrk="1" hangingPunct="1">
              <a:lnSpc>
                <a:spcPts val="2000"/>
              </a:lnSpc>
              <a:buFontTx/>
              <a:buAutoNum type="arabicPeriod"/>
            </a:pPr>
            <a:r>
              <a:rPr lang="en-US" sz="2000">
                <a:effectLst>
                  <a:outerShdw blurRad="38100" dist="38100" dir="2700000" algn="tl">
                    <a:srgbClr val="DDDDDD"/>
                  </a:outerShdw>
                </a:effectLst>
                <a:latin typeface="Arial" charset="0"/>
                <a:ea typeface="ヒラギノ角ゴ Pro W3" charset="0"/>
                <a:cs typeface="ヒラギノ角ゴ Pro W3" charset="0"/>
              </a:rPr>
              <a:t>Paid/Outsourced Professional Development</a:t>
            </a:r>
          </a:p>
          <a:p>
            <a:pPr marL="457200" indent="-457200" eaLnBrk="1" hangingPunct="1">
              <a:lnSpc>
                <a:spcPts val="2000"/>
              </a:lnSpc>
              <a:buFontTx/>
              <a:buAutoNum type="arabicPeriod"/>
            </a:pPr>
            <a:r>
              <a:rPr lang="en-US" sz="2000">
                <a:effectLst>
                  <a:outerShdw blurRad="38100" dist="38100" dir="2700000" algn="tl">
                    <a:srgbClr val="DDDDDD"/>
                  </a:outerShdw>
                </a:effectLst>
                <a:latin typeface="Arial" charset="0"/>
                <a:ea typeface="ヒラギノ角ゴ Pro W3" charset="0"/>
                <a:cs typeface="ヒラギノ角ゴ Pro W3" charset="0"/>
              </a:rPr>
              <a:t>Current Curricular Norms</a:t>
            </a:r>
          </a:p>
          <a:p>
            <a:pPr marL="457200" indent="-457200" eaLnBrk="1" hangingPunct="1">
              <a:lnSpc>
                <a:spcPts val="2000"/>
              </a:lnSpc>
              <a:buFontTx/>
              <a:buAutoNum type="arabicPeriod"/>
            </a:pPr>
            <a:r>
              <a:rPr lang="en-US" sz="2000">
                <a:effectLst>
                  <a:outerShdw blurRad="38100" dist="38100" dir="2700000" algn="tl">
                    <a:srgbClr val="DDDDDD"/>
                  </a:outerShdw>
                </a:effectLst>
                <a:latin typeface="Arial" charset="0"/>
                <a:ea typeface="ヒラギノ角ゴ Pro W3" charset="0"/>
                <a:cs typeface="ヒラギノ角ゴ Pro W3" charset="0"/>
              </a:rPr>
              <a:t>Parent-teacher Conference Night</a:t>
            </a:r>
          </a:p>
          <a:p>
            <a:pPr marL="457200" indent="-457200" eaLnBrk="1" hangingPunct="1">
              <a:lnSpc>
                <a:spcPts val="2000"/>
              </a:lnSpc>
              <a:buFontTx/>
              <a:buAutoNum type="arabicPeriod"/>
            </a:pPr>
            <a:r>
              <a:rPr lang="en-US" sz="2000">
                <a:effectLst>
                  <a:outerShdw blurRad="38100" dist="38100" dir="2700000" algn="tl">
                    <a:srgbClr val="DDDDDD"/>
                  </a:outerShdw>
                </a:effectLst>
                <a:latin typeface="Arial" charset="0"/>
                <a:ea typeface="ヒラギノ角ゴ Pro W3" charset="0"/>
                <a:cs typeface="ヒラギノ角ゴ Pro W3" charset="0"/>
              </a:rPr>
              <a:t>Typical Cafeteria Food</a:t>
            </a:r>
          </a:p>
          <a:p>
            <a:pPr marL="457200" indent="-457200" eaLnBrk="1" hangingPunct="1">
              <a:lnSpc>
                <a:spcPts val="2000"/>
              </a:lnSpc>
              <a:buFontTx/>
              <a:buAutoNum type="arabicPeriod"/>
            </a:pPr>
            <a:r>
              <a:rPr lang="en-US" sz="2000">
                <a:effectLst>
                  <a:outerShdw blurRad="38100" dist="38100" dir="2700000" algn="tl">
                    <a:srgbClr val="DDDDDD"/>
                  </a:outerShdw>
                </a:effectLst>
                <a:latin typeface="Arial" charset="0"/>
                <a:ea typeface="ヒラギノ角ゴ Pro W3" charset="0"/>
                <a:cs typeface="ヒラギノ角ゴ Pro W3" charset="0"/>
              </a:rPr>
              <a:t>Outsourced Graphic Design and Web Design</a:t>
            </a:r>
          </a:p>
          <a:p>
            <a:pPr marL="457200" indent="-457200" eaLnBrk="1" hangingPunct="1">
              <a:lnSpc>
                <a:spcPts val="2000"/>
              </a:lnSpc>
              <a:buFontTx/>
              <a:buAutoNum type="arabicPeriod"/>
            </a:pPr>
            <a:r>
              <a:rPr lang="en-US" sz="2000">
                <a:effectLst>
                  <a:outerShdw blurRad="38100" dist="38100" dir="2700000" algn="tl">
                    <a:srgbClr val="DDDDDD"/>
                  </a:outerShdw>
                </a:effectLst>
                <a:latin typeface="Arial" charset="0"/>
                <a:ea typeface="ヒラギノ角ゴ Pro W3" charset="0"/>
                <a:cs typeface="ヒラギノ角ゴ Pro W3" charset="0"/>
              </a:rPr>
              <a:t>High School Algebra 1</a:t>
            </a:r>
          </a:p>
          <a:p>
            <a:pPr marL="457200" indent="-457200" eaLnBrk="1" hangingPunct="1">
              <a:lnSpc>
                <a:spcPts val="2000"/>
              </a:lnSpc>
              <a:buFontTx/>
              <a:buAutoNum type="arabicPeriod"/>
            </a:pPr>
            <a:r>
              <a:rPr lang="en-US" sz="2000">
                <a:effectLst>
                  <a:outerShdw blurRad="38100" dist="38100" dir="2700000" algn="tl">
                    <a:srgbClr val="DDDDDD"/>
                  </a:outerShdw>
                </a:effectLst>
                <a:latin typeface="Arial" charset="0"/>
                <a:ea typeface="ヒラギノ角ゴ Pro W3" charset="0"/>
                <a:cs typeface="ヒラギノ角ゴ Pro W3" charset="0"/>
              </a:rPr>
              <a:t>Paper</a:t>
            </a:r>
          </a:p>
          <a:p>
            <a:pPr marL="457200" indent="-457200" eaLnBrk="1" hangingPunct="1">
              <a:lnSpc>
                <a:spcPts val="2000"/>
              </a:lnSpc>
            </a:pPr>
            <a:endParaRPr lang="en-US" sz="2000">
              <a:effectLst>
                <a:outerShdw blurRad="38100" dist="38100" dir="2700000" algn="tl">
                  <a:srgbClr val="DDDDDD"/>
                </a:outerShdw>
              </a:effectLst>
              <a:latin typeface="Arial" charset="0"/>
              <a:ea typeface="ヒラギノ角ゴ Pro W3" charset="0"/>
              <a:cs typeface="ヒラギノ角ゴ Pro W3"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0994" name="Rectangle 2"/>
          <p:cNvSpPr>
            <a:spLocks noGrp="1" noChangeArrowheads="1"/>
          </p:cNvSpPr>
          <p:nvPr>
            <p:ph type="title" idx="4294967295"/>
          </p:nvPr>
        </p:nvSpPr>
        <p:spPr>
          <a:xfrm>
            <a:off x="457200" y="381000"/>
            <a:ext cx="8229600" cy="1143000"/>
          </a:xfrm>
        </p:spPr>
        <p:txBody>
          <a:bodyPr/>
          <a:lstStyle/>
          <a:p>
            <a:pPr eaLnBrk="1" hangingPunct="1"/>
            <a:r>
              <a:rPr lang="en-US" sz="4200" i="1">
                <a:effectLst>
                  <a:outerShdw blurRad="38100" dist="38100" dir="2700000" algn="tl">
                    <a:srgbClr val="DDDDDD"/>
                  </a:outerShdw>
                </a:effectLst>
                <a:latin typeface="Arial" charset="0"/>
                <a:ea typeface="ヒラギノ角ゴ Pro W3" charset="0"/>
                <a:cs typeface="ヒラギノ角ゴ Pro W3" charset="0"/>
              </a:rPr>
              <a:t>Myth # 1</a:t>
            </a:r>
          </a:p>
        </p:txBody>
      </p:sp>
      <p:sp>
        <p:nvSpPr>
          <p:cNvPr id="1620995" name="Rectangle 3"/>
          <p:cNvSpPr>
            <a:spLocks noGrp="1" noChangeArrowheads="1"/>
          </p:cNvSpPr>
          <p:nvPr>
            <p:ph type="body" idx="4294967295"/>
          </p:nvPr>
        </p:nvSpPr>
        <p:spPr>
          <a:xfrm>
            <a:off x="1066800" y="1600200"/>
            <a:ext cx="6934200" cy="4800600"/>
          </a:xfrm>
        </p:spPr>
        <p:txBody>
          <a:bodyPr/>
          <a:lstStyle/>
          <a:p>
            <a:pPr eaLnBrk="1" hangingPunct="1">
              <a:lnSpc>
                <a:spcPct val="120000"/>
              </a:lnSpc>
            </a:pPr>
            <a:r>
              <a:rPr lang="en-US" dirty="0">
                <a:effectLst>
                  <a:outerShdw blurRad="38100" dist="38100" dir="2700000" algn="tl">
                    <a:srgbClr val="DDDDDD"/>
                  </a:outerShdw>
                </a:effectLst>
                <a:latin typeface="Arial" charset="0"/>
                <a:ea typeface="ヒラギノ角ゴ Pro W3" charset="0"/>
                <a:cs typeface="ヒラギノ角ゴ Pro W3" charset="0"/>
              </a:rPr>
              <a:t>All of the manufacturing is moving </a:t>
            </a:r>
            <a:r>
              <a:rPr lang="en-US" dirty="0" smtClean="0">
                <a:effectLst>
                  <a:outerShdw blurRad="38100" dist="38100" dir="2700000" algn="tl">
                    <a:srgbClr val="DDDDDD"/>
                  </a:outerShdw>
                </a:effectLst>
                <a:latin typeface="Arial" charset="0"/>
                <a:ea typeface="ヒラギノ角ゴ Pro W3" charset="0"/>
                <a:cs typeface="ヒラギノ角ゴ Pro W3" charset="0"/>
              </a:rPr>
              <a:t>to </a:t>
            </a:r>
            <a:r>
              <a:rPr lang="en-US" dirty="0">
                <a:effectLst>
                  <a:outerShdw blurRad="38100" dist="38100" dir="2700000" algn="tl">
                    <a:srgbClr val="DDDDDD"/>
                  </a:outerShdw>
                </a:effectLst>
                <a:latin typeface="Arial" charset="0"/>
                <a:ea typeface="ヒラギノ角ゴ Pro W3" charset="0"/>
                <a:cs typeface="ヒラギノ角ゴ Pro W3" charset="0"/>
              </a:rPr>
              <a:t>China.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15394" name="Picture 2" descr="C:\Documents and Settings\cdroessler\My Documents\CTE future curriculum\Commerce meeting 081412\presentation\The-End-of-Chinese-Manufacturing-and-Rebirth-of-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53975"/>
            <a:ext cx="7315200" cy="748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2" name="Picture 2" descr="C:\Documents and Settings\cdroessler\My Documents\CTE future curriculum\Commerce meeting 081412\presentation\China-offshores-manufacturing-to-the-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8" y="28575"/>
            <a:ext cx="91106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19490" name="Picture 3" descr="C:\Documents and Settings\cdroessler\My Documents\Presentations\New since 120110\China jobs in NC\China-based-RATO-to-open-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3338"/>
            <a:ext cx="8686800" cy="844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1538" name="Picture 2" descr="Solar-panel-jobs-com#C0B07E.jpg                                000634F2StarGate                       C165B6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0825" cy="1179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23586" name="Picture 2" descr="C:\Documents and Settings\cdroessler\My Documents\DPI\Collaborative Conference\Presentation\new parts 2\Ming Yan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0"/>
            <a:ext cx="8769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02114" name="Picture 2" descr="C:\Documents and Settings\cdroessler\My Documents\Presentations\NEW\Lenovo-NC\Lenov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0163"/>
            <a:ext cx="6858000" cy="735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0413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5634" name="Picture 2" descr="Mattress-maker-Kingsdow#41A.jpg                                000003D5WD_RED                         00000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90500"/>
            <a:ext cx="7924800" cy="66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2" descr="C:\Documents and Settings\cdroessler\My Documents\Presentations\NEW\NC Export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8" y="609600"/>
            <a:ext cx="9123362"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683" name="TextBox 2"/>
          <p:cNvSpPr txBox="1">
            <a:spLocks noChangeArrowheads="1"/>
          </p:cNvSpPr>
          <p:nvPr/>
        </p:nvSpPr>
        <p:spPr bwMode="auto">
          <a:xfrm>
            <a:off x="11113" y="0"/>
            <a:ext cx="91122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3600"/>
              <a:t>Who</a:t>
            </a:r>
            <a:r>
              <a:rPr lang="ja-JP" altLang="en-US" sz="3600"/>
              <a:t>’</a:t>
            </a:r>
            <a:r>
              <a:rPr lang="en-US" sz="3600"/>
              <a:t>s Buying North Carolina</a:t>
            </a:r>
            <a:r>
              <a:rPr lang="ja-JP" altLang="en-US" sz="3600"/>
              <a:t>’</a:t>
            </a:r>
            <a:r>
              <a:rPr lang="en-US" sz="3600"/>
              <a:t>s Goods</a:t>
            </a:r>
          </a:p>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106" name="Picture 2" descr="C:\Documents and Settings\cdroessler\My Documents\Presentations\NEW\Tennessee graduate earnings\page-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50" y="2505075"/>
            <a:ext cx="8832850" cy="43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2" descr="C:\Documents and Settings\cdroessler\My Documents\Presentations\NEW\Tennessee graduate earnings\page-1-sma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9475" y="152400"/>
            <a:ext cx="1762125"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TextBox 6"/>
          <p:cNvSpPr txBox="1">
            <a:spLocks noChangeArrowheads="1"/>
          </p:cNvSpPr>
          <p:nvPr/>
        </p:nvSpPr>
        <p:spPr bwMode="auto">
          <a:xfrm>
            <a:off x="139700" y="457200"/>
            <a:ext cx="42799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a:t>Average First-year Earnings – </a:t>
            </a:r>
            <a:br>
              <a:rPr lang="en-US"/>
            </a:br>
            <a:r>
              <a:rPr lang="en-US"/>
              <a:t>Associate</a:t>
            </a:r>
            <a:r>
              <a:rPr lang="ja-JP" altLang="en-US"/>
              <a:t>’</a:t>
            </a:r>
            <a:r>
              <a:rPr lang="en-US"/>
              <a:t>s Degree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30" name="Picture 2" descr="C:\Documents and Settings\cdroessler\My Documents\Presentations\NEW\NC Export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9600"/>
            <a:ext cx="9123363"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9731" name="TextBox 2"/>
          <p:cNvSpPr txBox="1">
            <a:spLocks noChangeArrowheads="1"/>
          </p:cNvSpPr>
          <p:nvPr/>
        </p:nvSpPr>
        <p:spPr bwMode="auto">
          <a:xfrm>
            <a:off x="11113" y="0"/>
            <a:ext cx="91122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3600"/>
              <a:t>Who</a:t>
            </a:r>
            <a:r>
              <a:rPr lang="ja-JP" altLang="en-US" sz="3600"/>
              <a:t>’</a:t>
            </a:r>
            <a:r>
              <a:rPr lang="en-US" sz="3600"/>
              <a:t>s Buying North Carolina</a:t>
            </a:r>
            <a:r>
              <a:rPr lang="ja-JP" altLang="en-US" sz="3600"/>
              <a:t>’</a:t>
            </a:r>
            <a:r>
              <a:rPr lang="en-US" sz="3600"/>
              <a:t>s Goods</a:t>
            </a:r>
          </a:p>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31778" name="Picture 3" descr="H:\scanned\tg_ian_00397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325" y="0"/>
            <a:ext cx="7204075" cy="815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6" name="Picture 2" descr="C:\Documents and Settings\cdroessler\My Documents\Presentations\new 2012\Jobs Supported by Exports, 1993–2011\tg_ian_003978-15.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58750"/>
            <a:ext cx="6858000" cy="671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4" name="Picture 2" descr="C:\Documents and Settings\cdroessler\My Documents\Presentations\new 2012\Jobs Supported by Exports, 1993–2011\tg_ian_003978-16.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5613"/>
            <a:ext cx="9144000" cy="511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2" name="Picture 2" descr="C:\Documents and Settings\cdroessler\My Documents\Presentations\new 2012\Jobs Supported by Exports, 1993–2011\tg_ian_003978-19.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57200"/>
            <a:ext cx="8839200" cy="423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23" name="Rectangle 3"/>
          <p:cNvSpPr>
            <a:spLocks noChangeArrowheads="1"/>
          </p:cNvSpPr>
          <p:nvPr/>
        </p:nvSpPr>
        <p:spPr bwMode="auto">
          <a:xfrm>
            <a:off x="609600" y="5334000"/>
            <a:ext cx="6248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30000"/>
              </a:spcBef>
            </a:pPr>
            <a:r>
              <a:rPr lang="en-US" sz="2000"/>
              <a:t>In 2011, exports accounted for 13.9 percent of GDP, compared to 9.8 percent in 1993.</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39970" name="Picture 2" descr="American-manufacturing-#415.jpg                                000003DCWD_RED                         00000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937375" cy="784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Grp="1" noChangeArrowheads="1"/>
          </p:cNvSpPr>
          <p:nvPr>
            <p:ph type="title"/>
          </p:nvPr>
        </p:nvSpPr>
        <p:spPr/>
        <p:txBody>
          <a:bodyPr/>
          <a:lstStyle/>
          <a:p>
            <a:r>
              <a:rPr lang="en-US">
                <a:latin typeface="Arial" charset="0"/>
                <a:ea typeface="ヒラギノ角ゴ Pro W3" charset="0"/>
                <a:cs typeface="ヒラギノ角ゴ Pro W3" charset="0"/>
              </a:rPr>
              <a:t>Does it matter if your child is blue-collar or white-collar? </a:t>
            </a:r>
          </a:p>
        </p:txBody>
      </p:sp>
      <p:sp>
        <p:nvSpPr>
          <p:cNvPr id="342019" name="Rectangle 3"/>
          <p:cNvSpPr>
            <a:spLocks noGrp="1" noChangeArrowheads="1"/>
          </p:cNvSpPr>
          <p:nvPr>
            <p:ph type="body" idx="1"/>
          </p:nvPr>
        </p:nvSpPr>
        <p:spPr/>
        <p:txBody>
          <a:bodyPr/>
          <a:lstStyle/>
          <a:p>
            <a:pPr>
              <a:buFontTx/>
              <a:buNone/>
            </a:pPr>
            <a:r>
              <a:rPr lang="en-US">
                <a:latin typeface="Arial" charset="0"/>
                <a:ea typeface="ヒラギノ角ゴ Pro W3" charset="0"/>
                <a:cs typeface="ヒラギノ角ゴ Pro W3" charset="0"/>
              </a:rPr>
              <a:t>The real questions should be : </a:t>
            </a:r>
          </a:p>
          <a:p>
            <a:r>
              <a:rPr lang="en-US">
                <a:latin typeface="Arial" charset="0"/>
                <a:ea typeface="ヒラギノ角ゴ Pro W3" charset="0"/>
                <a:cs typeface="ヒラギノ角ゴ Pro W3" charset="0"/>
              </a:rPr>
              <a:t>Are they happy? </a:t>
            </a:r>
          </a:p>
          <a:p>
            <a:r>
              <a:rPr lang="en-US">
                <a:latin typeface="Arial" charset="0"/>
                <a:ea typeface="ヒラギノ角ゴ Pro W3" charset="0"/>
                <a:cs typeface="ヒラギノ角ゴ Pro W3" charset="0"/>
              </a:rPr>
              <a:t>Can they support themselves and their family? </a:t>
            </a:r>
          </a:p>
          <a:p>
            <a:pPr>
              <a:buFontTx/>
              <a:buNone/>
            </a:pPr>
            <a:endParaRPr lang="en-US">
              <a:latin typeface="Arial" charset="0"/>
              <a:ea typeface="ヒラギノ角ゴ Pro W3" charset="0"/>
              <a:cs typeface="ヒラギノ角ゴ Pro W3" charset="0"/>
            </a:endParaRPr>
          </a:p>
          <a:p>
            <a:pPr>
              <a:buFontTx/>
              <a:buNone/>
            </a:pPr>
            <a:r>
              <a:rPr lang="en-US" b="1">
                <a:solidFill>
                  <a:srgbClr val="FF8000"/>
                </a:solidFill>
                <a:latin typeface="Arial" charset="0"/>
                <a:ea typeface="ヒラギノ角ゴ Pro W3" charset="0"/>
                <a:cs typeface="ヒラギノ角ゴ Pro W3" charset="0"/>
              </a:rPr>
              <a:t>Gold-collar</a:t>
            </a:r>
            <a:r>
              <a:rPr lang="en-US">
                <a:solidFill>
                  <a:schemeClr val="tx1"/>
                </a:solidFill>
                <a:latin typeface="Arial" charset="0"/>
                <a:ea typeface="ヒラギノ角ゴ Pro W3" charset="0"/>
                <a:cs typeface="ヒラギノ角ゴ Pro W3" charset="0"/>
              </a:rPr>
              <a:t> means that they earn enough to maintain their standard of living.</a:t>
            </a:r>
            <a:endParaRPr lang="en-US">
              <a:latin typeface="Arial" charset="0"/>
              <a:ea typeface="ヒラギノ角ゴ Pro W3" charset="0"/>
              <a:cs typeface="ヒラギノ角ゴ Pro W3" charset="0"/>
            </a:endParaRPr>
          </a:p>
          <a:p>
            <a:endParaRPr lang="en-US">
              <a:latin typeface="Arial" charset="0"/>
              <a:ea typeface="ヒラギノ角ゴ Pro W3" charset="0"/>
              <a:cs typeface="ヒラギノ角ゴ Pro W3"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44066" name="Picture 2" descr="cartoon-google.jpg                                             000FEADEMacintosh HD                   C0EAB9B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076" y="685800"/>
            <a:ext cx="8233286"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685800"/>
            <a:ext cx="7772400" cy="5029200"/>
          </a:xfrm>
        </p:spPr>
        <p:txBody>
          <a:bodyPr/>
          <a:lstStyle/>
          <a:p>
            <a:pPr>
              <a:lnSpc>
                <a:spcPct val="150000"/>
              </a:lnSpc>
            </a:pPr>
            <a:r>
              <a:rPr lang="en-US" i="1">
                <a:effectLst>
                  <a:outerShdw blurRad="38100" dist="38100" dir="2700000" algn="tl">
                    <a:srgbClr val="DDDDDD"/>
                  </a:outerShdw>
                </a:effectLst>
                <a:latin typeface="Arial" charset="0"/>
                <a:ea typeface="ヒラギノ角ゴ Pro W3" charset="0"/>
                <a:cs typeface="ヒラギノ角ゴ Pro W3" charset="0"/>
              </a:rPr>
              <a:t>Surprises</a:t>
            </a:r>
            <a:br>
              <a:rPr lang="en-US" i="1">
                <a:effectLst>
                  <a:outerShdw blurRad="38100" dist="38100" dir="2700000" algn="tl">
                    <a:srgbClr val="DDDDDD"/>
                  </a:outerShdw>
                </a:effectLst>
                <a:latin typeface="Arial" charset="0"/>
                <a:ea typeface="ヒラギノ角ゴ Pro W3" charset="0"/>
                <a:cs typeface="ヒラギノ角ゴ Pro W3" charset="0"/>
              </a:rPr>
            </a:br>
            <a:r>
              <a:rPr lang="en-US" i="1">
                <a:effectLst>
                  <a:outerShdw blurRad="38100" dist="38100" dir="2700000" algn="tl">
                    <a:srgbClr val="DDDDDD"/>
                  </a:outerShdw>
                </a:effectLst>
                <a:latin typeface="Arial" charset="0"/>
                <a:ea typeface="ヒラギノ角ゴ Pro W3" charset="0"/>
                <a:cs typeface="ヒラギノ角ゴ Pro W3" charset="0"/>
              </a:rPr>
              <a:t>Future Demand</a:t>
            </a:r>
            <a:br>
              <a:rPr lang="en-US" i="1">
                <a:effectLst>
                  <a:outerShdw blurRad="38100" dist="38100" dir="2700000" algn="tl">
                    <a:srgbClr val="DDDDDD"/>
                  </a:outerShdw>
                </a:effectLst>
                <a:latin typeface="Arial" charset="0"/>
                <a:ea typeface="ヒラギノ角ゴ Pro W3" charset="0"/>
                <a:cs typeface="ヒラギノ角ゴ Pro W3" charset="0"/>
              </a:rPr>
            </a:br>
            <a:r>
              <a:rPr lang="en-US" i="1">
                <a:effectLst>
                  <a:outerShdw blurRad="38100" dist="38100" dir="2700000" algn="tl">
                    <a:srgbClr val="DDDDDD"/>
                  </a:outerShdw>
                </a:effectLst>
                <a:latin typeface="Arial" charset="0"/>
                <a:ea typeface="ヒラギノ角ゴ Pro W3" charset="0"/>
                <a:cs typeface="ヒラギノ角ゴ Pro W3" charset="0"/>
              </a:rPr>
              <a:t>Changing World</a:t>
            </a:r>
            <a:br>
              <a:rPr lang="en-US" i="1">
                <a:effectLst>
                  <a:outerShdw blurRad="38100" dist="38100" dir="2700000" algn="tl">
                    <a:srgbClr val="DDDDDD"/>
                  </a:outerShdw>
                </a:effectLst>
                <a:latin typeface="Arial" charset="0"/>
                <a:ea typeface="ヒラギノ角ゴ Pro W3" charset="0"/>
                <a:cs typeface="ヒラギノ角ゴ Pro W3" charset="0"/>
              </a:rPr>
            </a:br>
            <a:r>
              <a:rPr lang="en-US" i="1">
                <a:effectLst>
                  <a:outerShdw blurRad="38100" dist="38100" dir="2700000" algn="tl">
                    <a:srgbClr val="DDDDDD"/>
                  </a:outerShdw>
                </a:effectLst>
                <a:latin typeface="Arial" charset="0"/>
                <a:ea typeface="ヒラギノ角ゴ Pro W3" charset="0"/>
                <a:cs typeface="ヒラギノ角ゴ Pro W3" charset="0"/>
              </a:rPr>
              <a:t>New Ideas</a:t>
            </a:r>
            <a:br>
              <a:rPr lang="en-US" i="1">
                <a:effectLst>
                  <a:outerShdw blurRad="38100" dist="38100" dir="2700000" algn="tl">
                    <a:srgbClr val="DDDDDD"/>
                  </a:outerShdw>
                </a:effectLst>
                <a:latin typeface="Arial" charset="0"/>
                <a:ea typeface="ヒラギノ角ゴ Pro W3" charset="0"/>
                <a:cs typeface="ヒラギノ角ゴ Pro W3" charset="0"/>
              </a:rPr>
            </a:br>
            <a:r>
              <a:rPr lang="en-US" i="1">
                <a:effectLst>
                  <a:outerShdw blurRad="38100" dist="38100" dir="2700000" algn="tl">
                    <a:srgbClr val="DDDDDD"/>
                  </a:outerShdw>
                </a:effectLst>
                <a:latin typeface="Arial" charset="0"/>
                <a:ea typeface="ヒラギノ角ゴ Pro W3" charset="0"/>
                <a:cs typeface="ヒラギノ角ゴ Pro W3" charset="0"/>
              </a:rPr>
              <a:t> Building Community</a:t>
            </a:r>
          </a:p>
        </p:txBody>
      </p:sp>
      <p:sp>
        <p:nvSpPr>
          <p:cNvPr id="346115" name="Subtitle 2"/>
          <p:cNvSpPr>
            <a:spLocks noGrp="1"/>
          </p:cNvSpPr>
          <p:nvPr>
            <p:ph type="subTitle" idx="1"/>
          </p:nvPr>
        </p:nvSpPr>
        <p:spPr>
          <a:xfrm>
            <a:off x="0" y="6172200"/>
            <a:ext cx="9144000" cy="685800"/>
          </a:xfrm>
        </p:spPr>
        <p:txBody>
          <a:bodyPr/>
          <a:lstStyle/>
          <a:p>
            <a:pPr algn="l"/>
            <a:r>
              <a:rPr lang="en-US" sz="3000">
                <a:latin typeface="Arial" charset="0"/>
                <a:ea typeface="ヒラギノ角ゴ Pro W3" charset="0"/>
                <a:cs typeface="ヒラギノ角ゴ Pro W3" charset="0"/>
              </a:rPr>
              <a:t>www.CareerOutlook.US/presentations</a:t>
            </a:r>
          </a:p>
        </p:txBody>
      </p:sp>
      <p:sp>
        <p:nvSpPr>
          <p:cNvPr id="5" name="Rounded Rectangle 4"/>
          <p:cNvSpPr>
            <a:spLocks noChangeArrowheads="1"/>
          </p:cNvSpPr>
          <p:nvPr/>
        </p:nvSpPr>
        <p:spPr bwMode="auto">
          <a:xfrm>
            <a:off x="1447800" y="3886200"/>
            <a:ext cx="5638800" cy="7620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8162" name="Picture 2" descr="think-outside-the-box.jpg                                      003B2232HD                             C0EAB9B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04800"/>
            <a:ext cx="8001000" cy="618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154" name="Picture 2" descr="C:\Documents and Settings\cdroessler\My Documents\Presentations\NEW\Tennessee graduate earnings\page-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943100"/>
            <a:ext cx="8967788"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2" descr="C:\Documents and Settings\cdroessler\My Documents\Presentations\NEW\Tennessee graduate earnings\page-1-sma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9475" y="152400"/>
            <a:ext cx="1762125"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extBox 4"/>
          <p:cNvSpPr txBox="1">
            <a:spLocks noChangeArrowheads="1"/>
          </p:cNvSpPr>
          <p:nvPr/>
        </p:nvSpPr>
        <p:spPr bwMode="auto">
          <a:xfrm>
            <a:off x="139700" y="457200"/>
            <a:ext cx="4775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a:t>Average First-year Earnings – </a:t>
            </a:r>
            <a:br>
              <a:rPr lang="en-US"/>
            </a:br>
            <a:r>
              <a:rPr lang="en-US"/>
              <a:t>Certificate vs. Associate</a:t>
            </a:r>
            <a:r>
              <a:rPr lang="ja-JP" altLang="en-US"/>
              <a:t>’</a:t>
            </a:r>
            <a:r>
              <a:rPr lang="en-US"/>
              <a:t>s Degree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50210" name="Picture 2" descr="The-End-Of-The-Smartpho#3FE.jpg                                000003DBWD_RED                         00000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0"/>
            <a:ext cx="6562725" cy="826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p:txBody>
          <a:bodyPr/>
          <a:lstStyle/>
          <a:p>
            <a:r>
              <a:rPr lang="en-US">
                <a:latin typeface="Arial" charset="0"/>
                <a:ea typeface="ヒラギノ角ゴ Pro W3" charset="0"/>
                <a:cs typeface="ヒラギノ角ゴ Pro W3" charset="0"/>
              </a:rPr>
              <a:t>What is an HMD?</a:t>
            </a:r>
          </a:p>
        </p:txBody>
      </p:sp>
      <p:sp>
        <p:nvSpPr>
          <p:cNvPr id="352259" name="Rectangle 3"/>
          <p:cNvSpPr>
            <a:spLocks noGrp="1" noChangeArrowheads="1"/>
          </p:cNvSpPr>
          <p:nvPr>
            <p:ph type="body" idx="1"/>
          </p:nvPr>
        </p:nvSpPr>
        <p:spPr/>
        <p:txBody>
          <a:bodyPr/>
          <a:lstStyle/>
          <a:p>
            <a:r>
              <a:rPr lang="en-US">
                <a:latin typeface="Arial" charset="0"/>
                <a:ea typeface="ヒラギノ角ゴ Pro W3" charset="0"/>
                <a:cs typeface="ヒラギノ角ゴ Pro W3" charset="0"/>
              </a:rPr>
              <a:t>HMDs will replace smart phones</a:t>
            </a:r>
          </a:p>
          <a:p>
            <a:r>
              <a:rPr lang="en-US" u="sng">
                <a:latin typeface="Arial" charset="0"/>
                <a:ea typeface="ヒラギノ角ゴ Pro W3" charset="0"/>
                <a:cs typeface="ヒラギノ角ゴ Pro W3" charset="0"/>
              </a:rPr>
              <a:t>H</a:t>
            </a:r>
            <a:r>
              <a:rPr lang="en-US">
                <a:latin typeface="Arial" charset="0"/>
                <a:ea typeface="ヒラギノ角ゴ Pro W3" charset="0"/>
                <a:cs typeface="ヒラギノ角ゴ Pro W3" charset="0"/>
              </a:rPr>
              <a:t>ead-</a:t>
            </a:r>
            <a:r>
              <a:rPr lang="en-US" u="sng">
                <a:latin typeface="Arial" charset="0"/>
                <a:ea typeface="ヒラギノ角ゴ Pro W3" charset="0"/>
                <a:cs typeface="ヒラギノ角ゴ Pro W3" charset="0"/>
              </a:rPr>
              <a:t>m</a:t>
            </a:r>
            <a:r>
              <a:rPr lang="en-US">
                <a:latin typeface="Arial" charset="0"/>
                <a:ea typeface="ヒラギノ角ゴ Pro W3" charset="0"/>
                <a:cs typeface="ヒラギノ角ゴ Pro W3" charset="0"/>
              </a:rPr>
              <a:t>ounted </a:t>
            </a:r>
            <a:r>
              <a:rPr lang="en-US" u="sng">
                <a:latin typeface="Arial" charset="0"/>
                <a:ea typeface="ヒラギノ角ゴ Pro W3" charset="0"/>
                <a:cs typeface="ヒラギノ角ゴ Pro W3" charset="0"/>
              </a:rPr>
              <a:t>d</a:t>
            </a:r>
            <a:r>
              <a:rPr lang="en-US">
                <a:latin typeface="Arial" charset="0"/>
                <a:ea typeface="ヒラギノ角ゴ Pro W3" charset="0"/>
                <a:cs typeface="ヒラギノ角ゴ Pro W3" charset="0"/>
              </a:rPr>
              <a:t>isplay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54306" name="Picture 2" descr="1024px-Wearcompevolution--.jpg                                 000003DBWD_RED                         00000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76225"/>
            <a:ext cx="7889875" cy="627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56354" name="Picture 2" descr="dvf-google-glasses.jpg                                         000003DBWD_RED                         00000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575" y="403225"/>
            <a:ext cx="8069263"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6355" name="Text Box 3"/>
          <p:cNvSpPr txBox="1">
            <a:spLocks noChangeArrowheads="1"/>
          </p:cNvSpPr>
          <p:nvPr/>
        </p:nvSpPr>
        <p:spPr bwMode="auto">
          <a:xfrm>
            <a:off x="457200" y="6400800"/>
            <a:ext cx="356261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2000" dirty="0">
                <a:solidFill>
                  <a:schemeClr val="bg1"/>
                </a:solidFill>
              </a:rPr>
              <a:t>Frazer Harrison/Getty Images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58402" name="Picture 2" descr="Apple-US8212859B2-1.jpg                                        000003DBWD_RED                         00000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65907"/>
            <a:ext cx="4267200" cy="6792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50" name="Picture 2" descr="msft.jpg                                                       000003DBWD_RED                         00000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84213"/>
            <a:ext cx="7213600" cy="541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62498" name="Picture 2" descr="H:\scanned\bra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0"/>
            <a:ext cx="748553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4546" name="Picture 2" descr="H:\scanned\chocola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71628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4547" name="Picture 3" descr="H:\scanned\choco-dres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219200"/>
            <a:ext cx="37338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6594" name="Picture 2" descr="H:\scanned\Hövdin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81000"/>
            <a:ext cx="5295900" cy="597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6595" name="Picture 3" descr="H:\scanned\Hövding-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625" y="1133475"/>
            <a:ext cx="4067175"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8642" name="Picture 2" descr="H:\scanned\Hövding-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0"/>
            <a:ext cx="8480425" cy="69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C:\Documents and Settings\cdroessler\My Documents\Presentations\NEW\Earning Power of Recent Graduates VA\co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3100" y="25400"/>
            <a:ext cx="5257800" cy="680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0690" name="Picture 2" descr="Plastisoil.jpg                                                 003B22FDHD                             C0EAB9B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828800"/>
            <a:ext cx="8458200" cy="472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0691" name="Rectangle 4"/>
          <p:cNvSpPr>
            <a:spLocks noChangeArrowheads="1"/>
          </p:cNvSpPr>
          <p:nvPr/>
        </p:nvSpPr>
        <p:spPr bwMode="auto">
          <a:xfrm>
            <a:off x="76200" y="312738"/>
            <a:ext cx="91440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Plastisoil - concrete-like substance made from discarded plastic bottles, that rain water can pass through instead of running into storm sewers.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095500"/>
            <a:ext cx="63500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273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105400"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74786" name="Picture 2" descr="C:\Documents and Settings\cdroessler\My Documents\Presentations\NEW\mosquitoes\page.jpg"/>
          <p:cNvPicPr>
            <a:picLocks noChangeAspect="1" noChangeArrowheads="1"/>
          </p:cNvPicPr>
          <p:nvPr/>
        </p:nvPicPr>
        <p:blipFill>
          <a:blip r:embed="rId3">
            <a:extLst>
              <a:ext uri="{28A0092B-C50C-407E-A947-70E740481C1C}">
                <a14:useLocalDpi xmlns:a14="http://schemas.microsoft.com/office/drawing/2010/main" val="0"/>
              </a:ext>
            </a:extLst>
          </a:blip>
          <a:srcRect r="35611"/>
          <a:stretch>
            <a:fillRect/>
          </a:stretch>
        </p:blipFill>
        <p:spPr bwMode="auto">
          <a:xfrm>
            <a:off x="1752600" y="-685800"/>
            <a:ext cx="5641975" cy="128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76834" name="Picture 2" descr="H:\scanned\m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5875"/>
            <a:ext cx="6858000" cy="802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78882" name="Picture 2" descr="C:\Documents and Settings\cdroessler\My Documents\Presentations\NEW\bow ties\bowti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3476"/>
            <a:ext cx="5257800" cy="9362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7954" name="Picture 2" descr="C:\Documents and Settings\cdroessler\My Documents\Presentations\NEW\Arduino kid\Arduino-webp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9144000" cy="1071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3226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40002" name="Picture 2" descr="C:\Documents and Settings\cdroessler\My Documents\Presentations\NEW\Arduino kid\ArduinoUno_R3_Fro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57200"/>
            <a:ext cx="828198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3465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44098" name="Picture 2" descr="C:\Documents and Settings\cdroessler\My Documents\Presentations\NEW\Arduino kid\PSC0913_DY_04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9148763"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2812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42050" name="Picture 2" descr="C:\Documents and Settings\cdroessler\My Documents\Presentations\NEW\Arduino kid\PSC0913_DY_04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319088"/>
            <a:ext cx="9126537" cy="608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7289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46146" name="Picture 2" descr="C:\Documents and Settings\cdroessler\My Documents\Presentations\NEW\Arduino kid\PSC0913_DY_0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9148763"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0379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3250" name="Picture 2" descr="C:\Documents and Settings\cdroessler\My Documents\Presentations\NEW\Earning Power of Recent Graduates VA\12.jpg"/>
          <p:cNvPicPr>
            <a:picLocks noChangeAspect="1" noChangeArrowheads="1"/>
          </p:cNvPicPr>
          <p:nvPr/>
        </p:nvPicPr>
        <p:blipFill>
          <a:blip r:embed="rId3">
            <a:extLst>
              <a:ext uri="{28A0092B-C50C-407E-A947-70E740481C1C}">
                <a14:useLocalDpi xmlns:a14="http://schemas.microsoft.com/office/drawing/2010/main" val="0"/>
              </a:ext>
            </a:extLst>
          </a:blip>
          <a:srcRect b="4025"/>
          <a:stretch>
            <a:fillRect/>
          </a:stretch>
        </p:blipFill>
        <p:spPr bwMode="auto">
          <a:xfrm>
            <a:off x="-76200" y="685800"/>
            <a:ext cx="8867775" cy="544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3" descr="C:\Documents and Settings\cdroessler\My Documents\Presentations\NEW\Earning Power of Recent Graduates VA\cover-sma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4878388"/>
            <a:ext cx="1457325"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TextBox 3"/>
          <p:cNvSpPr txBox="1">
            <a:spLocks noChangeArrowheads="1"/>
          </p:cNvSpPr>
          <p:nvPr/>
        </p:nvSpPr>
        <p:spPr bwMode="auto">
          <a:xfrm>
            <a:off x="623888" y="304800"/>
            <a:ext cx="79867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a:t>Average First-year Wages - Bachelor</a:t>
            </a:r>
            <a:r>
              <a:rPr lang="ja-JP" altLang="en-US"/>
              <a:t>’</a:t>
            </a:r>
            <a:r>
              <a:rPr lang="en-US"/>
              <a:t>s Degree Programs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48194" name="Picture 2" descr="C:\Documents and Settings\cdroessler\My Documents\Presentations\NEW\Arduino kid\PSC0913_DY_05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9148763"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671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50242" name="Picture 2" descr="C:\Documents and Settings\cdroessler\My Documents\Presentations\NEW\Arduino phone\Arduino-pho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533400"/>
            <a:ext cx="7315200" cy="836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4614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a:xfrm>
            <a:off x="0" y="304800"/>
            <a:ext cx="9144000" cy="990600"/>
          </a:xfrm>
        </p:spPr>
        <p:txBody>
          <a:bodyPr/>
          <a:lstStyle/>
          <a:p>
            <a:r>
              <a:rPr lang="en-US" sz="3700">
                <a:latin typeface="Arial" charset="0"/>
                <a:ea typeface="ヒラギノ角ゴ Pro W3" charset="0"/>
                <a:cs typeface="ヒラギノ角ゴ Pro W3" charset="0"/>
              </a:rPr>
              <a:t>The way of doing business is changing</a:t>
            </a:r>
            <a:endParaRPr lang="en-US">
              <a:latin typeface="Arial" charset="0"/>
              <a:ea typeface="ヒラギノ角ゴ Pro W3" charset="0"/>
              <a:cs typeface="ヒラギノ角ゴ Pro W3" charset="0"/>
            </a:endParaRPr>
          </a:p>
        </p:txBody>
      </p:sp>
      <p:sp>
        <p:nvSpPr>
          <p:cNvPr id="380931" name="Rectangle 3"/>
          <p:cNvSpPr>
            <a:spLocks noGrp="1" noChangeArrowheads="1"/>
          </p:cNvSpPr>
          <p:nvPr>
            <p:ph type="body" idx="1"/>
          </p:nvPr>
        </p:nvSpPr>
        <p:spPr>
          <a:xfrm>
            <a:off x="1828800" y="1600200"/>
            <a:ext cx="6629400" cy="4495800"/>
          </a:xfrm>
        </p:spPr>
        <p:txBody>
          <a:bodyPr/>
          <a:lstStyle/>
          <a:p>
            <a:pPr marL="0" indent="0">
              <a:buFontTx/>
              <a:buNone/>
            </a:pPr>
            <a:r>
              <a:rPr lang="en-US">
                <a:latin typeface="Arial" charset="0"/>
                <a:ea typeface="ヒラギノ角ゴ Pro W3" charset="0"/>
                <a:cs typeface="ヒラギノ角ゴ Pro W3" charset="0"/>
              </a:rPr>
              <a:t>Competitiveness is not working and is going away.</a:t>
            </a:r>
          </a:p>
          <a:p>
            <a:pPr marL="0" indent="0">
              <a:buFontTx/>
              <a:buNone/>
            </a:pPr>
            <a:endParaRPr lang="en-US">
              <a:latin typeface="Arial" charset="0"/>
              <a:ea typeface="ヒラギノ角ゴ Pro W3" charset="0"/>
              <a:cs typeface="ヒラギノ角ゴ Pro W3" charset="0"/>
            </a:endParaRPr>
          </a:p>
          <a:p>
            <a:pPr marL="0" indent="0">
              <a:buFontTx/>
              <a:buNone/>
            </a:pPr>
            <a:r>
              <a:rPr lang="en-US">
                <a:latin typeface="Arial" charset="0"/>
                <a:ea typeface="ヒラギノ角ゴ Pro W3" charset="0"/>
                <a:cs typeface="ヒラギノ角ゴ Pro W3" charset="0"/>
              </a:rPr>
              <a:t>Collaboration is the way of the future. Businesses creating a niche market and working with other businesses to help each other. </a:t>
            </a:r>
          </a:p>
          <a:p>
            <a:pPr marL="0" indent="0"/>
            <a:endParaRPr lang="en-US">
              <a:latin typeface="Arial" charset="0"/>
              <a:ea typeface="ヒラギノ角ゴ Pro W3" charset="0"/>
              <a:cs typeface="ヒラギノ角ゴ Pro W3" charset="0"/>
            </a:endParaRPr>
          </a:p>
        </p:txBody>
      </p:sp>
      <p:pic>
        <p:nvPicPr>
          <p:cNvPr id="380932" name="Picture 5" descr="&#10;female.gif                                                     000003DFWD_RED                         00000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581400"/>
            <a:ext cx="576263"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0933" name="Picture 6" descr="male.gif                                                       000003DFWD_RED                         000000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828800"/>
            <a:ext cx="758825"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0934" name="Rectangle 7"/>
          <p:cNvSpPr>
            <a:spLocks noChangeArrowheads="1"/>
          </p:cNvSpPr>
          <p:nvPr/>
        </p:nvSpPr>
        <p:spPr bwMode="auto">
          <a:xfrm>
            <a:off x="609600" y="5486400"/>
            <a:ext cx="73152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0000"/>
              </a:lnSpc>
              <a:spcBef>
                <a:spcPct val="20000"/>
              </a:spcBef>
            </a:pPr>
            <a:r>
              <a:rPr lang="en-US" sz="2600"/>
              <a:t>We need to change the focus from self-centered learning to group-centered learning.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82978" name="Picture 2" descr="H:\scanned\NC-officials-seek-ways-to-boost-shrinking-manufacturing-sector-_-Technology-_-NewsObserve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0"/>
            <a:ext cx="6858000" cy="849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85026" name="Picture 2" descr="H:\scanned\Pictur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525"/>
            <a:ext cx="8229600" cy="790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87074" name="Picture 2" descr="C:\Documents and Settings\cdroessler\My Documents\Presentations\NEW\PBL article\Pictur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76200"/>
            <a:ext cx="6858000" cy="676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Grp="1" noChangeArrowheads="1"/>
          </p:cNvSpPr>
          <p:nvPr>
            <p:ph type="title" idx="4294967295"/>
          </p:nvPr>
        </p:nvSpPr>
        <p:spPr>
          <a:xfrm>
            <a:off x="0" y="304800"/>
            <a:ext cx="9144000" cy="1143000"/>
          </a:xfrm>
        </p:spPr>
        <p:txBody>
          <a:bodyPr/>
          <a:lstStyle/>
          <a:p>
            <a:r>
              <a:rPr lang="en-US" sz="2800">
                <a:latin typeface="Arial" charset="0"/>
                <a:ea typeface="ヒラギノ角ゴ Pro W3" charset="0"/>
                <a:cs typeface="ヒラギノ角ゴ Pro W3" charset="0"/>
              </a:rPr>
              <a:t>The 10 key skills for the future of work</a:t>
            </a:r>
          </a:p>
        </p:txBody>
      </p:sp>
      <p:sp>
        <p:nvSpPr>
          <p:cNvPr id="389123" name="Rectangle 3"/>
          <p:cNvSpPr>
            <a:spLocks noGrp="1" noChangeArrowheads="1"/>
          </p:cNvSpPr>
          <p:nvPr>
            <p:ph type="body" idx="4294967295"/>
          </p:nvPr>
        </p:nvSpPr>
        <p:spPr>
          <a:xfrm>
            <a:off x="228600" y="1600200"/>
            <a:ext cx="8915400" cy="4114800"/>
          </a:xfrm>
        </p:spPr>
        <p:txBody>
          <a:bodyPr/>
          <a:lstStyle/>
          <a:p>
            <a:pPr>
              <a:lnSpc>
                <a:spcPct val="90000"/>
              </a:lnSpc>
            </a:pPr>
            <a:r>
              <a:rPr lang="en-US" sz="2400" b="1">
                <a:latin typeface="Arial" charset="0"/>
                <a:ea typeface="ヒラギノ角ゴ Pro W3" charset="0"/>
                <a:cs typeface="ヒラギノ角ゴ Pro W3" charset="0"/>
              </a:rPr>
              <a:t>Sense-making</a:t>
            </a:r>
          </a:p>
          <a:p>
            <a:pPr>
              <a:lnSpc>
                <a:spcPct val="90000"/>
              </a:lnSpc>
            </a:pPr>
            <a:r>
              <a:rPr lang="en-US" sz="2400" b="1">
                <a:latin typeface="Arial" charset="0"/>
                <a:ea typeface="ヒラギノ角ゴ Pro W3" charset="0"/>
                <a:cs typeface="ヒラギノ角ゴ Pro W3" charset="0"/>
              </a:rPr>
              <a:t>Social intelligence</a:t>
            </a:r>
          </a:p>
          <a:p>
            <a:pPr>
              <a:lnSpc>
                <a:spcPct val="90000"/>
              </a:lnSpc>
            </a:pPr>
            <a:r>
              <a:rPr lang="en-US" sz="2400" b="1">
                <a:latin typeface="Arial" charset="0"/>
                <a:ea typeface="ヒラギノ角ゴ Pro W3" charset="0"/>
                <a:cs typeface="ヒラギノ角ゴ Pro W3" charset="0"/>
              </a:rPr>
              <a:t>Novel and adaptive thinking</a:t>
            </a:r>
          </a:p>
          <a:p>
            <a:pPr>
              <a:lnSpc>
                <a:spcPct val="90000"/>
              </a:lnSpc>
            </a:pPr>
            <a:r>
              <a:rPr lang="en-US" sz="2400" b="1">
                <a:latin typeface="Arial" charset="0"/>
                <a:ea typeface="ヒラギノ角ゴ Pro W3" charset="0"/>
                <a:cs typeface="ヒラギノ角ゴ Pro W3" charset="0"/>
              </a:rPr>
              <a:t>Cross-cultural competency</a:t>
            </a:r>
          </a:p>
          <a:p>
            <a:pPr>
              <a:lnSpc>
                <a:spcPct val="90000"/>
              </a:lnSpc>
            </a:pPr>
            <a:r>
              <a:rPr lang="en-US" sz="2400" b="1">
                <a:latin typeface="Arial" charset="0"/>
                <a:ea typeface="ヒラギノ角ゴ Pro W3" charset="0"/>
                <a:cs typeface="ヒラギノ角ゴ Pro W3" charset="0"/>
              </a:rPr>
              <a:t>Computational thinking</a:t>
            </a:r>
          </a:p>
          <a:p>
            <a:pPr>
              <a:lnSpc>
                <a:spcPct val="90000"/>
              </a:lnSpc>
            </a:pPr>
            <a:r>
              <a:rPr lang="en-US" sz="2400" b="1">
                <a:latin typeface="Arial" charset="0"/>
                <a:ea typeface="ヒラギノ角ゴ Pro W3" charset="0"/>
                <a:cs typeface="ヒラギノ角ゴ Pro W3" charset="0"/>
              </a:rPr>
              <a:t>New-media literacy</a:t>
            </a:r>
          </a:p>
          <a:p>
            <a:pPr>
              <a:lnSpc>
                <a:spcPct val="90000"/>
              </a:lnSpc>
            </a:pPr>
            <a:r>
              <a:rPr lang="en-US" sz="2400" b="1">
                <a:latin typeface="Arial" charset="0"/>
                <a:ea typeface="ヒラギノ角ゴ Pro W3" charset="0"/>
                <a:cs typeface="ヒラギノ角ゴ Pro W3" charset="0"/>
              </a:rPr>
              <a:t>Transdisciplinarity</a:t>
            </a:r>
            <a:endParaRPr lang="en-US" sz="2400">
              <a:latin typeface="Arial" charset="0"/>
              <a:ea typeface="ヒラギノ角ゴ Pro W3" charset="0"/>
              <a:cs typeface="ヒラギノ角ゴ Pro W3" charset="0"/>
            </a:endParaRPr>
          </a:p>
          <a:p>
            <a:pPr>
              <a:lnSpc>
                <a:spcPct val="90000"/>
              </a:lnSpc>
            </a:pPr>
            <a:r>
              <a:rPr lang="en-US" sz="2400" b="1">
                <a:latin typeface="Arial" charset="0"/>
                <a:ea typeface="ヒラギノ角ゴ Pro W3" charset="0"/>
                <a:cs typeface="ヒラギノ角ゴ Pro W3" charset="0"/>
              </a:rPr>
              <a:t>Design mind-set</a:t>
            </a:r>
          </a:p>
          <a:p>
            <a:pPr>
              <a:lnSpc>
                <a:spcPct val="90000"/>
              </a:lnSpc>
            </a:pPr>
            <a:r>
              <a:rPr lang="en-US" sz="2400" b="1">
                <a:latin typeface="Arial" charset="0"/>
                <a:ea typeface="ヒラギノ角ゴ Pro W3" charset="0"/>
                <a:cs typeface="ヒラギノ角ゴ Pro W3" charset="0"/>
              </a:rPr>
              <a:t>Cognitive load management</a:t>
            </a:r>
            <a:endParaRPr lang="en-US" sz="2400">
              <a:latin typeface="Arial" charset="0"/>
              <a:ea typeface="ヒラギノ角ゴ Pro W3" charset="0"/>
              <a:cs typeface="ヒラギノ角ゴ Pro W3" charset="0"/>
            </a:endParaRPr>
          </a:p>
          <a:p>
            <a:pPr>
              <a:lnSpc>
                <a:spcPct val="90000"/>
              </a:lnSpc>
            </a:pPr>
            <a:r>
              <a:rPr lang="en-US" sz="2400" b="1">
                <a:latin typeface="Arial" charset="0"/>
                <a:ea typeface="ヒラギノ角ゴ Pro W3" charset="0"/>
                <a:cs typeface="ヒラギノ角ゴ Pro W3" charset="0"/>
              </a:rPr>
              <a:t>Virtual collaboration</a:t>
            </a:r>
            <a:endParaRPr lang="en-US" sz="2400">
              <a:latin typeface="Arial" charset="0"/>
              <a:ea typeface="ヒラギノ角ゴ Pro W3" charset="0"/>
              <a:cs typeface="ヒラギノ角ゴ Pro W3" charset="0"/>
            </a:endParaRPr>
          </a:p>
        </p:txBody>
      </p:sp>
      <p:pic>
        <p:nvPicPr>
          <p:cNvPr id="389124" name="Picture 4" descr="F:\gigao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049963"/>
            <a:ext cx="4114800"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3122" name="Picture 2" descr="C:\Documents and Settings\cdroessler\My Documents\Presentations\NEW\Interest Drives Learning\Pictur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05913" cy="881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0015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09986" name="Picture 2" descr="H:\scanned\love of learn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0"/>
            <a:ext cx="7566025" cy="729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3193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idx="4294967295"/>
          </p:nvPr>
        </p:nvSpPr>
        <p:spPr>
          <a:xfrm>
            <a:off x="0" y="304800"/>
            <a:ext cx="9144000" cy="1143000"/>
          </a:xfrm>
        </p:spPr>
        <p:txBody>
          <a:bodyPr/>
          <a:lstStyle/>
          <a:p>
            <a:r>
              <a:rPr lang="en-US" sz="2800">
                <a:latin typeface="Arial" charset="0"/>
                <a:ea typeface="ヒラギノ角ゴ Pro W3" charset="0"/>
                <a:cs typeface="ヒラギノ角ゴ Pro W3" charset="0"/>
              </a:rPr>
              <a:t>What is the Purpose of School?</a:t>
            </a:r>
          </a:p>
        </p:txBody>
      </p:sp>
      <p:sp>
        <p:nvSpPr>
          <p:cNvPr id="391171" name="Rectangle 3"/>
          <p:cNvSpPr>
            <a:spLocks noGrp="1" noChangeArrowheads="1"/>
          </p:cNvSpPr>
          <p:nvPr>
            <p:ph type="body" idx="4294967295"/>
          </p:nvPr>
        </p:nvSpPr>
        <p:spPr>
          <a:xfrm>
            <a:off x="228600" y="1600200"/>
            <a:ext cx="8915400" cy="4114800"/>
          </a:xfrm>
        </p:spPr>
        <p:txBody>
          <a:bodyPr/>
          <a:lstStyle/>
          <a:p>
            <a:r>
              <a:rPr lang="en-US" sz="2400">
                <a:latin typeface="Arial" charset="0"/>
                <a:ea typeface="ヒラギノ角ゴ Pro W3" charset="0"/>
                <a:cs typeface="ヒラギノ角ゴ Pro W3" charset="0"/>
              </a:rPr>
              <a:t>Learning how to sit in rows.</a:t>
            </a:r>
          </a:p>
          <a:p>
            <a:r>
              <a:rPr lang="en-US" sz="2400">
                <a:latin typeface="Arial" charset="0"/>
                <a:ea typeface="ヒラギノ角ゴ Pro W3" charset="0"/>
                <a:cs typeface="ヒラギノ角ゴ Pro W3" charset="0"/>
              </a:rPr>
              <a:t>Learning how to get up and move en masse at the sound of a bell.</a:t>
            </a:r>
          </a:p>
          <a:p>
            <a:r>
              <a:rPr lang="en-US" sz="2400">
                <a:latin typeface="Arial" charset="0"/>
                <a:ea typeface="ヒラギノ角ゴ Pro W3" charset="0"/>
                <a:cs typeface="ヒラギノ角ゴ Pro W3" charset="0"/>
              </a:rPr>
              <a:t>Learning how to stay in place for 45-minute increments.</a:t>
            </a:r>
          </a:p>
          <a:p>
            <a:r>
              <a:rPr lang="en-US" sz="2400">
                <a:latin typeface="Arial" charset="0"/>
                <a:ea typeface="ヒラギノ角ゴ Pro W3" charset="0"/>
                <a:cs typeface="ヒラギノ角ゴ Pro W3" charset="0"/>
              </a:rPr>
              <a:t>Learning how to override your bodily functions.</a:t>
            </a:r>
          </a:p>
          <a:p>
            <a:r>
              <a:rPr lang="en-US" sz="2400">
                <a:latin typeface="Arial" charset="0"/>
                <a:ea typeface="ヒラギノ角ゴ Pro W3" charset="0"/>
                <a:cs typeface="ヒラギノ角ゴ Pro W3" charset="0"/>
              </a:rPr>
              <a:t>Learning how to answer the questions that the person standing in front of the room already knows the answer to.</a:t>
            </a:r>
          </a:p>
          <a:p>
            <a:r>
              <a:rPr lang="en-US" sz="2400">
                <a:latin typeface="Arial" charset="0"/>
                <a:ea typeface="ヒラギノ角ゴ Pro W3" charset="0"/>
                <a:cs typeface="ヒラギノ角ゴ Pro W3" charset="0"/>
              </a:rPr>
              <a:t>It</a:t>
            </a:r>
            <a:r>
              <a:rPr lang="ja-JP" altLang="en-US" sz="2400">
                <a:latin typeface="Arial" charset="0"/>
                <a:ea typeface="ヒラギノ角ゴ Pro W3" charset="0"/>
                <a:cs typeface="ヒラギノ角ゴ Pro W3" charset="0"/>
              </a:rPr>
              <a:t>’</a:t>
            </a:r>
            <a:r>
              <a:rPr lang="en-US" sz="2400">
                <a:latin typeface="Arial" charset="0"/>
                <a:ea typeface="ヒラギノ角ゴ Pro W3" charset="0"/>
                <a:cs typeface="ヒラギノ角ゴ Pro W3" charset="0"/>
              </a:rPr>
              <a:t>s a training ground for behavioral management.</a:t>
            </a:r>
          </a:p>
          <a:p>
            <a:r>
              <a:rPr lang="en-US" sz="2400">
                <a:latin typeface="Arial" charset="0"/>
                <a:ea typeface="ヒラギノ角ゴ Pro W3" charset="0"/>
                <a:cs typeface="ヒラギノ角ゴ Pro W3" charset="0"/>
              </a:rPr>
              <a:t>It</a:t>
            </a:r>
            <a:r>
              <a:rPr lang="ja-JP" altLang="en-US" sz="2400">
                <a:latin typeface="Arial" charset="0"/>
                <a:ea typeface="ヒラギノ角ゴ Pro W3" charset="0"/>
                <a:cs typeface="ヒラギノ角ゴ Pro W3" charset="0"/>
              </a:rPr>
              <a:t>’</a:t>
            </a:r>
            <a:r>
              <a:rPr lang="en-US" sz="2400">
                <a:latin typeface="Arial" charset="0"/>
                <a:ea typeface="ヒラギノ角ゴ Pro W3" charset="0"/>
                <a:cs typeface="ヒラギノ角ゴ Pro W3" charset="0"/>
              </a:rPr>
              <a:t>s the place where kids go to watch adults work really hard!</a:t>
            </a:r>
          </a:p>
        </p:txBody>
      </p:sp>
      <p:pic>
        <p:nvPicPr>
          <p:cNvPr id="391172" name="Picture 4" descr="F:\mind-shif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45150"/>
            <a:ext cx="335280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914400"/>
            <a:ext cx="7772400" cy="990600"/>
          </a:xfrm>
        </p:spPr>
        <p:txBody>
          <a:bodyPr/>
          <a:lstStyle/>
          <a:p>
            <a:pPr eaLnBrk="1" hangingPunct="1"/>
            <a:r>
              <a:rPr lang="en-US" sz="5400">
                <a:effectLst>
                  <a:outerShdw blurRad="38100" dist="38100" dir="2700000" algn="tl">
                    <a:srgbClr val="DDDDDD"/>
                  </a:outerShdw>
                </a:effectLst>
                <a:latin typeface="Arial" charset="0"/>
                <a:ea typeface="ヒラギノ角ゴ Pro W3" charset="0"/>
                <a:cs typeface="ヒラギノ角ゴ Pro W3" charset="0"/>
              </a:rPr>
              <a:t>ACTE</a:t>
            </a:r>
          </a:p>
        </p:txBody>
      </p:sp>
      <p:sp>
        <p:nvSpPr>
          <p:cNvPr id="3" name="Content Placeholder 2"/>
          <p:cNvSpPr>
            <a:spLocks noGrp="1"/>
          </p:cNvSpPr>
          <p:nvPr>
            <p:ph idx="4294967295"/>
          </p:nvPr>
        </p:nvSpPr>
        <p:spPr>
          <a:xfrm>
            <a:off x="685800" y="2209800"/>
            <a:ext cx="7772400" cy="4495800"/>
          </a:xfrm>
        </p:spPr>
        <p:txBody>
          <a:bodyPr/>
          <a:lstStyle/>
          <a:p>
            <a:pPr eaLnBrk="1" hangingPunct="1">
              <a:spcAft>
                <a:spcPts val="1200"/>
              </a:spcAft>
            </a:pPr>
            <a:r>
              <a:rPr lang="en-US" sz="3600">
                <a:effectLst>
                  <a:outerShdw blurRad="38100" dist="38100" dir="2700000" algn="tl">
                    <a:srgbClr val="DDDDDD"/>
                  </a:outerShdw>
                </a:effectLst>
                <a:latin typeface="Arial" charset="0"/>
                <a:ea typeface="ヒラギノ角ゴ Pro W3" charset="0"/>
                <a:cs typeface="ヒラギノ角ゴ Pro W3" charset="0"/>
              </a:rPr>
              <a:t>New and Related Services Division</a:t>
            </a:r>
          </a:p>
          <a:p>
            <a:pPr lvl="1" eaLnBrk="1" hangingPunct="1">
              <a:spcAft>
                <a:spcPts val="1200"/>
              </a:spcAft>
            </a:pPr>
            <a:r>
              <a:rPr lang="en-US" sz="3600">
                <a:effectLst>
                  <a:outerShdw blurRad="38100" dist="38100" dir="2700000" algn="tl">
                    <a:srgbClr val="DDDDDD"/>
                  </a:outerShdw>
                </a:effectLst>
                <a:latin typeface="Arial" charset="0"/>
                <a:ea typeface="ヒラギノ角ゴ Pro W3" charset="0"/>
                <a:cs typeface="ヒラギノ角ゴ Pro W3" charset="0"/>
              </a:rPr>
              <a:t>School-to-Work/Careers Section</a:t>
            </a:r>
          </a:p>
          <a:p>
            <a:pPr eaLnBrk="1" hangingPunct="1">
              <a:spcAft>
                <a:spcPts val="1200"/>
              </a:spcAft>
            </a:pPr>
            <a:r>
              <a:rPr lang="en-US" sz="3600">
                <a:effectLst>
                  <a:outerShdw blurRad="38100" dist="38100" dir="2700000" algn="tl">
                    <a:srgbClr val="DDDDDD"/>
                  </a:outerShdw>
                </a:effectLst>
                <a:latin typeface="Arial" charset="0"/>
                <a:ea typeface="ヒラギノ角ゴ Pro W3" charset="0"/>
                <a:cs typeface="ヒラギノ角ゴ Pro W3" charset="0"/>
              </a:rPr>
              <a:t>Guidance and Career Development Division</a:t>
            </a:r>
          </a:p>
        </p:txBody>
      </p:sp>
      <p:sp>
        <p:nvSpPr>
          <p:cNvPr id="17413" name="TextBox 6"/>
          <p:cNvSpPr txBox="1">
            <a:spLocks noChangeArrowheads="1"/>
          </p:cNvSpPr>
          <p:nvPr/>
        </p:nvSpPr>
        <p:spPr bwMode="auto">
          <a:xfrm>
            <a:off x="0" y="228600"/>
            <a:ext cx="9144000" cy="579438"/>
          </a:xfrm>
          <a:prstGeom prst="rect">
            <a:avLst/>
          </a:prstGeom>
          <a:noFill/>
          <a:ln w="9525">
            <a:noFill/>
            <a:miter lim="800000"/>
            <a:headEnd/>
            <a:tailEnd/>
          </a:ln>
        </p:spPr>
        <p:txBody>
          <a:bodyPr>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3200" b="1">
                <a:effectLst>
                  <a:outerShdw blurRad="38100" dist="38100" dir="2700000" algn="tl">
                    <a:srgbClr val="DDDDDD"/>
                  </a:outerShdw>
                </a:effectLst>
                <a:latin typeface="Helvetica Neue" charset="0"/>
              </a:rPr>
              <a:t>ADVERTISEMENT</a:t>
            </a:r>
          </a:p>
        </p:txBody>
      </p:sp>
      <p:sp>
        <p:nvSpPr>
          <p:cNvPr id="7" name="Rounded Rectangle 6"/>
          <p:cNvSpPr>
            <a:spLocks noChangeArrowheads="1"/>
          </p:cNvSpPr>
          <p:nvPr/>
        </p:nvSpPr>
        <p:spPr bwMode="auto">
          <a:xfrm>
            <a:off x="533400" y="7010400"/>
            <a:ext cx="7467600" cy="7620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5298" name="Picture 2" descr="C:\Documents and Settings\cdroessler\My Documents\Presentations\NEW\Earning Power of Recent Graduates VA\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6350"/>
            <a:ext cx="9296400"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3" descr="C:\Documents and Settings\cdroessler\My Documents\Presentations\NEW\Earning Power of Recent Graduates VA\cover-sma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4878388"/>
            <a:ext cx="1457325"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Box 3"/>
          <p:cNvSpPr txBox="1">
            <a:spLocks noChangeArrowheads="1"/>
          </p:cNvSpPr>
          <p:nvPr/>
        </p:nvSpPr>
        <p:spPr bwMode="auto">
          <a:xfrm>
            <a:off x="579438" y="304800"/>
            <a:ext cx="8077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a:t>Average First-year Wages - Associate</a:t>
            </a:r>
            <a:r>
              <a:rPr lang="ja-JP" altLang="en-US"/>
              <a:t>’</a:t>
            </a:r>
            <a:r>
              <a:rPr lang="en-US"/>
              <a:t>s Degree Programs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7970" name="Rectangle 2"/>
          <p:cNvSpPr>
            <a:spLocks noGrp="1" noChangeArrowheads="1"/>
          </p:cNvSpPr>
          <p:nvPr>
            <p:ph type="title" idx="4294967295"/>
          </p:nvPr>
        </p:nvSpPr>
        <p:spPr>
          <a:xfrm>
            <a:off x="228600" y="228600"/>
            <a:ext cx="8686800" cy="1143000"/>
          </a:xfrm>
        </p:spPr>
        <p:txBody>
          <a:bodyPr/>
          <a:lstStyle/>
          <a:p>
            <a:pPr eaLnBrk="1" hangingPunct="1"/>
            <a:r>
              <a:rPr lang="en-US" sz="5000" i="1">
                <a:effectLst>
                  <a:outerShdw blurRad="38100" dist="38100" dir="2700000" algn="tl">
                    <a:srgbClr val="DDDDDD"/>
                  </a:outerShdw>
                </a:effectLst>
                <a:latin typeface="Arial" charset="0"/>
                <a:ea typeface="ヒラギノ角ゴ Pro W3" charset="0"/>
                <a:cs typeface="ヒラギノ角ゴ Pro W3" charset="0"/>
              </a:rPr>
              <a:t>Essential Question</a:t>
            </a:r>
            <a:endParaRPr lang="en-US" sz="5000">
              <a:effectLst>
                <a:outerShdw blurRad="38100" dist="38100" dir="2700000" algn="tl">
                  <a:srgbClr val="DDDDDD"/>
                </a:outerShdw>
              </a:effectLst>
              <a:latin typeface="Arial" charset="0"/>
              <a:ea typeface="ヒラギノ角ゴ Pro W3" charset="0"/>
              <a:cs typeface="ヒラギノ角ゴ Pro W3" charset="0"/>
            </a:endParaRPr>
          </a:p>
        </p:txBody>
      </p:sp>
      <p:sp>
        <p:nvSpPr>
          <p:cNvPr id="1747971" name="Rectangle 3"/>
          <p:cNvSpPr>
            <a:spLocks noGrp="1" noChangeArrowheads="1"/>
          </p:cNvSpPr>
          <p:nvPr>
            <p:ph type="body" idx="4294967295"/>
          </p:nvPr>
        </p:nvSpPr>
        <p:spPr>
          <a:xfrm>
            <a:off x="0" y="1295400"/>
            <a:ext cx="9144000" cy="4419600"/>
          </a:xfrm>
        </p:spPr>
        <p:txBody>
          <a:bodyPr/>
          <a:lstStyle/>
          <a:p>
            <a:pPr eaLnBrk="1" hangingPunct="1">
              <a:lnSpc>
                <a:spcPct val="90000"/>
              </a:lnSpc>
            </a:pPr>
            <a:endParaRPr lang="en-US" sz="2300">
              <a:effectLst>
                <a:outerShdw blurRad="38100" dist="38100" dir="2700000" algn="tl">
                  <a:srgbClr val="DDDDDD"/>
                </a:outerShdw>
              </a:effectLst>
              <a:latin typeface="Arial" charset="0"/>
              <a:ea typeface="ヒラギノ角ゴ Pro W3" charset="0"/>
              <a:cs typeface="ヒラギノ角ゴ Pro W3" charset="0"/>
            </a:endParaRPr>
          </a:p>
          <a:p>
            <a:pPr eaLnBrk="1" hangingPunct="1">
              <a:lnSpc>
                <a:spcPct val="90000"/>
              </a:lnSpc>
            </a:pPr>
            <a:endParaRPr lang="en-US" sz="2300">
              <a:effectLst>
                <a:outerShdw blurRad="38100" dist="38100" dir="2700000" algn="tl">
                  <a:srgbClr val="DDDDDD"/>
                </a:outerShdw>
              </a:effectLst>
              <a:latin typeface="Arial" charset="0"/>
              <a:ea typeface="ヒラギノ角ゴ Pro W3" charset="0"/>
              <a:cs typeface="ヒラギノ角ゴ Pro W3" charset="0"/>
            </a:endParaRPr>
          </a:p>
        </p:txBody>
      </p:sp>
      <p:sp>
        <p:nvSpPr>
          <p:cNvPr id="56324" name="Rectangle 4"/>
          <p:cNvSpPr>
            <a:spLocks noChangeArrowheads="1"/>
          </p:cNvSpPr>
          <p:nvPr/>
        </p:nvSpPr>
        <p:spPr bwMode="auto">
          <a:xfrm>
            <a:off x="533400" y="1814513"/>
            <a:ext cx="8534400" cy="4479925"/>
          </a:xfrm>
          <a:prstGeom prst="rect">
            <a:avLst/>
          </a:prstGeom>
          <a:noFill/>
          <a:ln>
            <a:noFill/>
          </a:ln>
          <a:extLst/>
        </p:spPr>
        <p:txBody>
          <a:bodyPr>
            <a:spAutoFit/>
          </a:bodyPr>
          <a:lstStyle/>
          <a:p>
            <a:pPr marL="231775">
              <a:lnSpc>
                <a:spcPct val="120000"/>
              </a:lnSpc>
              <a:defRPr/>
            </a:pPr>
            <a:r>
              <a:rPr lang="en-US" sz="3600" dirty="0">
                <a:latin typeface="Arial" pitchFamily="34" charset="0"/>
                <a:ea typeface="ヒラギノ角ゴ Pro W3" pitchFamily="-112" charset="-128"/>
                <a:cs typeface="+mn-cs"/>
              </a:rPr>
              <a:t>How can we improve our K-12 education system to better prepare our students to be career and college ready?</a:t>
            </a:r>
          </a:p>
          <a:p>
            <a:pPr marL="508000" indent="-508000">
              <a:lnSpc>
                <a:spcPct val="120000"/>
              </a:lnSpc>
              <a:defRPr/>
            </a:pPr>
            <a:endParaRPr lang="en-US" sz="3200" dirty="0">
              <a:latin typeface="Arial" pitchFamily="34" charset="0"/>
              <a:ea typeface="ヒラギノ角ゴ Pro W3" pitchFamily="-112" charset="-128"/>
              <a:cs typeface="+mn-cs"/>
            </a:endParaRPr>
          </a:p>
          <a:p>
            <a:pPr marL="1252538" lvl="1" indent="-338138">
              <a:lnSpc>
                <a:spcPct val="120000"/>
              </a:lnSpc>
              <a:buFontTx/>
              <a:buChar char="•"/>
              <a:defRPr/>
            </a:pPr>
            <a:r>
              <a:rPr lang="en-US" sz="3200" dirty="0">
                <a:latin typeface="Arial" pitchFamily="34" charset="0"/>
                <a:ea typeface="ヒラギノ角ゴ Pro W3" pitchFamily="-112" charset="-128"/>
                <a:cs typeface="+mn-cs"/>
              </a:rPr>
              <a:t>What should we teach?</a:t>
            </a:r>
          </a:p>
          <a:p>
            <a:pPr marL="1252538" lvl="1" indent="-338138">
              <a:lnSpc>
                <a:spcPct val="120000"/>
              </a:lnSpc>
              <a:buFontTx/>
              <a:buChar char="•"/>
              <a:defRPr/>
            </a:pPr>
            <a:r>
              <a:rPr lang="en-US" sz="3200" dirty="0">
                <a:latin typeface="Arial" pitchFamily="34" charset="0"/>
                <a:ea typeface="ヒラギノ角ゴ Pro W3" pitchFamily="-112" charset="-128"/>
                <a:cs typeface="+mn-cs"/>
              </a:rPr>
              <a:t>Connect Education and Business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685800"/>
            <a:ext cx="7772400" cy="5029200"/>
          </a:xfrm>
        </p:spPr>
        <p:txBody>
          <a:bodyPr/>
          <a:lstStyle/>
          <a:p>
            <a:pPr>
              <a:lnSpc>
                <a:spcPct val="150000"/>
              </a:lnSpc>
            </a:pPr>
            <a:r>
              <a:rPr lang="en-US" i="1">
                <a:effectLst>
                  <a:outerShdw blurRad="38100" dist="38100" dir="2700000" algn="tl">
                    <a:srgbClr val="DDDDDD"/>
                  </a:outerShdw>
                </a:effectLst>
                <a:latin typeface="Arial" charset="0"/>
                <a:ea typeface="ヒラギノ角ゴ Pro W3" charset="0"/>
                <a:cs typeface="ヒラギノ角ゴ Pro W3" charset="0"/>
              </a:rPr>
              <a:t>Surprises</a:t>
            </a:r>
            <a:br>
              <a:rPr lang="en-US" i="1">
                <a:effectLst>
                  <a:outerShdw blurRad="38100" dist="38100" dir="2700000" algn="tl">
                    <a:srgbClr val="DDDDDD"/>
                  </a:outerShdw>
                </a:effectLst>
                <a:latin typeface="Arial" charset="0"/>
                <a:ea typeface="ヒラギノ角ゴ Pro W3" charset="0"/>
                <a:cs typeface="ヒラギノ角ゴ Pro W3" charset="0"/>
              </a:rPr>
            </a:br>
            <a:r>
              <a:rPr lang="en-US" i="1">
                <a:effectLst>
                  <a:outerShdw blurRad="38100" dist="38100" dir="2700000" algn="tl">
                    <a:srgbClr val="DDDDDD"/>
                  </a:outerShdw>
                </a:effectLst>
                <a:latin typeface="Arial" charset="0"/>
                <a:ea typeface="ヒラギノ角ゴ Pro W3" charset="0"/>
                <a:cs typeface="ヒラギノ角ゴ Pro W3" charset="0"/>
              </a:rPr>
              <a:t>Future Demand</a:t>
            </a:r>
            <a:br>
              <a:rPr lang="en-US" i="1">
                <a:effectLst>
                  <a:outerShdw blurRad="38100" dist="38100" dir="2700000" algn="tl">
                    <a:srgbClr val="DDDDDD"/>
                  </a:outerShdw>
                </a:effectLst>
                <a:latin typeface="Arial" charset="0"/>
                <a:ea typeface="ヒラギノ角ゴ Pro W3" charset="0"/>
                <a:cs typeface="ヒラギノ角ゴ Pro W3" charset="0"/>
              </a:rPr>
            </a:br>
            <a:r>
              <a:rPr lang="en-US" i="1">
                <a:effectLst>
                  <a:outerShdw blurRad="38100" dist="38100" dir="2700000" algn="tl">
                    <a:srgbClr val="DDDDDD"/>
                  </a:outerShdw>
                </a:effectLst>
                <a:latin typeface="Arial" charset="0"/>
                <a:ea typeface="ヒラギノ角ゴ Pro W3" charset="0"/>
                <a:cs typeface="ヒラギノ角ゴ Pro W3" charset="0"/>
              </a:rPr>
              <a:t>Changing World</a:t>
            </a:r>
            <a:br>
              <a:rPr lang="en-US" i="1">
                <a:effectLst>
                  <a:outerShdw blurRad="38100" dist="38100" dir="2700000" algn="tl">
                    <a:srgbClr val="DDDDDD"/>
                  </a:outerShdw>
                </a:effectLst>
                <a:latin typeface="Arial" charset="0"/>
                <a:ea typeface="ヒラギノ角ゴ Pro W3" charset="0"/>
                <a:cs typeface="ヒラギノ角ゴ Pro W3" charset="0"/>
              </a:rPr>
            </a:br>
            <a:r>
              <a:rPr lang="en-US" i="1">
                <a:effectLst>
                  <a:outerShdw blurRad="38100" dist="38100" dir="2700000" algn="tl">
                    <a:srgbClr val="DDDDDD"/>
                  </a:outerShdw>
                </a:effectLst>
                <a:latin typeface="Arial" charset="0"/>
                <a:ea typeface="ヒラギノ角ゴ Pro W3" charset="0"/>
                <a:cs typeface="ヒラギノ角ゴ Pro W3" charset="0"/>
              </a:rPr>
              <a:t>New Ideas</a:t>
            </a:r>
            <a:br>
              <a:rPr lang="en-US" i="1">
                <a:effectLst>
                  <a:outerShdw blurRad="38100" dist="38100" dir="2700000" algn="tl">
                    <a:srgbClr val="DDDDDD"/>
                  </a:outerShdw>
                </a:effectLst>
                <a:latin typeface="Arial" charset="0"/>
                <a:ea typeface="ヒラギノ角ゴ Pro W3" charset="0"/>
                <a:cs typeface="ヒラギノ角ゴ Pro W3" charset="0"/>
              </a:rPr>
            </a:br>
            <a:r>
              <a:rPr lang="en-US" i="1">
                <a:effectLst>
                  <a:outerShdw blurRad="38100" dist="38100" dir="2700000" algn="tl">
                    <a:srgbClr val="DDDDDD"/>
                  </a:outerShdw>
                </a:effectLst>
                <a:latin typeface="Arial" charset="0"/>
                <a:ea typeface="ヒラギノ角ゴ Pro W3" charset="0"/>
                <a:cs typeface="ヒラギノ角ゴ Pro W3" charset="0"/>
              </a:rPr>
              <a:t>Building Community</a:t>
            </a:r>
            <a:endParaRPr lang="en-US">
              <a:latin typeface="Arial" charset="0"/>
              <a:ea typeface="ヒラギノ角ゴ Pro W3" charset="0"/>
              <a:cs typeface="ヒラギノ角ゴ Pro W3" charset="0"/>
            </a:endParaRPr>
          </a:p>
        </p:txBody>
      </p:sp>
      <p:sp>
        <p:nvSpPr>
          <p:cNvPr id="395267" name="Subtitle 2"/>
          <p:cNvSpPr>
            <a:spLocks noGrp="1"/>
          </p:cNvSpPr>
          <p:nvPr>
            <p:ph type="subTitle" idx="1"/>
          </p:nvPr>
        </p:nvSpPr>
        <p:spPr>
          <a:xfrm>
            <a:off x="0" y="6172200"/>
            <a:ext cx="9144000" cy="685800"/>
          </a:xfrm>
        </p:spPr>
        <p:txBody>
          <a:bodyPr/>
          <a:lstStyle/>
          <a:p>
            <a:pPr algn="l"/>
            <a:r>
              <a:rPr lang="en-US" sz="3000">
                <a:latin typeface="Arial" charset="0"/>
                <a:ea typeface="ヒラギノ角ゴ Pro W3" charset="0"/>
                <a:cs typeface="ヒラギノ角ゴ Pro W3" charset="0"/>
              </a:rPr>
              <a:t>www.CareerOutlook.US/presentations</a:t>
            </a:r>
          </a:p>
        </p:txBody>
      </p:sp>
      <p:sp>
        <p:nvSpPr>
          <p:cNvPr id="5" name="Rounded Rectangle 4"/>
          <p:cNvSpPr>
            <a:spLocks noChangeArrowheads="1"/>
          </p:cNvSpPr>
          <p:nvPr/>
        </p:nvSpPr>
        <p:spPr bwMode="auto">
          <a:xfrm>
            <a:off x="1524000" y="4800600"/>
            <a:ext cx="5562600" cy="7620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97314" name="Picture 2" descr="NC-Skills-Market-Survey-cov.gif                                0019944AHD                             C0EAB9B3:"/>
          <p:cNvPicPr>
            <a:picLocks noChangeAspect="1" noChangeArrowheads="1"/>
          </p:cNvPicPr>
          <p:nvPr/>
        </p:nvPicPr>
        <p:blipFill>
          <a:blip r:embed="rId3">
            <a:extLst>
              <a:ext uri="{28A0092B-C50C-407E-A947-70E740481C1C}">
                <a14:useLocalDpi xmlns:a14="http://schemas.microsoft.com/office/drawing/2010/main" val="0"/>
              </a:ext>
            </a:extLst>
          </a:blip>
          <a:srcRect l="15182" t="5661" b="9435"/>
          <a:stretch>
            <a:fillRect/>
          </a:stretch>
        </p:blipFill>
        <p:spPr bwMode="auto">
          <a:xfrm>
            <a:off x="1676400" y="0"/>
            <a:ext cx="5940425" cy="769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1475" name="Rectangle 3"/>
          <p:cNvSpPr>
            <a:spLocks noChangeArrowheads="1"/>
          </p:cNvSpPr>
          <p:nvPr/>
        </p:nvSpPr>
        <p:spPr bwMode="auto">
          <a:xfrm>
            <a:off x="7604125" y="6881813"/>
            <a:ext cx="184150" cy="457200"/>
          </a:xfrm>
          <a:prstGeom prst="rect">
            <a:avLst/>
          </a:prstGeom>
          <a:noFill/>
          <a:ln w="9525">
            <a:noFill/>
            <a:miter lim="800000"/>
            <a:headEnd/>
            <a:tailEnd/>
          </a:ln>
          <a:effectLst/>
        </p:spPr>
        <p:txBody>
          <a:bodyPr wrap="none">
            <a:spAutoFit/>
          </a:bodyPr>
          <a:lstStyle/>
          <a:p>
            <a:pPr>
              <a:defRPr/>
            </a:pPr>
            <a:endParaRPr lang="en-US" b="1">
              <a:effectLst>
                <a:outerShdw blurRad="38100" dist="38100" dir="2700000" algn="tl">
                  <a:srgbClr val="FFFFFF"/>
                </a:outerShdw>
              </a:effectLst>
              <a:latin typeface="Helvetica Neue" pitchFamily="-107" charset="0"/>
              <a:ea typeface="ヒラギノ角ゴ Pro W3" pitchFamily="-112" charset="-128"/>
              <a:cs typeface="+mn-cs"/>
            </a:endParaRPr>
          </a:p>
        </p:txBody>
      </p:sp>
      <p:sp>
        <p:nvSpPr>
          <p:cNvPr id="397316" name="Rectangle 4"/>
          <p:cNvSpPr>
            <a:spLocks noChangeArrowheads="1"/>
          </p:cNvSpPr>
          <p:nvPr/>
        </p:nvSpPr>
        <p:spPr bwMode="auto">
          <a:xfrm>
            <a:off x="1676400" y="0"/>
            <a:ext cx="5943600" cy="7848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3522" name="Rectangle 2"/>
          <p:cNvSpPr>
            <a:spLocks noGrp="1" noChangeArrowheads="1"/>
          </p:cNvSpPr>
          <p:nvPr>
            <p:ph type="title" idx="4294967295"/>
          </p:nvPr>
        </p:nvSpPr>
        <p:spPr/>
        <p:txBody>
          <a:bodyPr/>
          <a:lstStyle/>
          <a:p>
            <a:pPr eaLnBrk="1" hangingPunct="1"/>
            <a:r>
              <a:rPr lang="en-US">
                <a:effectLst>
                  <a:outerShdw blurRad="38100" dist="38100" dir="2700000" algn="tl">
                    <a:srgbClr val="DDDDDD"/>
                  </a:outerShdw>
                </a:effectLst>
                <a:latin typeface="Arial" charset="0"/>
                <a:ea typeface="ヒラギノ角ゴ Pro W3" charset="0"/>
                <a:cs typeface="ヒラギノ角ゴ Pro W3" charset="0"/>
              </a:rPr>
              <a:t>2006 NC Skills Market Survey</a:t>
            </a:r>
            <a:endParaRPr lang="en-US" sz="4200">
              <a:effectLst>
                <a:outerShdw blurRad="38100" dist="38100" dir="2700000" algn="tl">
                  <a:srgbClr val="DDDDDD"/>
                </a:outerShdw>
              </a:effectLst>
              <a:latin typeface="Arial" charset="0"/>
              <a:ea typeface="ヒラギノ角ゴ Pro W3" charset="0"/>
              <a:cs typeface="ヒラギノ角ゴ Pro W3" charset="0"/>
            </a:endParaRPr>
          </a:p>
        </p:txBody>
      </p:sp>
      <p:sp>
        <p:nvSpPr>
          <p:cNvPr id="1643523" name="Rectangle 3"/>
          <p:cNvSpPr>
            <a:spLocks noGrp="1" noChangeArrowheads="1"/>
          </p:cNvSpPr>
          <p:nvPr>
            <p:ph type="body" idx="4294967295"/>
          </p:nvPr>
        </p:nvSpPr>
        <p:spPr/>
        <p:txBody>
          <a:bodyPr/>
          <a:lstStyle/>
          <a:p>
            <a:pPr marL="0" indent="0" algn="ctr" eaLnBrk="1" hangingPunct="1">
              <a:lnSpc>
                <a:spcPct val="120000"/>
              </a:lnSpc>
              <a:buFontTx/>
              <a:buNone/>
            </a:pPr>
            <a:r>
              <a:rPr lang="ja-JP" altLang="en-US" sz="3400">
                <a:effectLst>
                  <a:outerShdw blurRad="38100" dist="38100" dir="2700000" algn="tl">
                    <a:srgbClr val="DDDDDD"/>
                  </a:outerShdw>
                </a:effectLst>
                <a:latin typeface="Arial" charset="0"/>
                <a:ea typeface="ヒラギノ角ゴ Pro W3" charset="0"/>
                <a:cs typeface="ヒラギノ角ゴ Pro W3" charset="0"/>
              </a:rPr>
              <a:t>“</a:t>
            </a:r>
            <a:r>
              <a:rPr lang="en-US" sz="3400">
                <a:effectLst>
                  <a:outerShdw blurRad="38100" dist="38100" dir="2700000" algn="tl">
                    <a:srgbClr val="DDDDDD"/>
                  </a:outerShdw>
                </a:effectLst>
                <a:latin typeface="Arial" charset="0"/>
                <a:ea typeface="ヒラギノ角ゴ Pro W3" charset="0"/>
                <a:cs typeface="ヒラギノ角ゴ Pro W3" charset="0"/>
              </a:rPr>
              <a:t>NC employers believe high schools are </a:t>
            </a:r>
            <a:r>
              <a:rPr lang="en-US" sz="3400" u="sng">
                <a:effectLst>
                  <a:outerShdw blurRad="38100" dist="38100" dir="2700000" algn="tl">
                    <a:srgbClr val="DDDDDD"/>
                  </a:outerShdw>
                </a:effectLst>
                <a:latin typeface="Arial" charset="0"/>
                <a:ea typeface="ヒラギノ角ゴ Pro W3" charset="0"/>
                <a:cs typeface="ヒラギノ角ゴ Pro W3" charset="0"/>
              </a:rPr>
              <a:t>too focused</a:t>
            </a:r>
            <a:r>
              <a:rPr lang="en-US" sz="3400">
                <a:effectLst>
                  <a:outerShdw blurRad="38100" dist="38100" dir="2700000" algn="tl">
                    <a:srgbClr val="DDDDDD"/>
                  </a:outerShdw>
                </a:effectLst>
                <a:latin typeface="Arial" charset="0"/>
                <a:ea typeface="ヒラギノ角ゴ Pro W3" charset="0"/>
                <a:cs typeface="ヒラギノ角ゴ Pro W3" charset="0"/>
              </a:rPr>
              <a:t> on preparing graduates for college and believe that </a:t>
            </a:r>
            <a:r>
              <a:rPr lang="en-US" sz="3400" u="sng">
                <a:effectLst>
                  <a:outerShdw blurRad="38100" dist="38100" dir="2700000" algn="tl">
                    <a:srgbClr val="DDDDDD"/>
                  </a:outerShdw>
                </a:effectLst>
                <a:latin typeface="Arial" charset="0"/>
                <a:ea typeface="ヒラギノ角ゴ Pro W3" charset="0"/>
                <a:cs typeface="ヒラギノ角ゴ Pro W3" charset="0"/>
              </a:rPr>
              <a:t>not enough emphasis</a:t>
            </a:r>
            <a:r>
              <a:rPr lang="en-US" sz="3400">
                <a:effectLst>
                  <a:outerShdw blurRad="38100" dist="38100" dir="2700000" algn="tl">
                    <a:srgbClr val="DDDDDD"/>
                  </a:outerShdw>
                </a:effectLst>
                <a:latin typeface="Arial" charset="0"/>
                <a:ea typeface="ヒラギノ角ゴ Pro W3" charset="0"/>
                <a:cs typeface="ヒラギノ角ゴ Pro W3" charset="0"/>
              </a:rPr>
              <a:t> is placed on preparing graduates to go to work.</a:t>
            </a:r>
            <a:r>
              <a:rPr lang="ja-JP" altLang="en-US" sz="3400">
                <a:effectLst>
                  <a:outerShdw blurRad="38100" dist="38100" dir="2700000" algn="tl">
                    <a:srgbClr val="DDDDDD"/>
                  </a:outerShdw>
                </a:effectLst>
                <a:latin typeface="Arial" charset="0"/>
                <a:ea typeface="ヒラギノ角ゴ Pro W3" charset="0"/>
                <a:cs typeface="ヒラギノ角ゴ Pro W3" charset="0"/>
              </a:rPr>
              <a:t>”</a:t>
            </a:r>
            <a:endParaRPr lang="en-US" sz="3400">
              <a:effectLst>
                <a:outerShdw blurRad="38100" dist="38100" dir="2700000" algn="tl">
                  <a:srgbClr val="DDDDDD"/>
                </a:outerShdw>
              </a:effectLst>
              <a:latin typeface="Arial" charset="0"/>
              <a:ea typeface="ヒラギノ角ゴ Pro W3" charset="0"/>
              <a:cs typeface="ヒラギノ角ゴ Pro W3"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7618" name="Rectangle 2"/>
          <p:cNvSpPr>
            <a:spLocks noGrp="1" noChangeArrowheads="1"/>
          </p:cNvSpPr>
          <p:nvPr>
            <p:ph type="title" idx="4294967295"/>
          </p:nvPr>
        </p:nvSpPr>
        <p:spPr>
          <a:xfrm>
            <a:off x="0" y="228600"/>
            <a:ext cx="9144000" cy="1143000"/>
          </a:xfrm>
        </p:spPr>
        <p:txBody>
          <a:bodyPr/>
          <a:lstStyle/>
          <a:p>
            <a:pPr eaLnBrk="1" hangingPunct="1"/>
            <a:r>
              <a:rPr lang="en-US">
                <a:effectLst>
                  <a:outerShdw blurRad="38100" dist="38100" dir="2700000" algn="tl">
                    <a:srgbClr val="DDDDDD"/>
                  </a:outerShdw>
                </a:effectLst>
                <a:latin typeface="Arial" charset="0"/>
                <a:ea typeface="ヒラギノ角ゴ Pro W3" charset="0"/>
                <a:cs typeface="ヒラギノ角ゴ Pro W3" charset="0"/>
              </a:rPr>
              <a:t>2006 NC Skills Market Survey</a:t>
            </a:r>
            <a:endParaRPr lang="en-US" sz="4200">
              <a:effectLst>
                <a:outerShdw blurRad="38100" dist="38100" dir="2700000" algn="tl">
                  <a:srgbClr val="DDDDDD"/>
                </a:outerShdw>
              </a:effectLst>
              <a:latin typeface="Arial" charset="0"/>
              <a:ea typeface="ヒラギノ角ゴ Pro W3" charset="0"/>
              <a:cs typeface="ヒラギノ角ゴ Pro W3" charset="0"/>
            </a:endParaRPr>
          </a:p>
        </p:txBody>
      </p:sp>
      <p:sp>
        <p:nvSpPr>
          <p:cNvPr id="1647619" name="Rectangle 3"/>
          <p:cNvSpPr>
            <a:spLocks noGrp="1" noChangeArrowheads="1"/>
          </p:cNvSpPr>
          <p:nvPr>
            <p:ph type="body" idx="4294967295"/>
          </p:nvPr>
        </p:nvSpPr>
        <p:spPr>
          <a:xfrm>
            <a:off x="838200" y="1981200"/>
            <a:ext cx="7772400" cy="4114800"/>
          </a:xfrm>
        </p:spPr>
        <p:txBody>
          <a:bodyPr/>
          <a:lstStyle/>
          <a:p>
            <a:pPr marL="0" indent="0" eaLnBrk="1" hangingPunct="1">
              <a:lnSpc>
                <a:spcPct val="120000"/>
              </a:lnSpc>
              <a:buFontTx/>
              <a:buNone/>
            </a:pPr>
            <a:r>
              <a:rPr lang="ja-JP" altLang="en-US" sz="3200">
                <a:effectLst>
                  <a:outerShdw blurRad="38100" dist="38100" dir="2700000" algn="tl">
                    <a:srgbClr val="DDDDDD"/>
                  </a:outerShdw>
                </a:effectLst>
                <a:latin typeface="Arial" charset="0"/>
                <a:ea typeface="ヒラギノ角ゴ Pro W3" charset="0"/>
                <a:cs typeface="ヒラギノ角ゴ Pro W3" charset="0"/>
              </a:rPr>
              <a:t>“</a:t>
            </a:r>
            <a:r>
              <a:rPr lang="en-US" sz="3200" u="sng">
                <a:effectLst>
                  <a:outerShdw blurRad="38100" dist="38100" dir="2700000" algn="tl">
                    <a:srgbClr val="DDDDDD"/>
                  </a:outerShdw>
                </a:effectLst>
                <a:latin typeface="Arial" charset="0"/>
                <a:ea typeface="ヒラギノ角ゴ Pro W3" charset="0"/>
                <a:cs typeface="ヒラギノ角ゴ Pro W3" charset="0"/>
              </a:rPr>
              <a:t>Parents</a:t>
            </a:r>
            <a:r>
              <a:rPr lang="en-US" sz="3200">
                <a:effectLst>
                  <a:outerShdw blurRad="38100" dist="38100" dir="2700000" algn="tl">
                    <a:srgbClr val="DDDDDD"/>
                  </a:outerShdw>
                </a:effectLst>
                <a:latin typeface="Arial" charset="0"/>
                <a:ea typeface="ヒラギノ角ゴ Pro W3" charset="0"/>
                <a:cs typeface="ヒラギノ角ゴ Pro W3" charset="0"/>
              </a:rPr>
              <a:t>, who for the most part have one vision for career and financial success which is attainment of a four-year degree, also </a:t>
            </a:r>
            <a:r>
              <a:rPr lang="en-US" sz="3200" u="sng">
                <a:effectLst>
                  <a:outerShdw blurRad="38100" dist="38100" dir="2700000" algn="tl">
                    <a:srgbClr val="DDDDDD"/>
                  </a:outerShdw>
                </a:effectLst>
                <a:latin typeface="Arial" charset="0"/>
                <a:ea typeface="ヒラギノ角ゴ Pro W3" charset="0"/>
                <a:cs typeface="ヒラギノ角ゴ Pro W3" charset="0"/>
              </a:rPr>
              <a:t>need to be exposed</a:t>
            </a:r>
            <a:r>
              <a:rPr lang="en-US" sz="3200">
                <a:effectLst>
                  <a:outerShdw blurRad="38100" dist="38100" dir="2700000" algn="tl">
                    <a:srgbClr val="DDDDDD"/>
                  </a:outerShdw>
                </a:effectLst>
                <a:latin typeface="Arial" charset="0"/>
                <a:ea typeface="ヒラギノ角ゴ Pro W3" charset="0"/>
                <a:cs typeface="ヒラギノ角ゴ Pro W3" charset="0"/>
              </a:rPr>
              <a:t> </a:t>
            </a:r>
            <a:r>
              <a:rPr lang="en-US" sz="3200" u="sng">
                <a:effectLst>
                  <a:outerShdw blurRad="38100" dist="38100" dir="2700000" algn="tl">
                    <a:srgbClr val="DDDDDD"/>
                  </a:outerShdw>
                </a:effectLst>
                <a:latin typeface="Arial" charset="0"/>
                <a:ea typeface="ヒラギノ角ゴ Pro W3" charset="0"/>
                <a:cs typeface="ヒラギノ角ゴ Pro W3" charset="0"/>
              </a:rPr>
              <a:t>to career information</a:t>
            </a:r>
            <a:r>
              <a:rPr lang="en-US" sz="3200">
                <a:effectLst>
                  <a:outerShdw blurRad="38100" dist="38100" dir="2700000" algn="tl">
                    <a:srgbClr val="DDDDDD"/>
                  </a:outerShdw>
                </a:effectLst>
                <a:latin typeface="Arial" charset="0"/>
                <a:ea typeface="ヒラギノ角ゴ Pro W3" charset="0"/>
                <a:cs typeface="ヒラギノ角ゴ Pro W3" charset="0"/>
              </a:rPr>
              <a:t> and opportunities to </a:t>
            </a:r>
            <a:r>
              <a:rPr lang="en-US" sz="3200" u="sng">
                <a:effectLst>
                  <a:outerShdw blurRad="38100" dist="38100" dir="2700000" algn="tl">
                    <a:srgbClr val="DDDDDD"/>
                  </a:outerShdw>
                </a:effectLst>
                <a:latin typeface="Arial" charset="0"/>
                <a:ea typeface="ヒラギノ角ゴ Pro W3" charset="0"/>
                <a:cs typeface="ヒラギノ角ゴ Pro W3" charset="0"/>
              </a:rPr>
              <a:t>help their children</a:t>
            </a:r>
            <a:r>
              <a:rPr lang="en-US" sz="3200">
                <a:effectLst>
                  <a:outerShdw blurRad="38100" dist="38100" dir="2700000" algn="tl">
                    <a:srgbClr val="DDDDDD"/>
                  </a:outerShdw>
                </a:effectLst>
                <a:latin typeface="Arial" charset="0"/>
                <a:ea typeface="ヒラギノ角ゴ Pro W3" charset="0"/>
                <a:cs typeface="ヒラギノ角ゴ Pro W3" charset="0"/>
              </a:rPr>
              <a:t> make good career choices.</a:t>
            </a:r>
            <a:r>
              <a:rPr lang="ja-JP" altLang="en-US" sz="3200">
                <a:effectLst>
                  <a:outerShdw blurRad="38100" dist="38100" dir="2700000" algn="tl">
                    <a:srgbClr val="DDDDDD"/>
                  </a:outerShdw>
                </a:effectLst>
                <a:latin typeface="Arial" charset="0"/>
                <a:ea typeface="ヒラギノ角ゴ Pro W3" charset="0"/>
                <a:cs typeface="ヒラギノ角ゴ Pro W3" charset="0"/>
              </a:rPr>
              <a:t>”</a:t>
            </a:r>
            <a:endParaRPr lang="en-US" sz="3200">
              <a:effectLst>
                <a:outerShdw blurRad="38100" dist="38100" dir="2700000" algn="tl">
                  <a:srgbClr val="DDDDDD"/>
                </a:outerShdw>
              </a:effectLst>
              <a:latin typeface="Arial" charset="0"/>
              <a:ea typeface="ヒラギノ角ゴ Pro W3" charset="0"/>
              <a:cs typeface="ヒラギノ角ゴ Pro W3"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9666" name="Rectangle 2"/>
          <p:cNvSpPr>
            <a:spLocks noGrp="1" noChangeArrowheads="1"/>
          </p:cNvSpPr>
          <p:nvPr>
            <p:ph type="title" idx="4294967295"/>
          </p:nvPr>
        </p:nvSpPr>
        <p:spPr>
          <a:xfrm>
            <a:off x="0" y="228600"/>
            <a:ext cx="9144000" cy="1143000"/>
          </a:xfrm>
        </p:spPr>
        <p:txBody>
          <a:bodyPr/>
          <a:lstStyle/>
          <a:p>
            <a:pPr eaLnBrk="1" hangingPunct="1"/>
            <a:r>
              <a:rPr lang="en-US">
                <a:effectLst>
                  <a:outerShdw blurRad="38100" dist="38100" dir="2700000" algn="tl">
                    <a:srgbClr val="DDDDDD"/>
                  </a:outerShdw>
                </a:effectLst>
                <a:latin typeface="Arial" charset="0"/>
                <a:ea typeface="ヒラギノ角ゴ Pro W3" charset="0"/>
                <a:cs typeface="ヒラギノ角ゴ Pro W3" charset="0"/>
              </a:rPr>
              <a:t>2006 NC Skills Market Survey</a:t>
            </a:r>
            <a:endParaRPr lang="en-US" sz="4200">
              <a:effectLst>
                <a:outerShdw blurRad="38100" dist="38100" dir="2700000" algn="tl">
                  <a:srgbClr val="DDDDDD"/>
                </a:outerShdw>
              </a:effectLst>
              <a:latin typeface="Arial" charset="0"/>
              <a:ea typeface="ヒラギノ角ゴ Pro W3" charset="0"/>
              <a:cs typeface="ヒラギノ角ゴ Pro W3" charset="0"/>
            </a:endParaRPr>
          </a:p>
        </p:txBody>
      </p:sp>
      <p:sp>
        <p:nvSpPr>
          <p:cNvPr id="1649667" name="Rectangle 3"/>
          <p:cNvSpPr>
            <a:spLocks noGrp="1" noChangeArrowheads="1"/>
          </p:cNvSpPr>
          <p:nvPr>
            <p:ph type="body" idx="4294967295"/>
          </p:nvPr>
        </p:nvSpPr>
        <p:spPr>
          <a:xfrm>
            <a:off x="381000" y="1828800"/>
            <a:ext cx="8458200" cy="4114800"/>
          </a:xfrm>
        </p:spPr>
        <p:txBody>
          <a:bodyPr/>
          <a:lstStyle/>
          <a:p>
            <a:pPr marL="0" indent="0" eaLnBrk="1" hangingPunct="1">
              <a:lnSpc>
                <a:spcPct val="120000"/>
              </a:lnSpc>
              <a:buFontTx/>
              <a:buNone/>
            </a:pPr>
            <a:r>
              <a:rPr lang="ja-JP" altLang="en-US" sz="3200">
                <a:effectLst>
                  <a:outerShdw blurRad="38100" dist="38100" dir="2700000" algn="tl">
                    <a:srgbClr val="DDDDDD"/>
                  </a:outerShdw>
                </a:effectLst>
                <a:latin typeface="Arial" charset="0"/>
                <a:ea typeface="ヒラギノ角ゴ Pro W3" charset="0"/>
                <a:cs typeface="ヒラギノ角ゴ Pro W3" charset="0"/>
              </a:rPr>
              <a:t>“</a:t>
            </a:r>
            <a:r>
              <a:rPr lang="en-US" sz="3200">
                <a:effectLst>
                  <a:outerShdw blurRad="38100" dist="38100" dir="2700000" algn="tl">
                    <a:srgbClr val="DDDDDD"/>
                  </a:outerShdw>
                </a:effectLst>
                <a:latin typeface="Arial" charset="0"/>
                <a:ea typeface="ヒラギノ角ゴ Pro W3" charset="0"/>
                <a:cs typeface="ヒラギノ角ゴ Pro W3" charset="0"/>
              </a:rPr>
              <a:t>Additionally, some employers do not think students are being exposed to opportunities in skilled trades where many jobs are high-paying and offer advancement opportunities. Most decry the deterioration of vocational training in high schools and said </a:t>
            </a:r>
            <a:r>
              <a:rPr lang="en-US" sz="3200" u="sng">
                <a:effectLst>
                  <a:outerShdw blurRad="38100" dist="38100" dir="2700000" algn="tl">
                    <a:srgbClr val="DDDDDD"/>
                  </a:outerShdw>
                </a:effectLst>
                <a:latin typeface="Arial" charset="0"/>
                <a:ea typeface="ヒラギノ角ゴ Pro W3" charset="0"/>
                <a:cs typeface="ヒラギノ角ゴ Pro W3" charset="0"/>
              </a:rPr>
              <a:t>educators are out of touch with economic realities</a:t>
            </a:r>
            <a:r>
              <a:rPr lang="en-US" sz="3200">
                <a:effectLst>
                  <a:outerShdw blurRad="38100" dist="38100" dir="2700000" algn="tl">
                    <a:srgbClr val="DDDDDD"/>
                  </a:outerShdw>
                </a:effectLst>
                <a:latin typeface="Arial" charset="0"/>
                <a:ea typeface="ヒラギノ角ゴ Pro W3" charset="0"/>
                <a:cs typeface="ヒラギノ角ゴ Pro W3" charset="0"/>
              </a:rPr>
              <a:t>.</a:t>
            </a:r>
            <a:r>
              <a:rPr lang="ja-JP" altLang="en-US" sz="3200">
                <a:effectLst>
                  <a:outerShdw blurRad="38100" dist="38100" dir="2700000" algn="tl">
                    <a:srgbClr val="DDDDDD"/>
                  </a:outerShdw>
                </a:effectLst>
                <a:latin typeface="Arial" charset="0"/>
                <a:ea typeface="ヒラギノ角ゴ Pro W3" charset="0"/>
                <a:cs typeface="ヒラギノ角ゴ Pro W3" charset="0"/>
              </a:rPr>
              <a:t>”</a:t>
            </a:r>
            <a:endParaRPr lang="en-US" sz="3200">
              <a:effectLst>
                <a:outerShdw blurRad="38100" dist="38100" dir="2700000" algn="tl">
                  <a:srgbClr val="DDDDDD"/>
                </a:outerShdw>
              </a:effectLst>
              <a:latin typeface="Arial" charset="0"/>
              <a:ea typeface="ヒラギノ角ゴ Pro W3" charset="0"/>
              <a:cs typeface="ヒラギノ角ゴ Pro W3" charset="0"/>
            </a:endParaRPr>
          </a:p>
          <a:p>
            <a:pPr marL="0" indent="0" eaLnBrk="1" hangingPunct="1">
              <a:lnSpc>
                <a:spcPct val="120000"/>
              </a:lnSpc>
              <a:buFontTx/>
              <a:buNone/>
            </a:pPr>
            <a:endParaRPr lang="en-US" sz="3200">
              <a:effectLst>
                <a:outerShdw blurRad="38100" dist="38100" dir="2700000" algn="tl">
                  <a:srgbClr val="DDDDDD"/>
                </a:outerShdw>
              </a:effectLst>
              <a:latin typeface="Arial" charset="0"/>
              <a:ea typeface="ヒラギノ角ゴ Pro W3" charset="0"/>
              <a:cs typeface="ヒラギノ角ゴ Pro W3" charset="0"/>
            </a:endParaRPr>
          </a:p>
          <a:p>
            <a:pPr marL="0" indent="0" eaLnBrk="1" hangingPunct="1">
              <a:lnSpc>
                <a:spcPct val="120000"/>
              </a:lnSpc>
              <a:buFontTx/>
              <a:buNone/>
            </a:pPr>
            <a:r>
              <a:rPr lang="en-US" sz="3200">
                <a:effectLst>
                  <a:outerShdw blurRad="38100" dist="38100" dir="2700000" algn="tl">
                    <a:srgbClr val="DDDDDD"/>
                  </a:outerShdw>
                </a:effectLst>
                <a:latin typeface="Arial" charset="0"/>
                <a:ea typeface="ヒラギノ角ゴ Pro W3" charset="0"/>
                <a:cs typeface="ヒラギノ角ゴ Pro W3" charset="0"/>
              </a:rPr>
              <a:t> </a:t>
            </a:r>
          </a:p>
          <a:p>
            <a:pPr marL="0" indent="0" eaLnBrk="1" hangingPunct="1">
              <a:lnSpc>
                <a:spcPct val="120000"/>
              </a:lnSpc>
            </a:pPr>
            <a:endParaRPr lang="en-US" sz="3200">
              <a:effectLst>
                <a:outerShdw blurRad="38100" dist="38100" dir="2700000" algn="tl">
                  <a:srgbClr val="DDDDDD"/>
                </a:outerShdw>
              </a:effectLst>
              <a:latin typeface="Arial" charset="0"/>
              <a:ea typeface="ヒラギノ角ゴ Pro W3" charset="0"/>
              <a:cs typeface="ヒラギノ角ゴ Pro W3"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6" name="Picture 3" descr="C:\Documents and Settings\cdroessler\My Documents\Documents\Significant Discussions\Significant-Discussions--A-Guide-for-Secondary-and-Postsecondary-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2463" y="0"/>
            <a:ext cx="5299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9666" name="Rectangle 2"/>
          <p:cNvSpPr>
            <a:spLocks noGrp="1" noChangeArrowheads="1"/>
          </p:cNvSpPr>
          <p:nvPr>
            <p:ph type="title" idx="4294967295"/>
          </p:nvPr>
        </p:nvSpPr>
        <p:spPr>
          <a:xfrm>
            <a:off x="0" y="228600"/>
            <a:ext cx="9144000" cy="1143000"/>
          </a:xfrm>
        </p:spPr>
        <p:txBody>
          <a:bodyPr/>
          <a:lstStyle/>
          <a:p>
            <a:pPr eaLnBrk="1" hangingPunct="1"/>
            <a:r>
              <a:rPr lang="en-US">
                <a:effectLst>
                  <a:outerShdw blurRad="38100" dist="38100" dir="2700000" algn="tl">
                    <a:srgbClr val="DDDDDD"/>
                  </a:outerShdw>
                </a:effectLst>
                <a:latin typeface="Arial" charset="0"/>
                <a:ea typeface="ヒラギノ角ゴ Pro W3" charset="0"/>
                <a:cs typeface="ヒラギノ角ゴ Pro W3" charset="0"/>
              </a:rPr>
              <a:t>Significant Discussions</a:t>
            </a:r>
            <a:endParaRPr lang="en-US" sz="4200">
              <a:effectLst>
                <a:outerShdw blurRad="38100" dist="38100" dir="2700000" algn="tl">
                  <a:srgbClr val="DDDDDD"/>
                </a:outerShdw>
              </a:effectLst>
              <a:latin typeface="Arial" charset="0"/>
              <a:ea typeface="ヒラギノ角ゴ Pro W3" charset="0"/>
              <a:cs typeface="ヒラギノ角ゴ Pro W3" charset="0"/>
            </a:endParaRPr>
          </a:p>
        </p:txBody>
      </p:sp>
      <p:sp>
        <p:nvSpPr>
          <p:cNvPr id="1649667" name="Rectangle 3"/>
          <p:cNvSpPr>
            <a:spLocks noGrp="1" noChangeArrowheads="1"/>
          </p:cNvSpPr>
          <p:nvPr>
            <p:ph type="body" idx="4294967295"/>
          </p:nvPr>
        </p:nvSpPr>
        <p:spPr>
          <a:xfrm>
            <a:off x="228600" y="1828800"/>
            <a:ext cx="8686800" cy="4114800"/>
          </a:xfrm>
        </p:spPr>
        <p:txBody>
          <a:bodyPr/>
          <a:lstStyle/>
          <a:p>
            <a:pPr eaLnBrk="1" hangingPunct="1"/>
            <a:r>
              <a:rPr lang="en-US" sz="2800" u="sng">
                <a:latin typeface="Arial" charset="0"/>
                <a:ea typeface="ヒラギノ角ゴ Pro W3" charset="0"/>
                <a:cs typeface="ヒラギノ角ゴ Pro W3" charset="0"/>
              </a:rPr>
              <a:t>Misalignment</a:t>
            </a:r>
            <a:r>
              <a:rPr lang="en-US" sz="2800">
                <a:latin typeface="Arial" charset="0"/>
                <a:ea typeface="ヒラギノ角ゴ Pro W3" charset="0"/>
                <a:cs typeface="ヒラギノ角ゴ Pro W3" charset="0"/>
              </a:rPr>
              <a:t> of curriculum among secondary schools, community colleges, universities, and employers </a:t>
            </a:r>
            <a:r>
              <a:rPr lang="en-US" sz="2800" u="sng">
                <a:latin typeface="Arial" charset="0"/>
                <a:ea typeface="ヒラギノ角ゴ Pro W3" charset="0"/>
                <a:cs typeface="ヒラギノ角ゴ Pro W3" charset="0"/>
              </a:rPr>
              <a:t>creates barriers to student success</a:t>
            </a:r>
          </a:p>
          <a:p>
            <a:pPr eaLnBrk="1" hangingPunct="1"/>
            <a:r>
              <a:rPr lang="en-US" sz="2800" u="sng">
                <a:latin typeface="Arial" charset="0"/>
                <a:ea typeface="ヒラギノ角ゴ Pro W3" charset="0"/>
                <a:cs typeface="ヒラギノ角ゴ Pro W3" charset="0"/>
              </a:rPr>
              <a:t>Collaborative discussions </a:t>
            </a:r>
            <a:r>
              <a:rPr lang="en-US" sz="2800">
                <a:latin typeface="Arial" charset="0"/>
                <a:ea typeface="ヒラギノ角ゴ Pro W3" charset="0"/>
                <a:cs typeface="ヒラギノ角ゴ Pro W3" charset="0"/>
              </a:rPr>
              <a:t>about curriculum alignment across educational sectors are </a:t>
            </a:r>
            <a:r>
              <a:rPr lang="en-US" sz="2800" u="sng">
                <a:latin typeface="Arial" charset="0"/>
                <a:ea typeface="ヒラギノ角ゴ Pro W3" charset="0"/>
                <a:cs typeface="ヒラギノ角ゴ Pro W3" charset="0"/>
              </a:rPr>
              <a:t>often random and voluntary</a:t>
            </a:r>
          </a:p>
          <a:p>
            <a:pPr eaLnBrk="1" hangingPunct="1"/>
            <a:r>
              <a:rPr lang="en-US" sz="2800" u="sng">
                <a:latin typeface="Arial" charset="0"/>
                <a:ea typeface="ヒラギノ角ゴ Pro W3" charset="0"/>
                <a:cs typeface="ヒラギノ角ゴ Pro W3" charset="0"/>
              </a:rPr>
              <a:t>Few systems are in place </a:t>
            </a:r>
            <a:r>
              <a:rPr lang="en-US" sz="2800">
                <a:latin typeface="Arial" charset="0"/>
                <a:ea typeface="ヒラギノ角ゴ Pro W3" charset="0"/>
                <a:cs typeface="ヒラギノ角ゴ Pro W3" charset="0"/>
              </a:rPr>
              <a:t>to institutionalize</a:t>
            </a:r>
            <a:br>
              <a:rPr lang="en-US" sz="2800">
                <a:latin typeface="Arial" charset="0"/>
                <a:ea typeface="ヒラギノ角ゴ Pro W3" charset="0"/>
                <a:cs typeface="ヒラギノ角ゴ Pro W3" charset="0"/>
              </a:rPr>
            </a:br>
            <a:r>
              <a:rPr lang="en-US" sz="2800">
                <a:latin typeface="Arial" charset="0"/>
                <a:ea typeface="ヒラギノ角ゴ Pro W3" charset="0"/>
                <a:cs typeface="ヒラギノ角ゴ Pro W3" charset="0"/>
              </a:rPr>
              <a:t>or incentivize collaborative work to improve alignment </a:t>
            </a:r>
            <a:endParaRPr lang="en-US" sz="2800">
              <a:effectLst>
                <a:outerShdw blurRad="38100" dist="38100" dir="2700000" algn="tl">
                  <a:srgbClr val="DDDDDD"/>
                </a:outerShdw>
              </a:effectLst>
              <a:latin typeface="Arial" charset="0"/>
              <a:ea typeface="ヒラギノ角ゴ Pro W3" charset="0"/>
              <a:cs typeface="ヒラギノ角ゴ Pro W3" charset="0"/>
            </a:endParaRPr>
          </a:p>
        </p:txBody>
      </p:sp>
      <p:pic>
        <p:nvPicPr>
          <p:cNvPr id="407556" name="Picture 3" descr="C:\Documents and Settings\cdroessler\My Documents\Documents\Significant Discussions\Significant-Discussions--A-Guide-for-Secondary-and-Postsecondary-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4786313"/>
            <a:ext cx="1600200"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2" name="Picture 2" descr="transforming-career-tec#3F7.jpg                                000003D4WD_RED                         00000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7213" y="-120650"/>
            <a:ext cx="5487987" cy="710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50" name="Picture 3" descr="transforming-career-tec#3F8.jpg                                000003D4WD_RED                         00000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0"/>
            <a:ext cx="6049963" cy="818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651" name="Rectangle 4"/>
          <p:cNvSpPr>
            <a:spLocks noChangeArrowheads="1"/>
          </p:cNvSpPr>
          <p:nvPr/>
        </p:nvSpPr>
        <p:spPr bwMode="auto">
          <a:xfrm>
            <a:off x="838200" y="0"/>
            <a:ext cx="6172200" cy="7162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411652" name="Picture 5" descr="transforming-career-tec#3F7.jpg                                000003D4WD_RED                         000000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5013" y="4195763"/>
            <a:ext cx="2058987" cy="266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C:\Documents and Settings\cdroessler\My Documents\Presentations\NEW\texas graduates\co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2788" y="76200"/>
            <a:ext cx="5178425"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13698" name="Picture 4" descr="F:\scanned\Blueprint-for-Jobs-Repo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4050" y="104775"/>
            <a:ext cx="5162550" cy="667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9666" name="Rectangle 2"/>
          <p:cNvSpPr>
            <a:spLocks noGrp="1" noChangeArrowheads="1"/>
          </p:cNvSpPr>
          <p:nvPr>
            <p:ph type="title" idx="4294967295"/>
          </p:nvPr>
        </p:nvSpPr>
        <p:spPr>
          <a:xfrm>
            <a:off x="0" y="304800"/>
            <a:ext cx="9144000" cy="1143000"/>
          </a:xfrm>
        </p:spPr>
        <p:txBody>
          <a:bodyPr/>
          <a:lstStyle/>
          <a:p>
            <a:pPr eaLnBrk="1" hangingPunct="1"/>
            <a:r>
              <a:rPr lang="en-US">
                <a:effectLst>
                  <a:outerShdw blurRad="38100" dist="38100" dir="2700000" algn="tl">
                    <a:srgbClr val="DDDDDD"/>
                  </a:outerShdw>
                </a:effectLst>
                <a:latin typeface="Arial" charset="0"/>
                <a:ea typeface="ヒラギノ角ゴ Pro W3" charset="0"/>
                <a:cs typeface="ヒラギノ角ゴ Pro W3" charset="0"/>
              </a:rPr>
              <a:t>Blueprint For Jobs In The 21</a:t>
            </a:r>
            <a:r>
              <a:rPr lang="en-US" baseline="30000">
                <a:effectLst>
                  <a:outerShdw blurRad="38100" dist="38100" dir="2700000" algn="tl">
                    <a:srgbClr val="DDDDDD"/>
                  </a:outerShdw>
                </a:effectLst>
                <a:latin typeface="Arial" charset="0"/>
                <a:ea typeface="ヒラギノ角ゴ Pro W3" charset="0"/>
                <a:cs typeface="ヒラギノ角ゴ Pro W3" charset="0"/>
              </a:rPr>
              <a:t>st</a:t>
            </a:r>
            <a:r>
              <a:rPr lang="en-US">
                <a:effectLst>
                  <a:outerShdw blurRad="38100" dist="38100" dir="2700000" algn="tl">
                    <a:srgbClr val="DDDDDD"/>
                  </a:outerShdw>
                </a:effectLst>
                <a:latin typeface="Arial" charset="0"/>
                <a:ea typeface="ヒラギノ角ゴ Pro W3" charset="0"/>
                <a:cs typeface="ヒラギノ角ゴ Pro W3" charset="0"/>
              </a:rPr>
              <a:t> Century: </a:t>
            </a:r>
            <a:r>
              <a:rPr lang="en-US" sz="3200">
                <a:effectLst>
                  <a:outerShdw blurRad="38100" dist="38100" dir="2700000" algn="tl">
                    <a:srgbClr val="DDDDDD"/>
                  </a:outerShdw>
                </a:effectLst>
                <a:latin typeface="Arial" charset="0"/>
                <a:ea typeface="ヒラギノ角ゴ Pro W3" charset="0"/>
                <a:cs typeface="ヒラギノ角ゴ Pro W3" charset="0"/>
              </a:rPr>
              <a:t>A Vision for a competitive Human Resource Policy for the American Workforce</a:t>
            </a:r>
            <a:endParaRPr lang="en-US" sz="3600">
              <a:effectLst>
                <a:outerShdw blurRad="38100" dist="38100" dir="2700000" algn="tl">
                  <a:srgbClr val="DDDDDD"/>
                </a:outerShdw>
              </a:effectLst>
              <a:latin typeface="Arial" charset="0"/>
              <a:ea typeface="ヒラギノ角ゴ Pro W3" charset="0"/>
              <a:cs typeface="ヒラギノ角ゴ Pro W3" charset="0"/>
            </a:endParaRPr>
          </a:p>
        </p:txBody>
      </p:sp>
      <p:sp>
        <p:nvSpPr>
          <p:cNvPr id="1649667" name="Rectangle 3"/>
          <p:cNvSpPr>
            <a:spLocks noGrp="1" noChangeArrowheads="1"/>
          </p:cNvSpPr>
          <p:nvPr>
            <p:ph type="body" idx="4294967295"/>
          </p:nvPr>
        </p:nvSpPr>
        <p:spPr>
          <a:xfrm>
            <a:off x="228600" y="1828800"/>
            <a:ext cx="8686800" cy="4114800"/>
          </a:xfrm>
        </p:spPr>
        <p:txBody>
          <a:bodyPr/>
          <a:lstStyle/>
          <a:p>
            <a:pPr>
              <a:lnSpc>
                <a:spcPct val="150000"/>
              </a:lnSpc>
            </a:pPr>
            <a:r>
              <a:rPr lang="en-US" sz="2800">
                <a:latin typeface="Arial" charset="0"/>
                <a:ea typeface="ヒラギノ角ゴ Pro W3" charset="0"/>
                <a:cs typeface="ヒラギノ角ゴ Pro W3" charset="0"/>
              </a:rPr>
              <a:t>Most importantly, there is no coordinated commitment by all the various institutions involved in generating economic opportunity—</a:t>
            </a:r>
            <a:r>
              <a:rPr lang="en-US" sz="2800" u="sng">
                <a:latin typeface="Arial" charset="0"/>
                <a:ea typeface="ヒラギノ角ゴ Pro W3" charset="0"/>
                <a:cs typeface="ヒラギノ角ゴ Pro W3" charset="0"/>
              </a:rPr>
              <a:t>employers</a:t>
            </a:r>
            <a:r>
              <a:rPr lang="en-US" sz="2800">
                <a:latin typeface="Arial" charset="0"/>
                <a:ea typeface="ヒラギノ角ゴ Pro W3" charset="0"/>
                <a:cs typeface="ヒラギノ角ゴ Pro W3" charset="0"/>
              </a:rPr>
              <a:t>, </a:t>
            </a:r>
            <a:r>
              <a:rPr lang="en-US" sz="2800" u="sng">
                <a:latin typeface="Arial" charset="0"/>
                <a:ea typeface="ヒラギノ角ゴ Pro W3" charset="0"/>
                <a:cs typeface="ヒラギノ角ゴ Pro W3" charset="0"/>
              </a:rPr>
              <a:t>educators</a:t>
            </a:r>
            <a:r>
              <a:rPr lang="en-US" sz="2800">
                <a:latin typeface="Arial" charset="0"/>
                <a:ea typeface="ヒラギノ角ゴ Pro W3" charset="0"/>
                <a:cs typeface="ヒラギノ角ゴ Pro W3" charset="0"/>
              </a:rPr>
              <a:t>, </a:t>
            </a:r>
            <a:r>
              <a:rPr lang="en-US" sz="2800" u="sng">
                <a:latin typeface="Arial" charset="0"/>
                <a:ea typeface="ヒラギノ角ゴ Pro W3" charset="0"/>
                <a:cs typeface="ヒラギノ角ゴ Pro W3" charset="0"/>
              </a:rPr>
              <a:t>government</a:t>
            </a:r>
            <a:r>
              <a:rPr lang="en-US" sz="2800">
                <a:latin typeface="Arial" charset="0"/>
                <a:ea typeface="ヒラギノ角ゴ Pro W3" charset="0"/>
                <a:cs typeface="ヒラギノ角ゴ Pro W3" charset="0"/>
              </a:rPr>
              <a:t>, and </a:t>
            </a:r>
            <a:r>
              <a:rPr lang="en-US" sz="2800" u="sng">
                <a:latin typeface="Arial" charset="0"/>
                <a:ea typeface="ヒラギノ角ゴ Pro W3" charset="0"/>
                <a:cs typeface="ヒラギノ角ゴ Pro W3" charset="0"/>
              </a:rPr>
              <a:t>employees</a:t>
            </a:r>
            <a:r>
              <a:rPr lang="en-US" sz="2800">
                <a:latin typeface="Arial" charset="0"/>
                <a:ea typeface="ヒラギノ角ゴ Pro W3" charset="0"/>
                <a:cs typeface="ヒラギノ角ゴ Pro W3" charset="0"/>
              </a:rPr>
              <a:t>—to take the steps necessary to restore America</a:t>
            </a:r>
            <a:r>
              <a:rPr lang="ja-JP" altLang="en-US" sz="2800">
                <a:latin typeface="Arial" charset="0"/>
                <a:ea typeface="ヒラギノ角ゴ Pro W3" charset="0"/>
                <a:cs typeface="ヒラギノ角ゴ Pro W3" charset="0"/>
              </a:rPr>
              <a:t>’</a:t>
            </a:r>
            <a:r>
              <a:rPr lang="en-US" sz="2800">
                <a:latin typeface="Arial" charset="0"/>
                <a:ea typeface="ヒラギノ角ゴ Pro W3" charset="0"/>
                <a:cs typeface="ヒラギノ角ゴ Pro W3" charset="0"/>
              </a:rPr>
              <a:t>s competitiveness and provide employment </a:t>
            </a:r>
            <a:br>
              <a:rPr lang="en-US" sz="2800">
                <a:latin typeface="Arial" charset="0"/>
                <a:ea typeface="ヒラギノ角ゴ Pro W3" charset="0"/>
                <a:cs typeface="ヒラギノ角ゴ Pro W3" charset="0"/>
              </a:rPr>
            </a:br>
            <a:r>
              <a:rPr lang="en-US" sz="2800">
                <a:latin typeface="Arial" charset="0"/>
                <a:ea typeface="ヒラギノ角ゴ Pro W3" charset="0"/>
                <a:cs typeface="ヒラギノ角ゴ Pro W3" charset="0"/>
              </a:rPr>
              <a:t>security.</a:t>
            </a:r>
          </a:p>
          <a:p>
            <a:pPr eaLnBrk="1" hangingPunct="1">
              <a:lnSpc>
                <a:spcPct val="150000"/>
              </a:lnSpc>
              <a:spcBef>
                <a:spcPts val="1800"/>
              </a:spcBef>
            </a:pPr>
            <a:endParaRPr lang="en-US" sz="2800">
              <a:effectLst>
                <a:outerShdw blurRad="38100" dist="38100" dir="2700000" algn="tl">
                  <a:srgbClr val="DDDDDD"/>
                </a:outerShdw>
              </a:effectLst>
              <a:latin typeface="Arial" charset="0"/>
              <a:ea typeface="ヒラギノ角ゴ Pro W3" charset="0"/>
              <a:cs typeface="ヒラギノ角ゴ Pro W3" charset="0"/>
            </a:endParaRPr>
          </a:p>
        </p:txBody>
      </p:sp>
      <p:pic>
        <p:nvPicPr>
          <p:cNvPr id="415748" name="Picture 4" descr="F:\scanned\Blueprint-for-Jobs-Repo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4903788"/>
            <a:ext cx="152400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794" name="Picture 4" descr="F:\scanned\Blueprint-for-Jobs-Repo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4903788"/>
            <a:ext cx="152400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9666" name="Rectangle 2"/>
          <p:cNvSpPr>
            <a:spLocks noGrp="1" noChangeArrowheads="1"/>
          </p:cNvSpPr>
          <p:nvPr>
            <p:ph type="title" idx="4294967295"/>
          </p:nvPr>
        </p:nvSpPr>
        <p:spPr>
          <a:xfrm>
            <a:off x="0" y="304800"/>
            <a:ext cx="9144000" cy="1143000"/>
          </a:xfrm>
        </p:spPr>
        <p:txBody>
          <a:bodyPr/>
          <a:lstStyle/>
          <a:p>
            <a:pPr eaLnBrk="1" hangingPunct="1"/>
            <a:r>
              <a:rPr lang="en-US">
                <a:effectLst>
                  <a:outerShdw blurRad="38100" dist="38100" dir="2700000" algn="tl">
                    <a:srgbClr val="DDDDDD"/>
                  </a:outerShdw>
                </a:effectLst>
                <a:latin typeface="Arial" charset="0"/>
                <a:ea typeface="ヒラギノ角ゴ Pro W3" charset="0"/>
                <a:cs typeface="ヒラギノ角ゴ Pro W3" charset="0"/>
              </a:rPr>
              <a:t>Blueprint For Jobs In The 21</a:t>
            </a:r>
            <a:r>
              <a:rPr lang="en-US" baseline="30000">
                <a:effectLst>
                  <a:outerShdw blurRad="38100" dist="38100" dir="2700000" algn="tl">
                    <a:srgbClr val="DDDDDD"/>
                  </a:outerShdw>
                </a:effectLst>
                <a:latin typeface="Arial" charset="0"/>
                <a:ea typeface="ヒラギノ角ゴ Pro W3" charset="0"/>
                <a:cs typeface="ヒラギノ角ゴ Pro W3" charset="0"/>
              </a:rPr>
              <a:t>st</a:t>
            </a:r>
            <a:r>
              <a:rPr lang="en-US">
                <a:effectLst>
                  <a:outerShdw blurRad="38100" dist="38100" dir="2700000" algn="tl">
                    <a:srgbClr val="DDDDDD"/>
                  </a:outerShdw>
                </a:effectLst>
                <a:latin typeface="Arial" charset="0"/>
                <a:ea typeface="ヒラギノ角ゴ Pro W3" charset="0"/>
                <a:cs typeface="ヒラギノ角ゴ Pro W3" charset="0"/>
              </a:rPr>
              <a:t> Century: </a:t>
            </a:r>
            <a:r>
              <a:rPr lang="en-US" sz="3200">
                <a:effectLst>
                  <a:outerShdw blurRad="38100" dist="38100" dir="2700000" algn="tl">
                    <a:srgbClr val="DDDDDD"/>
                  </a:outerShdw>
                </a:effectLst>
                <a:latin typeface="Arial" charset="0"/>
                <a:ea typeface="ヒラギノ角ゴ Pro W3" charset="0"/>
                <a:cs typeface="ヒラギノ角ゴ Pro W3" charset="0"/>
              </a:rPr>
              <a:t>A Vision for a competitive Human Resource Policy for the American Workforce</a:t>
            </a:r>
            <a:endParaRPr lang="en-US" sz="3600">
              <a:effectLst>
                <a:outerShdw blurRad="38100" dist="38100" dir="2700000" algn="tl">
                  <a:srgbClr val="DDDDDD"/>
                </a:outerShdw>
              </a:effectLst>
              <a:latin typeface="Arial" charset="0"/>
              <a:ea typeface="ヒラギノ角ゴ Pro W3" charset="0"/>
              <a:cs typeface="ヒラギノ角ゴ Pro W3" charset="0"/>
            </a:endParaRPr>
          </a:p>
        </p:txBody>
      </p:sp>
      <p:sp>
        <p:nvSpPr>
          <p:cNvPr id="417796" name="Rectangle 3"/>
          <p:cNvSpPr>
            <a:spLocks noGrp="1" noChangeArrowheads="1"/>
          </p:cNvSpPr>
          <p:nvPr>
            <p:ph type="body" idx="4294967295"/>
          </p:nvPr>
        </p:nvSpPr>
        <p:spPr>
          <a:xfrm>
            <a:off x="228600" y="1828800"/>
            <a:ext cx="8686800" cy="4114800"/>
          </a:xfrm>
        </p:spPr>
        <p:txBody>
          <a:bodyPr/>
          <a:lstStyle/>
          <a:p>
            <a:pPr>
              <a:lnSpc>
                <a:spcPts val="4000"/>
              </a:lnSpc>
            </a:pPr>
            <a:r>
              <a:rPr lang="en-US" sz="2800">
                <a:latin typeface="Arial" charset="0"/>
                <a:ea typeface="ヒラギノ角ゴ Pro W3" charset="0"/>
                <a:cs typeface="ヒラギノ角ゴ Pro W3" charset="0"/>
              </a:rPr>
              <a:t>Companies would prefer to use corporate training resources to build specialized skill sets; however, many are currently being forced to sponsor </a:t>
            </a:r>
            <a:r>
              <a:rPr lang="en-US" sz="2800" u="sng">
                <a:latin typeface="Arial" charset="0"/>
                <a:ea typeface="ヒラギノ角ゴ Pro W3" charset="0"/>
                <a:cs typeface="ヒラギノ角ゴ Pro W3" charset="0"/>
              </a:rPr>
              <a:t>remedial programs </a:t>
            </a:r>
            <a:r>
              <a:rPr lang="en-US" sz="2800">
                <a:latin typeface="Arial" charset="0"/>
                <a:ea typeface="ヒラギノ角ゴ Pro W3" charset="0"/>
                <a:cs typeface="ヒラギノ角ゴ Pro W3" charset="0"/>
              </a:rPr>
              <a:t>that either fix something that was broken in the new employee</a:t>
            </a:r>
            <a:r>
              <a:rPr lang="ja-JP" altLang="en-US" sz="2800">
                <a:latin typeface="Arial" charset="0"/>
                <a:ea typeface="ヒラギノ角ゴ Pro W3" charset="0"/>
                <a:cs typeface="ヒラギノ角ゴ Pro W3" charset="0"/>
              </a:rPr>
              <a:t>’</a:t>
            </a:r>
            <a:r>
              <a:rPr lang="en-US" sz="2800">
                <a:latin typeface="Arial" charset="0"/>
                <a:ea typeface="ヒラギノ角ゴ Pro W3" charset="0"/>
                <a:cs typeface="ヒラギノ角ゴ Pro W3" charset="0"/>
              </a:rPr>
              <a:t>s education process or provide something that was not but should have been available in his or her </a:t>
            </a:r>
            <a:br>
              <a:rPr lang="en-US" sz="2800">
                <a:latin typeface="Arial" charset="0"/>
                <a:ea typeface="ヒラギノ角ゴ Pro W3" charset="0"/>
                <a:cs typeface="ヒラギノ角ゴ Pro W3" charset="0"/>
              </a:rPr>
            </a:br>
            <a:r>
              <a:rPr lang="en-US" sz="2800">
                <a:latin typeface="Arial" charset="0"/>
                <a:ea typeface="ヒラギノ角ゴ Pro W3" charset="0"/>
                <a:cs typeface="ヒラギノ角ゴ Pro W3" charset="0"/>
              </a:rPr>
              <a:t>schooling.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2"/>
          <p:cNvSpPr>
            <a:spLocks noGrp="1" noChangeArrowheads="1"/>
          </p:cNvSpPr>
          <p:nvPr>
            <p:ph type="title" idx="4294967295"/>
          </p:nvPr>
        </p:nvSpPr>
        <p:spPr>
          <a:xfrm>
            <a:off x="0" y="304800"/>
            <a:ext cx="9144000" cy="1143000"/>
          </a:xfrm>
        </p:spPr>
        <p:txBody>
          <a:bodyPr/>
          <a:lstStyle/>
          <a:p>
            <a:r>
              <a:rPr lang="en-US" sz="2800">
                <a:latin typeface="Arial" charset="0"/>
                <a:ea typeface="ヒラギノ角ゴ Pro W3" charset="0"/>
                <a:cs typeface="ヒラギノ角ゴ Pro W3" charset="0"/>
              </a:rPr>
              <a:t>What steps could the U.S. Government take that would result in your company hiring more employees in America over the next 3 years than you currently expect to hire?</a:t>
            </a:r>
          </a:p>
        </p:txBody>
      </p:sp>
      <p:sp>
        <p:nvSpPr>
          <p:cNvPr id="1649667" name="Rectangle 3"/>
          <p:cNvSpPr>
            <a:spLocks noGrp="1" noChangeArrowheads="1"/>
          </p:cNvSpPr>
          <p:nvPr>
            <p:ph type="body" idx="4294967295"/>
          </p:nvPr>
        </p:nvSpPr>
        <p:spPr>
          <a:xfrm>
            <a:off x="228600" y="1828800"/>
            <a:ext cx="8686800" cy="4114800"/>
          </a:xfrm>
        </p:spPr>
        <p:txBody>
          <a:bodyPr/>
          <a:lstStyle/>
          <a:p>
            <a:r>
              <a:rPr lang="en-US" sz="2200">
                <a:latin typeface="Arial" charset="0"/>
                <a:ea typeface="ヒラギノ角ゴ Pro W3" charset="0"/>
                <a:cs typeface="ヒラギノ角ゴ Pro W3" charset="0"/>
              </a:rPr>
              <a:t>51% Create a less adversarial, more sensible regulatory environment</a:t>
            </a:r>
          </a:p>
          <a:p>
            <a:r>
              <a:rPr lang="en-US" sz="2200">
                <a:latin typeface="Arial" charset="0"/>
                <a:ea typeface="ヒラギノ角ゴ Pro W3" charset="0"/>
                <a:cs typeface="ヒラギノ角ゴ Pro W3" charset="0"/>
              </a:rPr>
              <a:t>47% Provide certainty regarding government regulatory and enforcement requirements</a:t>
            </a:r>
          </a:p>
          <a:p>
            <a:r>
              <a:rPr lang="en-US" sz="2200">
                <a:latin typeface="Arial" charset="0"/>
                <a:ea typeface="ヒラギノ角ゴ Pro W3" charset="0"/>
                <a:cs typeface="ヒラギノ角ゴ Pro W3" charset="0"/>
              </a:rPr>
              <a:t>38% Reform the corporate income tax system and significantly lower the rate</a:t>
            </a:r>
          </a:p>
          <a:p>
            <a:r>
              <a:rPr lang="en-US" sz="2200">
                <a:latin typeface="Arial" charset="0"/>
                <a:ea typeface="ヒラギノ角ゴ Pro W3" charset="0"/>
                <a:cs typeface="ヒラギノ角ゴ Pro W3" charset="0"/>
              </a:rPr>
              <a:t>34% Make significant policy changes to lower health care costs</a:t>
            </a:r>
          </a:p>
          <a:p>
            <a:r>
              <a:rPr lang="en-US" sz="2800">
                <a:latin typeface="Arial" charset="0"/>
                <a:ea typeface="ヒラギノ角ゴ Pro W3" charset="0"/>
                <a:cs typeface="ヒラギノ角ゴ Pro W3" charset="0"/>
              </a:rPr>
              <a:t>31% Increase the supply of qualified workers by improving the U.S. education system and </a:t>
            </a:r>
            <a:br>
              <a:rPr lang="en-US" sz="2800">
                <a:latin typeface="Arial" charset="0"/>
                <a:ea typeface="ヒラギノ角ゴ Pro W3" charset="0"/>
                <a:cs typeface="ヒラギノ角ゴ Pro W3" charset="0"/>
              </a:rPr>
            </a:br>
            <a:r>
              <a:rPr lang="en-US" sz="2800">
                <a:latin typeface="Arial" charset="0"/>
                <a:ea typeface="ヒラギノ角ゴ Pro W3" charset="0"/>
                <a:cs typeface="ヒラギノ角ゴ Pro W3" charset="0"/>
              </a:rPr>
              <a:t>focusing job training on business needs</a:t>
            </a:r>
          </a:p>
          <a:p>
            <a:pPr eaLnBrk="1" hangingPunct="1">
              <a:lnSpc>
                <a:spcPts val="3600"/>
              </a:lnSpc>
              <a:spcBef>
                <a:spcPts val="1800"/>
              </a:spcBef>
            </a:pPr>
            <a:endParaRPr lang="en-US" sz="2800">
              <a:effectLst>
                <a:outerShdw blurRad="38100" dist="38100" dir="2700000" algn="tl">
                  <a:srgbClr val="DDDDDD"/>
                </a:outerShdw>
              </a:effectLst>
              <a:latin typeface="Arial" charset="0"/>
              <a:ea typeface="ヒラギノ角ゴ Pro W3" charset="0"/>
              <a:cs typeface="ヒラギノ角ゴ Pro W3" charset="0"/>
            </a:endParaRPr>
          </a:p>
        </p:txBody>
      </p:sp>
      <p:pic>
        <p:nvPicPr>
          <p:cNvPr id="419844" name="Picture 4" descr="F:\scanned\Blueprint-for-Jobs-Repo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4903788"/>
            <a:ext cx="152400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21890" name="Picture 2" descr="F:\scanned\BreakingNewGround-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9100" y="-6350"/>
            <a:ext cx="576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1891" name="Rectangle 4"/>
          <p:cNvSpPr>
            <a:spLocks noChangeArrowheads="1"/>
          </p:cNvSpPr>
          <p:nvPr/>
        </p:nvSpPr>
        <p:spPr bwMode="auto">
          <a:xfrm>
            <a:off x="1689100" y="0"/>
            <a:ext cx="5765800" cy="6851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3938" name="Group 1"/>
          <p:cNvGrpSpPr>
            <a:grpSpLocks/>
          </p:cNvGrpSpPr>
          <p:nvPr/>
        </p:nvGrpSpPr>
        <p:grpSpPr bwMode="auto">
          <a:xfrm>
            <a:off x="7151688" y="4495800"/>
            <a:ext cx="1992312" cy="2370138"/>
            <a:chOff x="7023100" y="4343400"/>
            <a:chExt cx="2120900" cy="2522656"/>
          </a:xfrm>
        </p:grpSpPr>
        <p:pic>
          <p:nvPicPr>
            <p:cNvPr id="423941" name="Picture 2" descr="F:\scanned\BreakingNewGround-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3100" y="4343400"/>
              <a:ext cx="2120900" cy="2522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3942" name="Rectangle 4"/>
            <p:cNvSpPr>
              <a:spLocks noChangeArrowheads="1"/>
            </p:cNvSpPr>
            <p:nvPr/>
          </p:nvSpPr>
          <p:spPr bwMode="auto">
            <a:xfrm>
              <a:off x="7023100" y="4357806"/>
              <a:ext cx="2120900" cy="2508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122882" name="Rectangle 2"/>
          <p:cNvSpPr>
            <a:spLocks noGrp="1" noChangeArrowheads="1"/>
          </p:cNvSpPr>
          <p:nvPr>
            <p:ph type="title" idx="4294967295"/>
          </p:nvPr>
        </p:nvSpPr>
        <p:spPr>
          <a:xfrm>
            <a:off x="0" y="304800"/>
            <a:ext cx="9144000" cy="1143000"/>
          </a:xfrm>
        </p:spPr>
        <p:txBody>
          <a:bodyPr/>
          <a:lstStyle/>
          <a:p>
            <a:r>
              <a:rPr lang="en-US">
                <a:effectLst>
                  <a:outerShdw blurRad="38100" dist="38100" dir="2700000" algn="tl">
                    <a:srgbClr val="DDDDDD"/>
                  </a:outerShdw>
                </a:effectLst>
                <a:latin typeface="Arial" charset="0"/>
                <a:ea typeface="ヒラギノ角ゴ Pro W3" charset="0"/>
                <a:cs typeface="ヒラギノ角ゴ Pro W3" charset="0"/>
              </a:rPr>
              <a:t>Breaking New Ground: </a:t>
            </a:r>
          </a:p>
        </p:txBody>
      </p:sp>
      <p:sp>
        <p:nvSpPr>
          <p:cNvPr id="1649667" name="Rectangle 3"/>
          <p:cNvSpPr>
            <a:spLocks noGrp="1" noChangeArrowheads="1"/>
          </p:cNvSpPr>
          <p:nvPr>
            <p:ph type="body" idx="4294967295"/>
          </p:nvPr>
        </p:nvSpPr>
        <p:spPr>
          <a:xfrm>
            <a:off x="228600" y="1828800"/>
            <a:ext cx="8686800" cy="4114800"/>
          </a:xfrm>
        </p:spPr>
        <p:txBody>
          <a:bodyPr/>
          <a:lstStyle/>
          <a:p>
            <a:pPr>
              <a:spcBef>
                <a:spcPts val="1200"/>
              </a:spcBef>
            </a:pPr>
            <a:r>
              <a:rPr lang="en-US" sz="2400">
                <a:latin typeface="Arial" charset="0"/>
                <a:ea typeface="ヒラギノ角ゴ Pro W3" charset="0"/>
                <a:cs typeface="ヒラギノ角ゴ Pro W3" charset="0"/>
              </a:rPr>
              <a:t>The nation is dealing with one of the profound economic shifts in history.</a:t>
            </a:r>
          </a:p>
          <a:p>
            <a:pPr>
              <a:spcBef>
                <a:spcPts val="1200"/>
              </a:spcBef>
            </a:pPr>
            <a:r>
              <a:rPr lang="en-US" sz="2400">
                <a:latin typeface="Arial" charset="0"/>
                <a:ea typeface="ヒラギノ角ゴ Pro W3" charset="0"/>
                <a:cs typeface="ヒラギノ角ゴ Pro W3" charset="0"/>
              </a:rPr>
              <a:t>The education and training systems that we depend are struggling to keep up with the demand for skilled workers</a:t>
            </a:r>
          </a:p>
          <a:p>
            <a:pPr>
              <a:spcBef>
                <a:spcPts val="1200"/>
              </a:spcBef>
            </a:pPr>
            <a:r>
              <a:rPr lang="en-US" sz="2400">
                <a:latin typeface="Arial" charset="0"/>
                <a:ea typeface="ヒラギノ角ゴ Pro W3" charset="0"/>
                <a:cs typeface="ヒラギノ角ゴ Pro W3" charset="0"/>
              </a:rPr>
              <a:t>Necessary for workers to continue to upgrade skills for both existing jobs and those emerging in the new economy.</a:t>
            </a:r>
          </a:p>
          <a:p>
            <a:pPr>
              <a:spcBef>
                <a:spcPts val="1200"/>
              </a:spcBef>
            </a:pPr>
            <a:r>
              <a:rPr lang="en-US" sz="2400">
                <a:latin typeface="Arial" charset="0"/>
                <a:ea typeface="ヒラギノ角ゴ Pro W3" charset="0"/>
                <a:cs typeface="ヒラギノ角ゴ Pro W3" charset="0"/>
              </a:rPr>
              <a:t>Development of a national workforce readiness credentialing system</a:t>
            </a:r>
          </a:p>
          <a:p>
            <a:pPr eaLnBrk="1" hangingPunct="1">
              <a:lnSpc>
                <a:spcPts val="3600"/>
              </a:lnSpc>
              <a:spcBef>
                <a:spcPts val="1800"/>
              </a:spcBef>
            </a:pPr>
            <a:endParaRPr lang="en-US" sz="2800">
              <a:effectLst>
                <a:outerShdw blurRad="38100" dist="38100" dir="2700000" algn="tl">
                  <a:srgbClr val="DDDDDD"/>
                </a:outerShdw>
              </a:effectLst>
              <a:latin typeface="Arial" charset="0"/>
              <a:ea typeface="ヒラギノ角ゴ Pro W3" charset="0"/>
              <a:cs typeface="ヒラギノ角ゴ Pro W3"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25986" name="Picture 3" descr="H:\scanned\skills-gap-co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8937" y="66675"/>
            <a:ext cx="5456661" cy="679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034" name="Picture 2" descr="H:\scanned\C2D9B36DDB1047C0B8029573E241DE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9144000" cy="402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8035" name="Rectangle 4"/>
          <p:cNvSpPr>
            <a:spLocks noChangeArrowheads="1"/>
          </p:cNvSpPr>
          <p:nvPr/>
        </p:nvSpPr>
        <p:spPr bwMode="auto">
          <a:xfrm>
            <a:off x="7218363" y="4419600"/>
            <a:ext cx="1925637" cy="2438400"/>
          </a:xfrm>
          <a:prstGeom prst="rect">
            <a:avLst/>
          </a:prstGeom>
          <a:solidFill>
            <a:schemeClr val="bg1"/>
          </a:solidFill>
          <a:ln w="9525">
            <a:solidFill>
              <a:schemeClr val="tx1"/>
            </a:solidFill>
            <a:miter lim="800000"/>
            <a:headEnd/>
            <a:tailEnd/>
          </a:ln>
        </p:spPr>
        <p:txBody>
          <a:bodyPr wrap="none" anchor="ctr"/>
          <a:lstStyle/>
          <a:p>
            <a:endParaRPr lang="en-US"/>
          </a:p>
        </p:txBody>
      </p:sp>
      <p:pic>
        <p:nvPicPr>
          <p:cNvPr id="428036" name="Picture 3" descr="H:\scanned\skills-gap-cov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2025" y="4572000"/>
            <a:ext cx="1755775"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2" name="Picture 2" descr="H:\scanned\ECE340BFD15649DBA7CCE59AD9A77AD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763" y="1447800"/>
            <a:ext cx="9783763" cy="380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083" name="TextBox 1"/>
          <p:cNvSpPr txBox="1">
            <a:spLocks noChangeArrowheads="1"/>
          </p:cNvSpPr>
          <p:nvPr/>
        </p:nvSpPr>
        <p:spPr bwMode="auto">
          <a:xfrm>
            <a:off x="0" y="533400"/>
            <a:ext cx="8963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a:t>Methods that employers use to overcome the workforce shortage</a:t>
            </a:r>
          </a:p>
        </p:txBody>
      </p:sp>
      <p:sp>
        <p:nvSpPr>
          <p:cNvPr id="430084" name="Rectangle 4"/>
          <p:cNvSpPr>
            <a:spLocks noChangeArrowheads="1"/>
          </p:cNvSpPr>
          <p:nvPr/>
        </p:nvSpPr>
        <p:spPr bwMode="auto">
          <a:xfrm>
            <a:off x="7218363" y="4413250"/>
            <a:ext cx="1925637" cy="2438400"/>
          </a:xfrm>
          <a:prstGeom prst="rect">
            <a:avLst/>
          </a:prstGeom>
          <a:solidFill>
            <a:schemeClr val="bg1"/>
          </a:solidFill>
          <a:ln w="9525">
            <a:solidFill>
              <a:schemeClr val="tx1"/>
            </a:solidFill>
            <a:miter lim="800000"/>
            <a:headEnd/>
            <a:tailEnd/>
          </a:ln>
        </p:spPr>
        <p:txBody>
          <a:bodyPr wrap="none" anchor="ctr"/>
          <a:lstStyle/>
          <a:p>
            <a:endParaRPr lang="en-US"/>
          </a:p>
        </p:txBody>
      </p:sp>
      <p:pic>
        <p:nvPicPr>
          <p:cNvPr id="430085" name="Picture 3" descr="H:\scanned\skills-gap-cov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2025" y="4565650"/>
            <a:ext cx="1755775"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32130" name="Picture 2" descr="C:\Documents and Settings\cdroessler\My Documents\Presentations\U.S. Education Reform and National Security\cov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3" descr="C:\Documents and Settings\cdroessler\My Documents\Presentations\NEW\texas graduates\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514600"/>
            <a:ext cx="112490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2" descr="C:\Documents and Settings\cdroessler\My Documents\Presentations\NEW\texas graduates\cover-sma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5225" y="0"/>
            <a:ext cx="1628775"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TextBox 3"/>
          <p:cNvSpPr txBox="1">
            <a:spLocks noChangeArrowheads="1"/>
          </p:cNvSpPr>
          <p:nvPr/>
        </p:nvSpPr>
        <p:spPr bwMode="auto">
          <a:xfrm>
            <a:off x="228600" y="457200"/>
            <a:ext cx="5384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a:t>Median First-year Earnings by Degree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34178" name="Rectangle 2"/>
          <p:cNvSpPr>
            <a:spLocks noGrp="1" noChangeArrowheads="1"/>
          </p:cNvSpPr>
          <p:nvPr>
            <p:ph type="title" idx="4294967295"/>
          </p:nvPr>
        </p:nvSpPr>
        <p:spPr>
          <a:xfrm>
            <a:off x="0" y="304800"/>
            <a:ext cx="9144000" cy="990600"/>
          </a:xfrm>
        </p:spPr>
        <p:txBody>
          <a:bodyPr/>
          <a:lstStyle/>
          <a:p>
            <a:pPr eaLnBrk="1" hangingPunct="1"/>
            <a:r>
              <a:rPr lang="en-US">
                <a:latin typeface="Arial" charset="0"/>
                <a:ea typeface="ヒラギノ角ゴ Pro W3" charset="0"/>
                <a:cs typeface="ヒラギノ角ゴ Pro W3" charset="0"/>
              </a:rPr>
              <a:t>Qualified Worker Shortage</a:t>
            </a:r>
          </a:p>
        </p:txBody>
      </p:sp>
      <p:sp>
        <p:nvSpPr>
          <p:cNvPr id="20483" name="Rectangle 3"/>
          <p:cNvSpPr>
            <a:spLocks noGrp="1" noChangeArrowheads="1"/>
          </p:cNvSpPr>
          <p:nvPr>
            <p:ph type="body" idx="4294967295"/>
          </p:nvPr>
        </p:nvSpPr>
        <p:spPr>
          <a:xfrm>
            <a:off x="685800" y="1295400"/>
            <a:ext cx="8077200" cy="4495800"/>
          </a:xfrm>
        </p:spPr>
        <p:txBody>
          <a:bodyPr/>
          <a:lstStyle/>
          <a:p>
            <a:pPr marL="1604963" indent="-1604963">
              <a:lnSpc>
                <a:spcPct val="150000"/>
              </a:lnSpc>
              <a:buFontTx/>
              <a:buNone/>
              <a:tabLst>
                <a:tab pos="1604963" algn="l"/>
              </a:tabLst>
              <a:defRPr/>
            </a:pPr>
            <a:r>
              <a:rPr lang="en-US" sz="2600" dirty="0" smtClean="0"/>
              <a:t>Despite sustained unemployment:</a:t>
            </a:r>
          </a:p>
          <a:p>
            <a:pPr>
              <a:lnSpc>
                <a:spcPct val="150000"/>
              </a:lnSpc>
              <a:tabLst>
                <a:tab pos="1604963" algn="l"/>
              </a:tabLst>
              <a:defRPr/>
            </a:pPr>
            <a:r>
              <a:rPr lang="en-US" sz="2600" dirty="0" smtClean="0"/>
              <a:t>63 percent of life science and aerospace firms report shortages of qualified workers</a:t>
            </a:r>
          </a:p>
          <a:p>
            <a:pPr>
              <a:lnSpc>
                <a:spcPct val="150000"/>
              </a:lnSpc>
              <a:tabLst>
                <a:tab pos="1604963" algn="l"/>
              </a:tabLst>
              <a:defRPr/>
            </a:pPr>
            <a:r>
              <a:rPr lang="en-US" sz="2600" dirty="0" smtClean="0"/>
              <a:t>60 percent of the existing workforce in defense and aerospace industries reaches retirement in the coming decade</a:t>
            </a:r>
          </a:p>
        </p:txBody>
      </p:sp>
      <p:pic>
        <p:nvPicPr>
          <p:cNvPr id="434180" name="Picture 2" descr="C:\Documents and Settings\cdroessler\My Documents\Presentations\U.S. Education Reform and National Security\cov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876800"/>
            <a:ext cx="12954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36226" name="Rectangle 2"/>
          <p:cNvSpPr>
            <a:spLocks noGrp="1" noChangeArrowheads="1"/>
          </p:cNvSpPr>
          <p:nvPr>
            <p:ph type="title" idx="4294967295"/>
          </p:nvPr>
        </p:nvSpPr>
        <p:spPr>
          <a:xfrm>
            <a:off x="0" y="304800"/>
            <a:ext cx="9144000" cy="990600"/>
          </a:xfrm>
        </p:spPr>
        <p:txBody>
          <a:bodyPr/>
          <a:lstStyle/>
          <a:p>
            <a:pPr eaLnBrk="1" hangingPunct="1"/>
            <a:r>
              <a:rPr lang="en-US">
                <a:latin typeface="Arial" charset="0"/>
                <a:ea typeface="ヒラギノ角ゴ Pro W3" charset="0"/>
                <a:cs typeface="ヒラギノ角ゴ Pro W3" charset="0"/>
              </a:rPr>
              <a:t>Qualified Military Recruits</a:t>
            </a:r>
          </a:p>
        </p:txBody>
      </p:sp>
      <p:sp>
        <p:nvSpPr>
          <p:cNvPr id="436227" name="Rectangle 3"/>
          <p:cNvSpPr>
            <a:spLocks noGrp="1" noChangeArrowheads="1"/>
          </p:cNvSpPr>
          <p:nvPr>
            <p:ph type="body" idx="4294967295"/>
          </p:nvPr>
        </p:nvSpPr>
        <p:spPr>
          <a:xfrm>
            <a:off x="685800" y="1295400"/>
            <a:ext cx="8077200" cy="4495800"/>
          </a:xfrm>
        </p:spPr>
        <p:txBody>
          <a:bodyPr/>
          <a:lstStyle/>
          <a:p>
            <a:pPr marL="0" indent="0">
              <a:lnSpc>
                <a:spcPct val="150000"/>
              </a:lnSpc>
              <a:spcBef>
                <a:spcPct val="0"/>
              </a:spcBef>
              <a:buFontTx/>
              <a:buNone/>
              <a:tabLst>
                <a:tab pos="1604963" algn="l"/>
              </a:tabLst>
            </a:pPr>
            <a:r>
              <a:rPr lang="en-US" sz="2600">
                <a:latin typeface="Arial" charset="0"/>
                <a:ea typeface="ヒラギノ角ゴ Pro W3" charset="0"/>
                <a:cs typeface="ヒラギノ角ゴ Pro W3" charset="0"/>
              </a:rPr>
              <a:t>75 percent of U.S. citizens between the ages of 17 and 24 are not qualified to join the military</a:t>
            </a:r>
          </a:p>
          <a:p>
            <a:pPr lvl="1">
              <a:lnSpc>
                <a:spcPct val="150000"/>
              </a:lnSpc>
              <a:spcBef>
                <a:spcPct val="0"/>
              </a:spcBef>
              <a:tabLst>
                <a:tab pos="1604963" algn="l"/>
              </a:tabLst>
            </a:pPr>
            <a:r>
              <a:rPr lang="en-US" sz="2400">
                <a:latin typeface="Arial" charset="0"/>
                <a:ea typeface="ヒラギノ角ゴ Pro W3" charset="0"/>
                <a:cs typeface="ヒラギノ角ゴ Pro W3" charset="0"/>
              </a:rPr>
              <a:t>physically unfit</a:t>
            </a:r>
          </a:p>
          <a:p>
            <a:pPr lvl="1">
              <a:lnSpc>
                <a:spcPct val="150000"/>
              </a:lnSpc>
              <a:spcBef>
                <a:spcPct val="0"/>
              </a:spcBef>
              <a:tabLst>
                <a:tab pos="1604963" algn="l"/>
              </a:tabLst>
            </a:pPr>
            <a:r>
              <a:rPr lang="en-US" sz="2400">
                <a:latin typeface="Arial" charset="0"/>
                <a:ea typeface="ヒラギノ角ゴ Pro W3" charset="0"/>
                <a:cs typeface="ヒラギノ角ゴ Pro W3" charset="0"/>
              </a:rPr>
              <a:t>criminal records</a:t>
            </a:r>
          </a:p>
          <a:p>
            <a:pPr lvl="1">
              <a:lnSpc>
                <a:spcPct val="150000"/>
              </a:lnSpc>
              <a:spcBef>
                <a:spcPct val="0"/>
              </a:spcBef>
              <a:tabLst>
                <a:tab pos="1604963" algn="l"/>
              </a:tabLst>
            </a:pPr>
            <a:r>
              <a:rPr lang="en-US" sz="2600">
                <a:latin typeface="Arial" charset="0"/>
                <a:ea typeface="ヒラギノ角ゴ Pro W3" charset="0"/>
                <a:cs typeface="ヒラギノ角ゴ Pro W3" charset="0"/>
              </a:rPr>
              <a:t>inadequate levels of education.</a:t>
            </a:r>
          </a:p>
          <a:p>
            <a:pPr lvl="1">
              <a:lnSpc>
                <a:spcPct val="150000"/>
              </a:lnSpc>
              <a:spcBef>
                <a:spcPct val="0"/>
              </a:spcBef>
              <a:tabLst>
                <a:tab pos="1604963" algn="l"/>
              </a:tabLst>
            </a:pPr>
            <a:r>
              <a:rPr lang="en-US" sz="2600">
                <a:latin typeface="Arial" charset="0"/>
                <a:ea typeface="ヒラギノ角ゴ Pro W3" charset="0"/>
                <a:cs typeface="ヒラギノ角ゴ Pro W3" charset="0"/>
              </a:rPr>
              <a:t>30 percent of HS graduates do not know enough math, science, and English to perform </a:t>
            </a:r>
            <a:br>
              <a:rPr lang="en-US" sz="2600">
                <a:latin typeface="Arial" charset="0"/>
                <a:ea typeface="ヒラギノ角ゴ Pro W3" charset="0"/>
                <a:cs typeface="ヒラギノ角ゴ Pro W3" charset="0"/>
              </a:rPr>
            </a:br>
            <a:r>
              <a:rPr lang="en-US" sz="2600">
                <a:latin typeface="Arial" charset="0"/>
                <a:ea typeface="ヒラギノ角ゴ Pro W3" charset="0"/>
                <a:cs typeface="ヒラギノ角ゴ Pro W3" charset="0"/>
              </a:rPr>
              <a:t>well on the mandatory ASVAB</a:t>
            </a:r>
          </a:p>
        </p:txBody>
      </p:sp>
      <p:pic>
        <p:nvPicPr>
          <p:cNvPr id="436228" name="Picture 2" descr="C:\Documents and Settings\cdroessler\My Documents\Presentations\U.S. Education Reform and National Security\cov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876800"/>
            <a:ext cx="12954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38274" name="Rectangle 2"/>
          <p:cNvSpPr>
            <a:spLocks noGrp="1" noChangeArrowheads="1"/>
          </p:cNvSpPr>
          <p:nvPr>
            <p:ph type="title" idx="4294967295"/>
          </p:nvPr>
        </p:nvSpPr>
        <p:spPr>
          <a:xfrm>
            <a:off x="0" y="304800"/>
            <a:ext cx="9144000" cy="990600"/>
          </a:xfrm>
        </p:spPr>
        <p:txBody>
          <a:bodyPr/>
          <a:lstStyle/>
          <a:p>
            <a:pPr eaLnBrk="1" hangingPunct="1"/>
            <a:r>
              <a:rPr lang="en-US">
                <a:latin typeface="Arial" charset="0"/>
                <a:ea typeface="ヒラギノ角ゴ Pro W3" charset="0"/>
                <a:cs typeface="ヒラギノ角ゴ Pro W3" charset="0"/>
              </a:rPr>
              <a:t>1</a:t>
            </a:r>
            <a:r>
              <a:rPr lang="en-US" baseline="30000">
                <a:latin typeface="Arial" charset="0"/>
                <a:ea typeface="ヒラギノ角ゴ Pro W3" charset="0"/>
                <a:cs typeface="ヒラギノ角ゴ Pro W3" charset="0"/>
              </a:rPr>
              <a:t>st</a:t>
            </a:r>
            <a:r>
              <a:rPr lang="en-US">
                <a:latin typeface="Arial" charset="0"/>
                <a:ea typeface="ヒラギノ角ゴ Pro W3" charset="0"/>
                <a:cs typeface="ヒラギノ角ゴ Pro W3" charset="0"/>
              </a:rPr>
              <a:t> Degree in Science or Engineering</a:t>
            </a:r>
          </a:p>
        </p:txBody>
      </p:sp>
      <p:sp>
        <p:nvSpPr>
          <p:cNvPr id="438275" name="Rectangle 3"/>
          <p:cNvSpPr>
            <a:spLocks noGrp="1" noChangeArrowheads="1"/>
          </p:cNvSpPr>
          <p:nvPr>
            <p:ph type="body" idx="4294967295"/>
          </p:nvPr>
        </p:nvSpPr>
        <p:spPr>
          <a:xfrm>
            <a:off x="304800" y="1295400"/>
            <a:ext cx="8077200" cy="4495800"/>
          </a:xfrm>
        </p:spPr>
        <p:txBody>
          <a:bodyPr/>
          <a:lstStyle/>
          <a:p>
            <a:pPr>
              <a:lnSpc>
                <a:spcPct val="150000"/>
              </a:lnSpc>
              <a:spcBef>
                <a:spcPts val="25"/>
              </a:spcBef>
              <a:tabLst>
                <a:tab pos="1604963" algn="l"/>
              </a:tabLst>
            </a:pPr>
            <a:r>
              <a:rPr lang="en-US" sz="2600" dirty="0">
                <a:latin typeface="Arial" charset="0"/>
                <a:ea typeface="ヒラギノ角ゴ Pro W3" charset="0"/>
                <a:cs typeface="ヒラギノ角ゴ Pro W3" charset="0"/>
              </a:rPr>
              <a:t>4.5% of American college students obtain engineering degree.</a:t>
            </a:r>
          </a:p>
          <a:p>
            <a:pPr>
              <a:lnSpc>
                <a:spcPct val="150000"/>
              </a:lnSpc>
              <a:spcBef>
                <a:spcPts val="25"/>
              </a:spcBef>
              <a:tabLst>
                <a:tab pos="1604963" algn="l"/>
              </a:tabLst>
            </a:pPr>
            <a:r>
              <a:rPr lang="en-US" sz="2600" dirty="0">
                <a:latin typeface="Arial" charset="0"/>
                <a:ea typeface="ヒラギノ角ゴ Pro W3" charset="0"/>
                <a:cs typeface="ヒラギノ角ゴ Pro W3" charset="0"/>
              </a:rPr>
              <a:t>33% of Chinese college students obtain engineering degree.</a:t>
            </a:r>
          </a:p>
          <a:p>
            <a:pPr>
              <a:lnSpc>
                <a:spcPct val="150000"/>
              </a:lnSpc>
              <a:spcBef>
                <a:spcPts val="25"/>
              </a:spcBef>
              <a:tabLst>
                <a:tab pos="1604963" algn="l"/>
              </a:tabLst>
            </a:pPr>
            <a:r>
              <a:rPr lang="en-US" sz="2600" dirty="0">
                <a:latin typeface="Arial" charset="0"/>
                <a:ea typeface="ヒラギノ角ゴ Pro W3" charset="0"/>
                <a:cs typeface="ヒラギノ角ゴ Pro W3" charset="0"/>
              </a:rPr>
              <a:t>Foreign students earn in US</a:t>
            </a:r>
          </a:p>
          <a:p>
            <a:pPr lvl="1">
              <a:lnSpc>
                <a:spcPct val="150000"/>
              </a:lnSpc>
              <a:spcBef>
                <a:spcPts val="25"/>
              </a:spcBef>
              <a:tabLst>
                <a:tab pos="1604963" algn="l"/>
              </a:tabLst>
            </a:pPr>
            <a:r>
              <a:rPr lang="en-US" sz="2400" dirty="0">
                <a:latin typeface="Arial" charset="0"/>
                <a:ea typeface="ヒラギノ角ゴ Pro W3" charset="0"/>
                <a:cs typeface="ヒラギノ角ゴ Pro W3" charset="0"/>
              </a:rPr>
              <a:t>57% of engineering doctorates</a:t>
            </a:r>
          </a:p>
          <a:p>
            <a:pPr lvl="1">
              <a:lnSpc>
                <a:spcPct val="150000"/>
              </a:lnSpc>
              <a:spcBef>
                <a:spcPts val="25"/>
              </a:spcBef>
              <a:tabLst>
                <a:tab pos="1604963" algn="l"/>
              </a:tabLst>
            </a:pPr>
            <a:r>
              <a:rPr lang="en-US" sz="2400" dirty="0">
                <a:latin typeface="Arial" charset="0"/>
                <a:ea typeface="ヒラギノ角ゴ Pro W3" charset="0"/>
                <a:cs typeface="ヒラギノ角ゴ Pro W3" charset="0"/>
              </a:rPr>
              <a:t>54% of graduate-level computer science degrees</a:t>
            </a:r>
          </a:p>
          <a:p>
            <a:pPr lvl="1">
              <a:lnSpc>
                <a:spcPct val="150000"/>
              </a:lnSpc>
              <a:spcBef>
                <a:spcPts val="25"/>
              </a:spcBef>
              <a:tabLst>
                <a:tab pos="1604963" algn="l"/>
              </a:tabLst>
            </a:pPr>
            <a:r>
              <a:rPr lang="en-US" sz="2400" dirty="0">
                <a:latin typeface="Arial" charset="0"/>
                <a:ea typeface="ヒラギノ角ゴ Pro W3" charset="0"/>
                <a:cs typeface="ヒラギノ角ゴ Pro W3" charset="0"/>
              </a:rPr>
              <a:t>51% of graduate-level physics degrees</a:t>
            </a:r>
          </a:p>
        </p:txBody>
      </p:sp>
      <p:pic>
        <p:nvPicPr>
          <p:cNvPr id="438276" name="Picture 2" descr="C:\Documents and Settings\cdroessler\My Documents\Presentations\U.S. Education Reform and National Security\cov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876800"/>
            <a:ext cx="12954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40322" name="Rectangle 2"/>
          <p:cNvSpPr>
            <a:spLocks noGrp="1" noChangeArrowheads="1"/>
          </p:cNvSpPr>
          <p:nvPr>
            <p:ph type="title" idx="4294967295"/>
          </p:nvPr>
        </p:nvSpPr>
        <p:spPr>
          <a:xfrm>
            <a:off x="0" y="304800"/>
            <a:ext cx="9144000" cy="990600"/>
          </a:xfrm>
        </p:spPr>
        <p:txBody>
          <a:bodyPr/>
          <a:lstStyle/>
          <a:p>
            <a:pPr eaLnBrk="1" hangingPunct="1"/>
            <a:r>
              <a:rPr lang="en-US">
                <a:latin typeface="Arial" charset="0"/>
                <a:ea typeface="ヒラギノ角ゴ Pro W3" charset="0"/>
                <a:cs typeface="ヒラギノ角ゴ Pro W3" charset="0"/>
              </a:rPr>
              <a:t>New Enlistees</a:t>
            </a:r>
          </a:p>
        </p:txBody>
      </p:sp>
      <p:sp>
        <p:nvSpPr>
          <p:cNvPr id="440323" name="Rectangle 3"/>
          <p:cNvSpPr>
            <a:spLocks noGrp="1" noChangeArrowheads="1"/>
          </p:cNvSpPr>
          <p:nvPr>
            <p:ph type="body" idx="4294967295"/>
          </p:nvPr>
        </p:nvSpPr>
        <p:spPr>
          <a:xfrm>
            <a:off x="685800" y="1295400"/>
            <a:ext cx="8077200" cy="4495800"/>
          </a:xfrm>
        </p:spPr>
        <p:txBody>
          <a:bodyPr/>
          <a:lstStyle/>
          <a:p>
            <a:pPr>
              <a:lnSpc>
                <a:spcPct val="150000"/>
              </a:lnSpc>
              <a:tabLst>
                <a:tab pos="1604963" algn="l"/>
              </a:tabLst>
            </a:pPr>
            <a:r>
              <a:rPr lang="en-US" sz="2600">
                <a:latin typeface="Arial" charset="0"/>
                <a:ea typeface="ヒラギノ角ゴ Pro W3" charset="0"/>
                <a:cs typeface="ヒラギノ角ゴ Pro W3" charset="0"/>
              </a:rPr>
              <a:t>Many U.S. generals caution that too many new enlistees cannot read training manuals for technologically sophisticated equipment. </a:t>
            </a:r>
          </a:p>
          <a:p>
            <a:pPr>
              <a:lnSpc>
                <a:spcPct val="150000"/>
              </a:lnSpc>
              <a:tabLst>
                <a:tab pos="1604963" algn="l"/>
              </a:tabLst>
            </a:pPr>
            <a:r>
              <a:rPr lang="en-US" sz="2600">
                <a:latin typeface="Arial" charset="0"/>
                <a:ea typeface="ヒラギノ角ゴ Pro W3" charset="0"/>
                <a:cs typeface="ヒラギノ角ゴ Pro W3" charset="0"/>
              </a:rPr>
              <a:t>The lack of fully qualified young people was </a:t>
            </a:r>
            <a:r>
              <a:rPr lang="ja-JP" altLang="en-US" sz="2600">
                <a:latin typeface="Arial" charset="0"/>
                <a:ea typeface="ヒラギノ角ゴ Pro W3" charset="0"/>
                <a:cs typeface="ヒラギノ角ゴ Pro W3" charset="0"/>
              </a:rPr>
              <a:t>“</a:t>
            </a:r>
            <a:r>
              <a:rPr lang="en-US" sz="2600">
                <a:latin typeface="Arial" charset="0"/>
                <a:ea typeface="ヒラギノ角ゴ Pro W3" charset="0"/>
                <a:cs typeface="ヒラギノ角ゴ Pro W3" charset="0"/>
              </a:rPr>
              <a:t>an imminent and menacing threat to our national security.</a:t>
            </a:r>
            <a:r>
              <a:rPr lang="ja-JP" altLang="en-US" sz="2600">
                <a:latin typeface="Arial" charset="0"/>
                <a:ea typeface="ヒラギノ角ゴ Pro W3" charset="0"/>
                <a:cs typeface="ヒラギノ角ゴ Pro W3" charset="0"/>
              </a:rPr>
              <a:t>”</a:t>
            </a:r>
            <a:endParaRPr lang="en-US" sz="2400">
              <a:latin typeface="Arial" charset="0"/>
              <a:ea typeface="ヒラギノ角ゴ Pro W3" charset="0"/>
              <a:cs typeface="ヒラギノ角ゴ Pro W3" charset="0"/>
            </a:endParaRPr>
          </a:p>
        </p:txBody>
      </p:sp>
      <p:pic>
        <p:nvPicPr>
          <p:cNvPr id="440324" name="Picture 2" descr="C:\Documents and Settings\cdroessler\My Documents\Presentations\U.S. Education Reform and National Security\cov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876800"/>
            <a:ext cx="12954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42370" name="Rectangle 2"/>
          <p:cNvSpPr>
            <a:spLocks noGrp="1" noChangeArrowheads="1"/>
          </p:cNvSpPr>
          <p:nvPr>
            <p:ph type="title" idx="4294967295"/>
          </p:nvPr>
        </p:nvSpPr>
        <p:spPr>
          <a:xfrm>
            <a:off x="0" y="304800"/>
            <a:ext cx="9144000" cy="990600"/>
          </a:xfrm>
        </p:spPr>
        <p:txBody>
          <a:bodyPr/>
          <a:lstStyle/>
          <a:p>
            <a:pPr eaLnBrk="1" hangingPunct="1"/>
            <a:r>
              <a:rPr lang="en-US">
                <a:latin typeface="Arial" charset="0"/>
                <a:ea typeface="ヒラギノ角ゴ Pro W3" charset="0"/>
                <a:cs typeface="ヒラギノ角ゴ Pro W3" charset="0"/>
              </a:rPr>
              <a:t>After-action Military Report</a:t>
            </a:r>
          </a:p>
        </p:txBody>
      </p:sp>
      <p:sp>
        <p:nvSpPr>
          <p:cNvPr id="442371" name="Rectangle 3"/>
          <p:cNvSpPr>
            <a:spLocks noGrp="1" noChangeArrowheads="1"/>
          </p:cNvSpPr>
          <p:nvPr>
            <p:ph type="body" idx="4294967295"/>
          </p:nvPr>
        </p:nvSpPr>
        <p:spPr>
          <a:xfrm>
            <a:off x="685800" y="1295400"/>
            <a:ext cx="8077200" cy="4495800"/>
          </a:xfrm>
        </p:spPr>
        <p:txBody>
          <a:bodyPr/>
          <a:lstStyle/>
          <a:p>
            <a:pPr>
              <a:lnSpc>
                <a:spcPct val="150000"/>
              </a:lnSpc>
              <a:tabLst>
                <a:tab pos="1604963" algn="l"/>
              </a:tabLst>
            </a:pPr>
            <a:r>
              <a:rPr lang="en-US" sz="2600">
                <a:latin typeface="Arial" charset="0"/>
                <a:ea typeface="ヒラギノ角ゴ Pro W3" charset="0"/>
                <a:cs typeface="ヒラギノ角ゴ Pro W3" charset="0"/>
              </a:rPr>
              <a:t>From intelligence staff headquarters of 250 in Iraq, only </a:t>
            </a:r>
            <a:r>
              <a:rPr lang="ja-JP" altLang="en-US" sz="2600">
                <a:latin typeface="Arial" charset="0"/>
                <a:ea typeface="ヒラギノ角ゴ Pro W3" charset="0"/>
                <a:cs typeface="ヒラギノ角ゴ Pro W3" charset="0"/>
              </a:rPr>
              <a:t>“</a:t>
            </a:r>
            <a:r>
              <a:rPr lang="en-US" sz="2600">
                <a:latin typeface="Arial" charset="0"/>
                <a:ea typeface="ヒラギノ角ゴ Pro W3" charset="0"/>
                <a:cs typeface="ヒラギノ角ゴ Pro W3" charset="0"/>
              </a:rPr>
              <a:t>four or five personnel were capable analysts with an aptitude to put pieces together to form a conclusion.</a:t>
            </a:r>
            <a:r>
              <a:rPr lang="ja-JP" altLang="en-US" sz="2600">
                <a:latin typeface="Arial" charset="0"/>
                <a:ea typeface="ヒラギノ角ゴ Pro W3" charset="0"/>
                <a:cs typeface="ヒラギノ角ゴ Pro W3" charset="0"/>
              </a:rPr>
              <a:t>”</a:t>
            </a:r>
            <a:r>
              <a:rPr lang="en-US" sz="2600">
                <a:latin typeface="Arial" charset="0"/>
                <a:ea typeface="ヒラギノ角ゴ Pro W3" charset="0"/>
                <a:cs typeface="ヒラギノ角ゴ Pro W3" charset="0"/>
              </a:rPr>
              <a:t> </a:t>
            </a:r>
          </a:p>
        </p:txBody>
      </p:sp>
      <p:pic>
        <p:nvPicPr>
          <p:cNvPr id="442372" name="Picture 2" descr="C:\Documents and Settings\cdroessler\My Documents\Presentations\U.S. Education Reform and National Security\cov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876800"/>
            <a:ext cx="12954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44418" name="Rectangle 2"/>
          <p:cNvSpPr>
            <a:spLocks noGrp="1" noChangeArrowheads="1"/>
          </p:cNvSpPr>
          <p:nvPr>
            <p:ph type="title" idx="4294967295"/>
          </p:nvPr>
        </p:nvSpPr>
        <p:spPr>
          <a:xfrm>
            <a:off x="0" y="304800"/>
            <a:ext cx="9144000" cy="990600"/>
          </a:xfrm>
        </p:spPr>
        <p:txBody>
          <a:bodyPr/>
          <a:lstStyle/>
          <a:p>
            <a:pPr eaLnBrk="1" hangingPunct="1"/>
            <a:r>
              <a:rPr lang="en-US">
                <a:latin typeface="Arial" charset="0"/>
                <a:ea typeface="ヒラギノ角ゴ Pro W3" charset="0"/>
                <a:cs typeface="ヒラギノ角ゴ Pro W3" charset="0"/>
              </a:rPr>
              <a:t>College Readiness of HS Graduates </a:t>
            </a:r>
          </a:p>
        </p:txBody>
      </p:sp>
      <p:sp>
        <p:nvSpPr>
          <p:cNvPr id="444419" name="Rectangle 3"/>
          <p:cNvSpPr>
            <a:spLocks noGrp="1" noChangeArrowheads="1"/>
          </p:cNvSpPr>
          <p:nvPr>
            <p:ph type="body" idx="4294967295"/>
          </p:nvPr>
        </p:nvSpPr>
        <p:spPr>
          <a:xfrm>
            <a:off x="685800" y="1295400"/>
            <a:ext cx="8077200" cy="4495800"/>
          </a:xfrm>
        </p:spPr>
        <p:txBody>
          <a:bodyPr/>
          <a:lstStyle/>
          <a:p>
            <a:pPr>
              <a:lnSpc>
                <a:spcPct val="150000"/>
              </a:lnSpc>
              <a:tabLst>
                <a:tab pos="1604963" algn="l"/>
              </a:tabLst>
            </a:pPr>
            <a:r>
              <a:rPr lang="en-US" sz="2600">
                <a:latin typeface="Arial" charset="0"/>
                <a:ea typeface="ヒラギノ角ゴ Pro W3" charset="0"/>
                <a:cs typeface="ヒラギノ角ゴ Pro W3" charset="0"/>
              </a:rPr>
              <a:t>ACT found that 22 percent of tested HS students in US met </a:t>
            </a:r>
            <a:r>
              <a:rPr lang="ja-JP" altLang="en-US" sz="2600">
                <a:latin typeface="Arial" charset="0"/>
                <a:ea typeface="ヒラギノ角ゴ Pro W3" charset="0"/>
                <a:cs typeface="ヒラギノ角ゴ Pro W3" charset="0"/>
              </a:rPr>
              <a:t>“</a:t>
            </a:r>
            <a:r>
              <a:rPr lang="en-US" sz="2600">
                <a:latin typeface="Arial" charset="0"/>
                <a:ea typeface="ヒラギノ角ゴ Pro W3" charset="0"/>
                <a:cs typeface="ヒラギノ角ゴ Pro W3" charset="0"/>
              </a:rPr>
              <a:t>college-ready</a:t>
            </a:r>
            <a:r>
              <a:rPr lang="ja-JP" altLang="en-US" sz="2600">
                <a:latin typeface="Arial" charset="0"/>
                <a:ea typeface="ヒラギノ角ゴ Pro W3" charset="0"/>
                <a:cs typeface="ヒラギノ角ゴ Pro W3" charset="0"/>
              </a:rPr>
              <a:t>”</a:t>
            </a:r>
            <a:r>
              <a:rPr lang="en-US" sz="2600">
                <a:latin typeface="Arial" charset="0"/>
                <a:ea typeface="ヒラギノ角ゴ Pro W3" charset="0"/>
                <a:cs typeface="ヒラギノ角ゴ Pro W3" charset="0"/>
              </a:rPr>
              <a:t> standards in English, mathematics, reading, and science.</a:t>
            </a:r>
          </a:p>
          <a:p>
            <a:pPr>
              <a:lnSpc>
                <a:spcPct val="150000"/>
              </a:lnSpc>
              <a:tabLst>
                <a:tab pos="1604963" algn="l"/>
              </a:tabLst>
            </a:pPr>
            <a:r>
              <a:rPr lang="en-US" sz="2600">
                <a:latin typeface="Arial" charset="0"/>
                <a:ea typeface="ヒラギノ角ゴ Pro W3" charset="0"/>
                <a:cs typeface="ヒラギノ角ゴ Pro W3" charset="0"/>
              </a:rPr>
              <a:t>Only 3 percent of African-American students met these standards.</a:t>
            </a:r>
          </a:p>
          <a:p>
            <a:pPr>
              <a:lnSpc>
                <a:spcPct val="150000"/>
              </a:lnSpc>
              <a:tabLst>
                <a:tab pos="1604963" algn="l"/>
              </a:tabLst>
            </a:pPr>
            <a:r>
              <a:rPr lang="en-US" sz="2600">
                <a:latin typeface="Arial" charset="0"/>
                <a:ea typeface="ヒラギノ角ゴ Pro W3" charset="0"/>
                <a:cs typeface="ヒラギノ角ゴ Pro W3" charset="0"/>
              </a:rPr>
              <a:t>Among those headed to college, only 43 percent met college-ready standards.</a:t>
            </a:r>
            <a:endParaRPr lang="en-US" sz="2400">
              <a:latin typeface="Arial" charset="0"/>
              <a:ea typeface="ヒラギノ角ゴ Pro W3" charset="0"/>
              <a:cs typeface="ヒラギノ角ゴ Pro W3" charset="0"/>
            </a:endParaRPr>
          </a:p>
        </p:txBody>
      </p:sp>
      <p:pic>
        <p:nvPicPr>
          <p:cNvPr id="444420" name="Picture 2" descr="C:\Documents and Settings\cdroessler\My Documents\Presentations\U.S. Education Reform and National Security\cov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876800"/>
            <a:ext cx="12954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46466" name="Rectangle 2"/>
          <p:cNvSpPr>
            <a:spLocks noGrp="1" noChangeArrowheads="1"/>
          </p:cNvSpPr>
          <p:nvPr>
            <p:ph type="title" idx="4294967295"/>
          </p:nvPr>
        </p:nvSpPr>
        <p:spPr>
          <a:xfrm>
            <a:off x="0" y="304800"/>
            <a:ext cx="9144000" cy="990600"/>
          </a:xfrm>
        </p:spPr>
        <p:txBody>
          <a:bodyPr/>
          <a:lstStyle/>
          <a:p>
            <a:pPr eaLnBrk="1" hangingPunct="1"/>
            <a:r>
              <a:rPr lang="en-US">
                <a:latin typeface="Arial" charset="0"/>
                <a:ea typeface="ヒラギノ角ゴ Pro W3" charset="0"/>
                <a:cs typeface="ヒラギノ角ゴ Pro W3" charset="0"/>
              </a:rPr>
              <a:t>College Readiness of HS Graduates </a:t>
            </a:r>
          </a:p>
        </p:txBody>
      </p:sp>
      <p:sp>
        <p:nvSpPr>
          <p:cNvPr id="20483" name="Rectangle 3"/>
          <p:cNvSpPr>
            <a:spLocks noGrp="1" noChangeArrowheads="1"/>
          </p:cNvSpPr>
          <p:nvPr>
            <p:ph type="body" idx="4294967295"/>
          </p:nvPr>
        </p:nvSpPr>
        <p:spPr>
          <a:xfrm>
            <a:off x="685800" y="1295400"/>
            <a:ext cx="8077200" cy="4495800"/>
          </a:xfrm>
        </p:spPr>
        <p:txBody>
          <a:bodyPr/>
          <a:lstStyle/>
          <a:p>
            <a:pPr marL="0" indent="0">
              <a:lnSpc>
                <a:spcPct val="150000"/>
              </a:lnSpc>
              <a:buFontTx/>
              <a:buNone/>
              <a:tabLst>
                <a:tab pos="1604963" algn="l"/>
              </a:tabLst>
              <a:defRPr/>
            </a:pPr>
            <a:r>
              <a:rPr lang="en-US" sz="2600" dirty="0" smtClean="0"/>
              <a:t>Students who need to take remedial courses to attempt to relearn what they failed to master in high school.</a:t>
            </a:r>
            <a:endParaRPr lang="en-US" sz="2400" dirty="0" smtClean="0"/>
          </a:p>
          <a:p>
            <a:pPr>
              <a:lnSpc>
                <a:spcPct val="150000"/>
              </a:lnSpc>
              <a:tabLst>
                <a:tab pos="1604963" algn="l"/>
              </a:tabLst>
              <a:defRPr/>
            </a:pPr>
            <a:r>
              <a:rPr lang="en-US" sz="2600" dirty="0" smtClean="0"/>
              <a:t>42 percent of students at two-year colleges</a:t>
            </a:r>
          </a:p>
          <a:p>
            <a:pPr>
              <a:lnSpc>
                <a:spcPct val="150000"/>
              </a:lnSpc>
              <a:tabLst>
                <a:tab pos="1604963" algn="l"/>
              </a:tabLst>
              <a:defRPr/>
            </a:pPr>
            <a:r>
              <a:rPr lang="en-US" sz="2600" dirty="0" smtClean="0"/>
              <a:t>39 percent of students at four-year colleges</a:t>
            </a:r>
          </a:p>
          <a:p>
            <a:pPr marL="0" indent="0">
              <a:lnSpc>
                <a:spcPct val="150000"/>
              </a:lnSpc>
              <a:buFontTx/>
              <a:buNone/>
              <a:tabLst>
                <a:tab pos="1604963" algn="l"/>
              </a:tabLst>
              <a:defRPr/>
            </a:pPr>
            <a:r>
              <a:rPr lang="en-US" sz="2400" dirty="0" smtClean="0"/>
              <a:t>Students who enroll in a remedial reading course </a:t>
            </a:r>
            <a:br>
              <a:rPr lang="en-US" sz="2400" dirty="0" smtClean="0"/>
            </a:br>
            <a:r>
              <a:rPr lang="en-US" sz="2400" dirty="0" smtClean="0"/>
              <a:t>are 41 percent more likely to drop out</a:t>
            </a:r>
          </a:p>
        </p:txBody>
      </p:sp>
      <p:pic>
        <p:nvPicPr>
          <p:cNvPr id="446468" name="Picture 2" descr="C:\Documents and Settings\cdroessler\My Documents\Presentations\U.S. Education Reform and National Security\cov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876800"/>
            <a:ext cx="12954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48514" name="Rectangle 2"/>
          <p:cNvSpPr>
            <a:spLocks noGrp="1" noChangeArrowheads="1"/>
          </p:cNvSpPr>
          <p:nvPr>
            <p:ph type="title" idx="4294967295"/>
          </p:nvPr>
        </p:nvSpPr>
        <p:spPr>
          <a:xfrm>
            <a:off x="0" y="304800"/>
            <a:ext cx="9144000" cy="990600"/>
          </a:xfrm>
        </p:spPr>
        <p:txBody>
          <a:bodyPr/>
          <a:lstStyle/>
          <a:p>
            <a:pPr eaLnBrk="1" hangingPunct="1"/>
            <a:r>
              <a:rPr lang="en-US">
                <a:latin typeface="Arial" charset="0"/>
                <a:ea typeface="ヒラギノ角ゴ Pro W3" charset="0"/>
                <a:cs typeface="ヒラギノ角ゴ Pro W3" charset="0"/>
              </a:rPr>
              <a:t>Business Surveys</a:t>
            </a:r>
          </a:p>
        </p:txBody>
      </p:sp>
      <p:sp>
        <p:nvSpPr>
          <p:cNvPr id="448515" name="Rectangle 3"/>
          <p:cNvSpPr>
            <a:spLocks noGrp="1" noChangeArrowheads="1"/>
          </p:cNvSpPr>
          <p:nvPr>
            <p:ph type="body" idx="4294967295"/>
          </p:nvPr>
        </p:nvSpPr>
        <p:spPr>
          <a:xfrm>
            <a:off x="685800" y="1295400"/>
            <a:ext cx="8077200" cy="4495800"/>
          </a:xfrm>
        </p:spPr>
        <p:txBody>
          <a:bodyPr/>
          <a:lstStyle/>
          <a:p>
            <a:pPr>
              <a:lnSpc>
                <a:spcPct val="150000"/>
              </a:lnSpc>
              <a:tabLst>
                <a:tab pos="1604963" algn="l"/>
              </a:tabLst>
            </a:pPr>
            <a:r>
              <a:rPr lang="en-US" sz="2600">
                <a:latin typeface="Arial" charset="0"/>
                <a:ea typeface="ヒラギノ角ゴ Pro W3" charset="0"/>
                <a:cs typeface="ヒラギノ角ゴ Pro W3" charset="0"/>
              </a:rPr>
              <a:t>More than 60 percent of U.S. employers are having difficulties finding qualified workers </a:t>
            </a:r>
          </a:p>
          <a:p>
            <a:pPr>
              <a:lnSpc>
                <a:spcPct val="150000"/>
              </a:lnSpc>
              <a:tabLst>
                <a:tab pos="1604963" algn="l"/>
              </a:tabLst>
            </a:pPr>
            <a:r>
              <a:rPr lang="en-US" sz="2600">
                <a:latin typeface="Arial" charset="0"/>
                <a:ea typeface="ヒラギノ角ゴ Pro W3" charset="0"/>
                <a:cs typeface="ヒラギノ角ゴ Pro W3" charset="0"/>
              </a:rPr>
              <a:t>64 percent of companies are already struggling to hire qualified candidates with experience in management, science, and computer engineering.</a:t>
            </a:r>
            <a:endParaRPr lang="en-US" sz="2400">
              <a:latin typeface="Arial" charset="0"/>
              <a:ea typeface="ヒラギノ角ゴ Pro W3" charset="0"/>
              <a:cs typeface="ヒラギノ角ゴ Pro W3" charset="0"/>
            </a:endParaRPr>
          </a:p>
        </p:txBody>
      </p:sp>
      <p:pic>
        <p:nvPicPr>
          <p:cNvPr id="448516" name="Picture 2" descr="C:\Documents and Settings\cdroessler\My Documents\Presentations\U.S. Education Reform and National Security\cov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876800"/>
            <a:ext cx="12954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62" name="Rectangle 2"/>
          <p:cNvSpPr>
            <a:spLocks noGrp="1" noChangeArrowheads="1"/>
          </p:cNvSpPr>
          <p:nvPr>
            <p:ph type="title" idx="4294967295"/>
          </p:nvPr>
        </p:nvSpPr>
        <p:spPr>
          <a:xfrm>
            <a:off x="0" y="304800"/>
            <a:ext cx="9144000" cy="990600"/>
          </a:xfrm>
        </p:spPr>
        <p:txBody>
          <a:bodyPr/>
          <a:lstStyle/>
          <a:p>
            <a:pPr eaLnBrk="1" hangingPunct="1"/>
            <a:r>
              <a:rPr lang="en-US">
                <a:latin typeface="Arial" charset="0"/>
                <a:ea typeface="ヒラギノ角ゴ Pro W3" charset="0"/>
                <a:cs typeface="ヒラギノ角ゴ Pro W3" charset="0"/>
              </a:rPr>
              <a:t>High Demand Skills</a:t>
            </a:r>
          </a:p>
        </p:txBody>
      </p:sp>
      <p:sp>
        <p:nvSpPr>
          <p:cNvPr id="450563" name="Rectangle 3"/>
          <p:cNvSpPr>
            <a:spLocks noGrp="1" noChangeArrowheads="1"/>
          </p:cNvSpPr>
          <p:nvPr>
            <p:ph type="body" idx="4294967295"/>
          </p:nvPr>
        </p:nvSpPr>
        <p:spPr>
          <a:xfrm>
            <a:off x="685800" y="1295400"/>
            <a:ext cx="8077200" cy="4495800"/>
          </a:xfrm>
        </p:spPr>
        <p:txBody>
          <a:bodyPr/>
          <a:lstStyle/>
          <a:p>
            <a:pPr marL="0" indent="0">
              <a:lnSpc>
                <a:spcPct val="150000"/>
              </a:lnSpc>
              <a:buFontTx/>
              <a:buNone/>
              <a:tabLst>
                <a:tab pos="1604963" algn="l"/>
              </a:tabLst>
            </a:pPr>
            <a:r>
              <a:rPr lang="en-US" sz="2600">
                <a:latin typeface="Arial" charset="0"/>
                <a:ea typeface="ヒラギノ角ゴ Pro W3" charset="0"/>
                <a:cs typeface="ヒラギノ角ゴ Pro W3" charset="0"/>
              </a:rPr>
              <a:t>Same skills that students were supposed to be learning in school 50 or 100 years ago</a:t>
            </a:r>
          </a:p>
          <a:p>
            <a:pPr marL="0" indent="0">
              <a:lnSpc>
                <a:spcPct val="150000"/>
              </a:lnSpc>
              <a:tabLst>
                <a:tab pos="1604963" algn="l"/>
              </a:tabLst>
            </a:pPr>
            <a:r>
              <a:rPr lang="en-US" sz="2600">
                <a:latin typeface="Arial" charset="0"/>
                <a:ea typeface="ヒラギノ角ゴ Pro W3" charset="0"/>
                <a:cs typeface="ヒラギノ角ゴ Pro W3" charset="0"/>
              </a:rPr>
              <a:t>write and speak clearly and persuasively</a:t>
            </a:r>
          </a:p>
          <a:p>
            <a:pPr marL="0" indent="0">
              <a:lnSpc>
                <a:spcPct val="150000"/>
              </a:lnSpc>
              <a:tabLst>
                <a:tab pos="1604963" algn="l"/>
              </a:tabLst>
            </a:pPr>
            <a:r>
              <a:rPr lang="en-US" sz="2600">
                <a:latin typeface="Arial" charset="0"/>
                <a:ea typeface="ヒラギノ角ゴ Pro W3" charset="0"/>
                <a:cs typeface="ヒラギノ角ゴ Pro W3" charset="0"/>
              </a:rPr>
              <a:t>solve problems and think critically</a:t>
            </a:r>
          </a:p>
          <a:p>
            <a:pPr marL="0" indent="0">
              <a:lnSpc>
                <a:spcPct val="150000"/>
              </a:lnSpc>
              <a:tabLst>
                <a:tab pos="1604963" algn="l"/>
              </a:tabLst>
            </a:pPr>
            <a:r>
              <a:rPr lang="en-US" sz="2600">
                <a:latin typeface="Arial" charset="0"/>
                <a:ea typeface="ヒラギノ角ゴ Pro W3" charset="0"/>
                <a:cs typeface="ヒラギノ角ゴ Pro W3" charset="0"/>
              </a:rPr>
              <a:t>work both independently and on teams</a:t>
            </a:r>
            <a:endParaRPr lang="en-US" sz="2400">
              <a:latin typeface="Arial" charset="0"/>
              <a:ea typeface="ヒラギノ角ゴ Pro W3" charset="0"/>
              <a:cs typeface="ヒラギノ角ゴ Pro W3" charset="0"/>
            </a:endParaRPr>
          </a:p>
        </p:txBody>
      </p:sp>
      <p:pic>
        <p:nvPicPr>
          <p:cNvPr id="450564" name="Picture 2" descr="C:\Documents and Settings\cdroessler\My Documents\Presentations\U.S. Education Reform and National Security\cov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876800"/>
            <a:ext cx="12954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2610" name="Rectangle 2"/>
          <p:cNvSpPr>
            <a:spLocks noGrp="1" noChangeArrowheads="1"/>
          </p:cNvSpPr>
          <p:nvPr>
            <p:ph type="title" idx="4294967295"/>
          </p:nvPr>
        </p:nvSpPr>
        <p:spPr>
          <a:xfrm>
            <a:off x="0" y="304800"/>
            <a:ext cx="9144000" cy="990600"/>
          </a:xfrm>
        </p:spPr>
        <p:txBody>
          <a:bodyPr/>
          <a:lstStyle/>
          <a:p>
            <a:pPr eaLnBrk="1" hangingPunct="1"/>
            <a:r>
              <a:rPr lang="en-US">
                <a:latin typeface="Arial" charset="0"/>
                <a:ea typeface="ヒラギノ角ゴ Pro W3" charset="0"/>
                <a:cs typeface="ヒラギノ角ゴ Pro W3" charset="0"/>
              </a:rPr>
              <a:t>Nation at Risk</a:t>
            </a:r>
          </a:p>
        </p:txBody>
      </p:sp>
      <p:sp>
        <p:nvSpPr>
          <p:cNvPr id="452611" name="Rectangle 3"/>
          <p:cNvSpPr>
            <a:spLocks noGrp="1" noChangeArrowheads="1"/>
          </p:cNvSpPr>
          <p:nvPr>
            <p:ph type="body" idx="4294967295"/>
          </p:nvPr>
        </p:nvSpPr>
        <p:spPr>
          <a:xfrm>
            <a:off x="685800" y="1295400"/>
            <a:ext cx="8077200" cy="4495800"/>
          </a:xfrm>
        </p:spPr>
        <p:txBody>
          <a:bodyPr/>
          <a:lstStyle/>
          <a:p>
            <a:pPr>
              <a:lnSpc>
                <a:spcPct val="150000"/>
              </a:lnSpc>
              <a:tabLst>
                <a:tab pos="1604963" algn="l"/>
              </a:tabLst>
            </a:pPr>
            <a:r>
              <a:rPr lang="en-US" sz="2600">
                <a:latin typeface="Arial" charset="0"/>
                <a:ea typeface="ヒラギノ角ゴ Pro W3" charset="0"/>
                <a:cs typeface="ヒラギノ角ゴ Pro W3" charset="0"/>
              </a:rPr>
              <a:t>The failure of U.S. K-12 schools to prepare young Americans with essential skills and knowledge puts this nation</a:t>
            </a:r>
            <a:r>
              <a:rPr lang="ja-JP" altLang="en-US" sz="2600">
                <a:latin typeface="Arial" charset="0"/>
                <a:ea typeface="ヒラギノ角ゴ Pro W3" charset="0"/>
                <a:cs typeface="ヒラギノ角ゴ Pro W3" charset="0"/>
              </a:rPr>
              <a:t>’</a:t>
            </a:r>
            <a:r>
              <a:rPr lang="en-US" sz="2600">
                <a:latin typeface="Arial" charset="0"/>
                <a:ea typeface="ヒラギノ角ゴ Pro W3" charset="0"/>
                <a:cs typeface="ヒラギノ角ゴ Pro W3" charset="0"/>
              </a:rPr>
              <a:t>s economic growth and competitiveness, physical security, information security, and national character at risk.</a:t>
            </a:r>
          </a:p>
          <a:p>
            <a:pPr>
              <a:lnSpc>
                <a:spcPct val="150000"/>
              </a:lnSpc>
              <a:tabLst>
                <a:tab pos="1604963" algn="l"/>
              </a:tabLst>
            </a:pPr>
            <a:endParaRPr lang="en-US" sz="2600">
              <a:latin typeface="Arial" charset="0"/>
              <a:ea typeface="ヒラギノ角ゴ Pro W3" charset="0"/>
              <a:cs typeface="ヒラギノ角ゴ Pro W3" charset="0"/>
            </a:endParaRPr>
          </a:p>
          <a:p>
            <a:pPr>
              <a:lnSpc>
                <a:spcPct val="150000"/>
              </a:lnSpc>
              <a:tabLst>
                <a:tab pos="1604963" algn="l"/>
              </a:tabLst>
            </a:pPr>
            <a:endParaRPr lang="en-US" sz="2400">
              <a:latin typeface="Arial" charset="0"/>
              <a:ea typeface="ヒラギノ角ゴ Pro W3" charset="0"/>
              <a:cs typeface="ヒラギノ角ゴ Pro W3" charset="0"/>
            </a:endParaRPr>
          </a:p>
        </p:txBody>
      </p:sp>
      <p:pic>
        <p:nvPicPr>
          <p:cNvPr id="452612" name="Picture 2" descr="C:\Documents and Settings\cdroessler\My Documents\Presentations\U.S. Education Reform and National Security\cov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876800"/>
            <a:ext cx="12954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42" name="Picture 2" descr="C:\Documents and Settings\cdroessler\My Documents\Presentations\NEW\texas graduates\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71600"/>
            <a:ext cx="9296400"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2" descr="C:\Documents and Settings\cdroessler\My Documents\Presentations\NEW\texas graduates\cover-sma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5225" y="0"/>
            <a:ext cx="1628775"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TextBox 3"/>
          <p:cNvSpPr txBox="1">
            <a:spLocks noChangeArrowheads="1"/>
          </p:cNvSpPr>
          <p:nvPr/>
        </p:nvSpPr>
        <p:spPr bwMode="auto">
          <a:xfrm>
            <a:off x="0" y="304800"/>
            <a:ext cx="6759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a:t>Median First-year Earnings – Bachelor</a:t>
            </a:r>
            <a:r>
              <a:rPr lang="ja-JP" altLang="en-US"/>
              <a:t>’</a:t>
            </a:r>
            <a:r>
              <a:rPr lang="en-US"/>
              <a:t>s Degree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54658" name="Picture 2" descr="H:\scanned\CRPC_4page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0"/>
            <a:ext cx="5299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Grp="1" noChangeArrowheads="1"/>
          </p:cNvSpPr>
          <p:nvPr>
            <p:ph type="title"/>
          </p:nvPr>
        </p:nvSpPr>
        <p:spPr>
          <a:xfrm>
            <a:off x="457200" y="381000"/>
            <a:ext cx="8229600" cy="1143000"/>
          </a:xfrm>
        </p:spPr>
        <p:txBody>
          <a:bodyPr/>
          <a:lstStyle/>
          <a:p>
            <a:r>
              <a:rPr lang="en-US">
                <a:latin typeface="Arial" charset="0"/>
                <a:ea typeface="ヒラギノ角ゴ Pro W3" charset="0"/>
                <a:cs typeface="ヒラギノ角ゴ Pro W3" charset="0"/>
              </a:rPr>
              <a:t>The Career Planning Process</a:t>
            </a:r>
          </a:p>
        </p:txBody>
      </p:sp>
      <p:sp>
        <p:nvSpPr>
          <p:cNvPr id="456707" name="Rectangle 3"/>
          <p:cNvSpPr>
            <a:spLocks noGrp="1" noChangeArrowheads="1"/>
          </p:cNvSpPr>
          <p:nvPr>
            <p:ph type="body" idx="1"/>
          </p:nvPr>
        </p:nvSpPr>
        <p:spPr>
          <a:xfrm>
            <a:off x="533400" y="1676400"/>
            <a:ext cx="8153400" cy="4114800"/>
          </a:xfrm>
        </p:spPr>
        <p:txBody>
          <a:bodyPr/>
          <a:lstStyle/>
          <a:p>
            <a:pPr marL="344488" indent="-344488">
              <a:buFontTx/>
              <a:buAutoNum type="arabicPeriod"/>
            </a:pPr>
            <a:r>
              <a:rPr lang="en-US" sz="2400">
                <a:latin typeface="Arial" charset="0"/>
                <a:ea typeface="ヒラギノ角ゴ Pro W3" charset="0"/>
                <a:cs typeface="ヒラギノ角ゴ Pro W3" charset="0"/>
              </a:rPr>
              <a:t>Assessments!  Skill and interest inventories.</a:t>
            </a:r>
          </a:p>
          <a:p>
            <a:pPr marL="344488" indent="-344488">
              <a:buFontTx/>
              <a:buAutoNum type="arabicPeriod"/>
            </a:pPr>
            <a:r>
              <a:rPr lang="en-US" sz="2400">
                <a:latin typeface="Arial" charset="0"/>
                <a:ea typeface="ヒラギノ角ゴ Pro W3" charset="0"/>
                <a:cs typeface="ヒラギノ角ゴ Pro W3" charset="0"/>
              </a:rPr>
              <a:t>Do your homework!  Research all careers. </a:t>
            </a:r>
          </a:p>
          <a:p>
            <a:pPr marL="344488" indent="-344488">
              <a:buFontTx/>
              <a:buAutoNum type="arabicPeriod"/>
            </a:pPr>
            <a:r>
              <a:rPr lang="en-US" sz="2400">
                <a:latin typeface="Arial" charset="0"/>
                <a:ea typeface="ヒラギノ角ゴ Pro W3" charset="0"/>
                <a:cs typeface="ヒラギノ角ゴ Pro W3" charset="0"/>
              </a:rPr>
              <a:t>Get out there!  Job shadowing, internship, etc.</a:t>
            </a:r>
          </a:p>
          <a:p>
            <a:pPr marL="344488" indent="-344488">
              <a:buClr>
                <a:schemeClr val="tx1"/>
              </a:buClr>
              <a:buFont typeface="Times" charset="0"/>
              <a:buAutoNum type="arabicPeriod"/>
            </a:pPr>
            <a:r>
              <a:rPr lang="en-US" sz="2400">
                <a:latin typeface="Arial" charset="0"/>
                <a:ea typeface="ヒラギノ角ゴ Pro W3" charset="0"/>
                <a:cs typeface="ヒラギノ角ゴ Pro W3" charset="0"/>
              </a:rPr>
              <a:t> </a:t>
            </a:r>
            <a:r>
              <a:rPr lang="en-US">
                <a:solidFill>
                  <a:srgbClr val="0004FF"/>
                </a:solidFill>
                <a:latin typeface="Arial" charset="0"/>
                <a:ea typeface="ヒラギノ角ゴ Pro W3" charset="0"/>
                <a:cs typeface="ヒラギノ角ゴ Pro W3" charset="0"/>
              </a:rPr>
              <a:t>Talk to adults!</a:t>
            </a:r>
            <a:r>
              <a:rPr lang="en-US" sz="2400">
                <a:latin typeface="Arial" charset="0"/>
                <a:ea typeface="ヒラギノ角ゴ Pro W3" charset="0"/>
                <a:cs typeface="ヒラギノ角ゴ Pro W3" charset="0"/>
              </a:rPr>
              <a:t>  Find out what they do.</a:t>
            </a:r>
          </a:p>
          <a:p>
            <a:pPr marL="344488" indent="-344488">
              <a:buFontTx/>
              <a:buAutoNum type="arabicPeriod"/>
            </a:pPr>
            <a:r>
              <a:rPr lang="en-US" sz="2400">
                <a:latin typeface="Arial" charset="0"/>
                <a:ea typeface="ヒラギノ角ゴ Pro W3" charset="0"/>
                <a:cs typeface="ヒラギノ角ゴ Pro W3" charset="0"/>
              </a:rPr>
              <a:t>Pick a career!  An entry-level position.</a:t>
            </a:r>
          </a:p>
          <a:p>
            <a:pPr marL="344488" indent="-344488">
              <a:buFontTx/>
              <a:buAutoNum type="arabicPeriod"/>
            </a:pPr>
            <a:r>
              <a:rPr lang="en-US" sz="2400">
                <a:latin typeface="Arial" charset="0"/>
                <a:ea typeface="ヒラギノ角ゴ Pro W3" charset="0"/>
                <a:cs typeface="ヒラギノ角ゴ Pro W3" charset="0"/>
              </a:rPr>
              <a:t>Start a plan!  Schooling, certification, background checks, or other requirements.</a:t>
            </a:r>
          </a:p>
          <a:p>
            <a:pPr marL="344488" indent="-344488">
              <a:buFontTx/>
              <a:buAutoNum type="arabicPeriod"/>
            </a:pPr>
            <a:r>
              <a:rPr lang="en-US" sz="2400">
                <a:latin typeface="Arial" charset="0"/>
                <a:ea typeface="ヒラギノ角ゴ Pro W3" charset="0"/>
                <a:cs typeface="ヒラギノ角ゴ Pro W3" charset="0"/>
              </a:rPr>
              <a:t>Choose elective classes based on career plan.</a:t>
            </a:r>
          </a:p>
          <a:p>
            <a:pPr marL="344488" indent="-344488">
              <a:buFontTx/>
              <a:buAutoNum type="arabicPeriod"/>
            </a:pPr>
            <a:r>
              <a:rPr lang="en-US" sz="2400">
                <a:latin typeface="Arial" charset="0"/>
                <a:ea typeface="ヒラギノ角ゴ Pro W3" charset="0"/>
                <a:cs typeface="ヒラギノ角ゴ Pro W3" charset="0"/>
              </a:rPr>
              <a:t>What</a:t>
            </a:r>
            <a:r>
              <a:rPr lang="ja-JP" altLang="en-US" sz="2400">
                <a:latin typeface="Arial" charset="0"/>
                <a:ea typeface="ヒラギノ角ゴ Pro W3" charset="0"/>
                <a:cs typeface="ヒラギノ角ゴ Pro W3" charset="0"/>
              </a:rPr>
              <a:t>’</a:t>
            </a:r>
            <a:r>
              <a:rPr lang="en-US" sz="2400">
                <a:latin typeface="Arial" charset="0"/>
                <a:ea typeface="ヒラギノ角ゴ Pro W3" charset="0"/>
                <a:cs typeface="ヒラギノ角ゴ Pro W3" charset="0"/>
              </a:rPr>
              <a:t>s next?  What does it take to get to the next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90242" name="Rectangle 2"/>
          <p:cNvSpPr>
            <a:spLocks noGrp="1" noChangeArrowheads="1"/>
          </p:cNvSpPr>
          <p:nvPr>
            <p:ph type="title" idx="4294967295"/>
          </p:nvPr>
        </p:nvSpPr>
        <p:spPr>
          <a:xfrm>
            <a:off x="0" y="3352800"/>
            <a:ext cx="9144000" cy="1143000"/>
          </a:xfrm>
        </p:spPr>
        <p:txBody>
          <a:bodyPr/>
          <a:lstStyle/>
          <a:p>
            <a:pPr eaLnBrk="1" hangingPunct="1"/>
            <a:r>
              <a:rPr lang="en-US">
                <a:effectLst>
                  <a:outerShdw blurRad="38100" dist="38100" dir="2700000" algn="tl">
                    <a:srgbClr val="DDDDDD"/>
                  </a:outerShdw>
                </a:effectLst>
                <a:latin typeface="Arial" charset="0"/>
                <a:ea typeface="ヒラギノ角ゴ Pro W3" charset="0"/>
                <a:cs typeface="ヒラギノ角ゴ Pro W3" charset="0"/>
              </a:rPr>
              <a:t>Ten-Year Education/Career Plan</a:t>
            </a:r>
          </a:p>
        </p:txBody>
      </p:sp>
      <p:sp>
        <p:nvSpPr>
          <p:cNvPr id="1290244" name="Text Box 4"/>
          <p:cNvSpPr txBox="1">
            <a:spLocks noChangeArrowheads="1"/>
          </p:cNvSpPr>
          <p:nvPr/>
        </p:nvSpPr>
        <p:spPr bwMode="auto">
          <a:xfrm>
            <a:off x="3421063" y="2438400"/>
            <a:ext cx="2301875" cy="914400"/>
          </a:xfrm>
          <a:prstGeom prst="rect">
            <a:avLst/>
          </a:prstGeom>
          <a:noFill/>
          <a:ln w="9525">
            <a:noFill/>
            <a:miter lim="800000"/>
            <a:headEnd/>
            <a:tailEnd/>
          </a:ln>
          <a:effectLst/>
        </p:spPr>
        <p:txBody>
          <a:bodyPr>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5400" b="1">
                <a:effectLst>
                  <a:outerShdw blurRad="38100" dist="38100" dir="2700000" algn="tl">
                    <a:srgbClr val="DDDDDD"/>
                  </a:outerShdw>
                </a:effectLst>
                <a:latin typeface="Helvetica Neue" charset="0"/>
              </a:rPr>
              <a:t>vs</a:t>
            </a:r>
          </a:p>
        </p:txBody>
      </p:sp>
      <p:grpSp>
        <p:nvGrpSpPr>
          <p:cNvPr id="458756" name="Group 8"/>
          <p:cNvGrpSpPr>
            <a:grpSpLocks/>
          </p:cNvGrpSpPr>
          <p:nvPr/>
        </p:nvGrpSpPr>
        <p:grpSpPr bwMode="auto">
          <a:xfrm>
            <a:off x="0" y="533400"/>
            <a:ext cx="9144000" cy="1905000"/>
            <a:chOff x="0" y="533400"/>
            <a:chExt cx="9144000" cy="1905000"/>
          </a:xfrm>
        </p:grpSpPr>
        <p:sp>
          <p:nvSpPr>
            <p:cNvPr id="1290243" name="Rectangle 3"/>
            <p:cNvSpPr>
              <a:spLocks noChangeArrowheads="1"/>
            </p:cNvSpPr>
            <p:nvPr/>
          </p:nvSpPr>
          <p:spPr bwMode="auto">
            <a:xfrm>
              <a:off x="0" y="533400"/>
              <a:ext cx="9144000" cy="1143000"/>
            </a:xfrm>
            <a:prstGeom prst="rect">
              <a:avLst/>
            </a:prstGeom>
            <a:noFill/>
            <a:ln w="9525">
              <a:noFill/>
              <a:miter lim="800000"/>
              <a:headEnd/>
              <a:tailEnd/>
            </a:ln>
            <a:effectLst/>
          </p:spPr>
          <p:txBody>
            <a:bodyPr anchor="ctr"/>
            <a:lstStyle/>
            <a:p>
              <a:pPr algn="ctr" eaLnBrk="1" hangingPunct="1"/>
              <a:r>
                <a:rPr lang="en-US" sz="4400" b="1">
                  <a:solidFill>
                    <a:srgbClr val="800080"/>
                  </a:solidFill>
                  <a:effectLst>
                    <a:outerShdw blurRad="38100" dist="38100" dir="2700000" algn="tl">
                      <a:srgbClr val="DDDDDD"/>
                    </a:outerShdw>
                  </a:effectLst>
                  <a:latin typeface="Helvetica Neue" charset="0"/>
                </a:rPr>
                <a:t>Four-Year High School Plan</a:t>
              </a:r>
            </a:p>
          </p:txBody>
        </p:sp>
        <p:sp>
          <p:nvSpPr>
            <p:cNvPr id="1290246" name="Text Box 6"/>
            <p:cNvSpPr txBox="1">
              <a:spLocks noChangeArrowheads="1"/>
            </p:cNvSpPr>
            <p:nvPr/>
          </p:nvSpPr>
          <p:spPr bwMode="auto">
            <a:xfrm>
              <a:off x="0" y="1524000"/>
              <a:ext cx="9144000" cy="457200"/>
            </a:xfrm>
            <a:prstGeom prst="rect">
              <a:avLst/>
            </a:prstGeom>
            <a:noFill/>
            <a:ln w="9525">
              <a:noFill/>
              <a:miter lim="800000"/>
              <a:headEnd/>
              <a:tailEnd/>
            </a:ln>
            <a:effectLst/>
          </p:spPr>
          <p:txBody>
            <a:bodyPr>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b="1">
                  <a:effectLst>
                    <a:outerShdw blurRad="38100" dist="38100" dir="2700000" algn="tl">
                      <a:srgbClr val="DDDDDD"/>
                    </a:outerShdw>
                  </a:effectLst>
                  <a:latin typeface="Helvetica Neue" charset="0"/>
                </a:rPr>
                <a:t>Goal is high school graduation</a:t>
              </a:r>
              <a:endParaRPr lang="en-US" sz="2800" b="1" u="sng">
                <a:effectLst>
                  <a:outerShdw blurRad="38100" dist="38100" dir="2700000" algn="tl">
                    <a:srgbClr val="DDDDDD"/>
                  </a:outerShdw>
                </a:effectLst>
                <a:latin typeface="Helvetica Neue" charset="0"/>
              </a:endParaRPr>
            </a:p>
          </p:txBody>
        </p:sp>
        <p:sp>
          <p:nvSpPr>
            <p:cNvPr id="1290247" name="Text Box 7"/>
            <p:cNvSpPr txBox="1">
              <a:spLocks noChangeArrowheads="1"/>
            </p:cNvSpPr>
            <p:nvPr/>
          </p:nvSpPr>
          <p:spPr bwMode="auto">
            <a:xfrm>
              <a:off x="0" y="1981200"/>
              <a:ext cx="9144000" cy="457200"/>
            </a:xfrm>
            <a:prstGeom prst="rect">
              <a:avLst/>
            </a:prstGeom>
            <a:noFill/>
            <a:ln w="9525">
              <a:noFill/>
              <a:miter lim="800000"/>
              <a:headEnd/>
              <a:tailEnd/>
            </a:ln>
            <a:effectLst/>
          </p:spPr>
          <p:txBody>
            <a:bodyPr>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b="1">
                  <a:effectLst>
                    <a:outerShdw blurRad="38100" dist="38100" dir="2700000" algn="tl">
                      <a:srgbClr val="DDDDDD"/>
                    </a:outerShdw>
                  </a:effectLst>
                  <a:latin typeface="Helvetica Neue" charset="0"/>
                </a:rPr>
                <a:t>Reviewed by parents, counselor</a:t>
              </a:r>
              <a:endParaRPr lang="en-US" sz="2800" b="1" u="sng">
                <a:effectLst>
                  <a:outerShdw blurRad="38100" dist="38100" dir="2700000" algn="tl">
                    <a:srgbClr val="DDDDDD"/>
                  </a:outerShdw>
                </a:effectLst>
                <a:latin typeface="Helvetica Neue" charset="0"/>
              </a:endParaRPr>
            </a:p>
          </p:txBody>
        </p:sp>
      </p:grpSp>
      <p:grpSp>
        <p:nvGrpSpPr>
          <p:cNvPr id="3" name="Group 10"/>
          <p:cNvGrpSpPr>
            <a:grpSpLocks/>
          </p:cNvGrpSpPr>
          <p:nvPr/>
        </p:nvGrpSpPr>
        <p:grpSpPr bwMode="auto">
          <a:xfrm>
            <a:off x="0" y="4343400"/>
            <a:ext cx="9144000" cy="1295400"/>
            <a:chOff x="0" y="4343400"/>
            <a:chExt cx="9144000" cy="1295400"/>
          </a:xfrm>
        </p:grpSpPr>
        <p:sp>
          <p:nvSpPr>
            <p:cNvPr id="1290245" name="Text Box 5"/>
            <p:cNvSpPr txBox="1">
              <a:spLocks noChangeArrowheads="1"/>
            </p:cNvSpPr>
            <p:nvPr/>
          </p:nvSpPr>
          <p:spPr bwMode="auto">
            <a:xfrm>
              <a:off x="0" y="5119688"/>
              <a:ext cx="9144000" cy="519112"/>
            </a:xfrm>
            <a:prstGeom prst="rect">
              <a:avLst/>
            </a:prstGeom>
            <a:noFill/>
            <a:ln w="9525">
              <a:noFill/>
              <a:miter lim="800000"/>
              <a:headEnd/>
              <a:tailEnd/>
            </a:ln>
            <a:effectLst/>
          </p:spPr>
          <p:txBody>
            <a:bodyPr>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b="1">
                  <a:effectLst>
                    <a:outerShdw blurRad="38100" dist="38100" dir="2700000" algn="tl">
                      <a:srgbClr val="DDDDDD"/>
                    </a:outerShdw>
                  </a:effectLst>
                  <a:latin typeface="Helvetica Neue" charset="0"/>
                </a:rPr>
                <a:t>Reviewed by parents, counselor, and </a:t>
              </a:r>
              <a:r>
                <a:rPr lang="en-US" sz="2800" b="1" u="sng">
                  <a:effectLst>
                    <a:outerShdw blurRad="38100" dist="38100" dir="2700000" algn="tl">
                      <a:srgbClr val="DDDDDD"/>
                    </a:outerShdw>
                  </a:effectLst>
                  <a:latin typeface="Helvetica Neue" charset="0"/>
                </a:rPr>
                <a:t>future employers</a:t>
              </a:r>
            </a:p>
          </p:txBody>
        </p:sp>
        <p:sp>
          <p:nvSpPr>
            <p:cNvPr id="1290248" name="Text Box 8"/>
            <p:cNvSpPr txBox="1">
              <a:spLocks noChangeArrowheads="1"/>
            </p:cNvSpPr>
            <p:nvPr/>
          </p:nvSpPr>
          <p:spPr bwMode="auto">
            <a:xfrm>
              <a:off x="0" y="4343400"/>
              <a:ext cx="9144000" cy="822325"/>
            </a:xfrm>
            <a:prstGeom prst="rect">
              <a:avLst/>
            </a:prstGeom>
            <a:noFill/>
            <a:ln w="9525">
              <a:noFill/>
              <a:miter lim="800000"/>
              <a:headEnd/>
              <a:tailEnd/>
            </a:ln>
            <a:effectLst/>
          </p:spPr>
          <p:txBody>
            <a:bodyPr>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ja-JP" altLang="en-US" b="1">
                  <a:effectLst>
                    <a:outerShdw blurRad="38100" dist="38100" dir="2700000" algn="tl">
                      <a:srgbClr val="DDDDDD"/>
                    </a:outerShdw>
                  </a:effectLst>
                  <a:latin typeface="Helvetica Neue" charset="0"/>
                </a:rPr>
                <a:t>“</a:t>
              </a:r>
              <a:r>
                <a:rPr lang="en-US" b="1">
                  <a:effectLst>
                    <a:outerShdw blurRad="38100" dist="38100" dir="2700000" algn="tl">
                      <a:srgbClr val="DDDDDD"/>
                    </a:outerShdw>
                  </a:effectLst>
                  <a:latin typeface="Helvetica Neue" charset="0"/>
                </a:rPr>
                <a:t>Where do you want to be at age 25?</a:t>
              </a:r>
              <a:r>
                <a:rPr lang="ja-JP" altLang="en-US" b="1">
                  <a:effectLst>
                    <a:outerShdw blurRad="38100" dist="38100" dir="2700000" algn="tl">
                      <a:srgbClr val="DDDDDD"/>
                    </a:outerShdw>
                  </a:effectLst>
                  <a:latin typeface="Helvetica Neue" charset="0"/>
                </a:rPr>
                <a:t>”</a:t>
              </a:r>
              <a:endParaRPr lang="en-US" b="1">
                <a:effectLst>
                  <a:outerShdw blurRad="38100" dist="38100" dir="2700000" algn="tl">
                    <a:srgbClr val="DDDDDD"/>
                  </a:outerShdw>
                </a:effectLst>
                <a:latin typeface="Helvetica Neue" charset="0"/>
              </a:endParaRPr>
            </a:p>
            <a:p>
              <a:pPr algn="ctr"/>
              <a:r>
                <a:rPr lang="en-US" b="1">
                  <a:effectLst>
                    <a:outerShdw blurRad="38100" dist="38100" dir="2700000" algn="tl">
                      <a:srgbClr val="DDDDDD"/>
                    </a:outerShdw>
                  </a:effectLst>
                  <a:latin typeface="Helvetica Neue" charset="0"/>
                </a:rPr>
                <a:t>Goal is successful entry into the workplace</a:t>
              </a:r>
              <a:endParaRPr lang="en-US" sz="2800" b="1" u="sng">
                <a:effectLst>
                  <a:outerShdw blurRad="38100" dist="38100" dir="2700000" algn="tl">
                    <a:srgbClr val="DDDDDD"/>
                  </a:outerShdw>
                </a:effectLst>
                <a:latin typeface="Helvetica Neue"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90242"/>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100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42" grpId="0"/>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7970" name="Rectangle 2"/>
          <p:cNvSpPr>
            <a:spLocks noGrp="1" noChangeArrowheads="1"/>
          </p:cNvSpPr>
          <p:nvPr>
            <p:ph type="title" idx="4294967295"/>
          </p:nvPr>
        </p:nvSpPr>
        <p:spPr>
          <a:xfrm>
            <a:off x="228600" y="228600"/>
            <a:ext cx="8686800" cy="1143000"/>
          </a:xfrm>
        </p:spPr>
        <p:txBody>
          <a:bodyPr/>
          <a:lstStyle/>
          <a:p>
            <a:pPr eaLnBrk="1" hangingPunct="1"/>
            <a:r>
              <a:rPr lang="en-US" sz="5000" i="1">
                <a:effectLst>
                  <a:outerShdw blurRad="38100" dist="38100" dir="2700000" algn="tl">
                    <a:srgbClr val="DDDDDD"/>
                  </a:outerShdw>
                </a:effectLst>
                <a:latin typeface="Arial" charset="0"/>
                <a:ea typeface="ヒラギノ角ゴ Pro W3" charset="0"/>
                <a:cs typeface="ヒラギノ角ゴ Pro W3" charset="0"/>
              </a:rPr>
              <a:t>Our Mission</a:t>
            </a:r>
            <a:endParaRPr lang="en-US" sz="5000">
              <a:effectLst>
                <a:outerShdw blurRad="38100" dist="38100" dir="2700000" algn="tl">
                  <a:srgbClr val="DDDDDD"/>
                </a:outerShdw>
              </a:effectLst>
              <a:latin typeface="Arial" charset="0"/>
              <a:ea typeface="ヒラギノ角ゴ Pro W3" charset="0"/>
              <a:cs typeface="ヒラギノ角ゴ Pro W3" charset="0"/>
            </a:endParaRPr>
          </a:p>
        </p:txBody>
      </p:sp>
      <p:sp>
        <p:nvSpPr>
          <p:cNvPr id="1747971" name="Rectangle 3"/>
          <p:cNvSpPr>
            <a:spLocks noGrp="1" noChangeArrowheads="1"/>
          </p:cNvSpPr>
          <p:nvPr>
            <p:ph type="body" idx="4294967295"/>
          </p:nvPr>
        </p:nvSpPr>
        <p:spPr>
          <a:xfrm>
            <a:off x="0" y="1295400"/>
            <a:ext cx="9144000" cy="4419600"/>
          </a:xfrm>
        </p:spPr>
        <p:txBody>
          <a:bodyPr/>
          <a:lstStyle/>
          <a:p>
            <a:pPr eaLnBrk="1" hangingPunct="1">
              <a:lnSpc>
                <a:spcPct val="90000"/>
              </a:lnSpc>
            </a:pPr>
            <a:endParaRPr lang="en-US" sz="2300">
              <a:effectLst>
                <a:outerShdw blurRad="38100" dist="38100" dir="2700000" algn="tl">
                  <a:srgbClr val="DDDDDD"/>
                </a:outerShdw>
              </a:effectLst>
              <a:latin typeface="Arial" charset="0"/>
              <a:ea typeface="ヒラギノ角ゴ Pro W3" charset="0"/>
              <a:cs typeface="ヒラギノ角ゴ Pro W3" charset="0"/>
            </a:endParaRPr>
          </a:p>
          <a:p>
            <a:pPr eaLnBrk="1" hangingPunct="1">
              <a:lnSpc>
                <a:spcPct val="90000"/>
              </a:lnSpc>
            </a:pPr>
            <a:endParaRPr lang="en-US" sz="2300">
              <a:effectLst>
                <a:outerShdw blurRad="38100" dist="38100" dir="2700000" algn="tl">
                  <a:srgbClr val="DDDDDD"/>
                </a:outerShdw>
              </a:effectLst>
              <a:latin typeface="Arial" charset="0"/>
              <a:ea typeface="ヒラギノ角ゴ Pro W3" charset="0"/>
              <a:cs typeface="ヒラギノ角ゴ Pro W3" charset="0"/>
            </a:endParaRPr>
          </a:p>
        </p:txBody>
      </p:sp>
      <p:sp>
        <p:nvSpPr>
          <p:cNvPr id="460804" name="Rectangle 4"/>
          <p:cNvSpPr>
            <a:spLocks noChangeArrowheads="1"/>
          </p:cNvSpPr>
          <p:nvPr/>
        </p:nvSpPr>
        <p:spPr bwMode="auto">
          <a:xfrm>
            <a:off x="533400" y="1143000"/>
            <a:ext cx="8534400" cy="542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508000" indent="-508000">
              <a:lnSpc>
                <a:spcPct val="120000"/>
              </a:lnSpc>
            </a:pPr>
            <a:r>
              <a:rPr lang="en-US" sz="3600"/>
              <a:t>Help our students find the right career:</a:t>
            </a:r>
          </a:p>
          <a:p>
            <a:pPr marL="1252538" lvl="1" indent="-338138">
              <a:lnSpc>
                <a:spcPct val="120000"/>
              </a:lnSpc>
              <a:buFontTx/>
              <a:buChar char="•"/>
            </a:pPr>
            <a:r>
              <a:rPr lang="en-US" sz="3200"/>
              <a:t>High demand occupations in growing industries</a:t>
            </a:r>
          </a:p>
          <a:p>
            <a:pPr marL="1252538" lvl="1" indent="-338138">
              <a:lnSpc>
                <a:spcPct val="120000"/>
              </a:lnSpc>
              <a:buFontTx/>
              <a:buChar char="•"/>
            </a:pPr>
            <a:r>
              <a:rPr lang="en-US" sz="3200"/>
              <a:t>ROI - Education vs. Salary</a:t>
            </a:r>
          </a:p>
          <a:p>
            <a:pPr marL="1252538" lvl="1" indent="-338138">
              <a:lnSpc>
                <a:spcPct val="120000"/>
              </a:lnSpc>
              <a:buFontTx/>
              <a:buChar char="•"/>
            </a:pPr>
            <a:r>
              <a:rPr lang="en-US" sz="3200"/>
              <a:t>Jobs with potential for advancement</a:t>
            </a:r>
          </a:p>
          <a:p>
            <a:pPr marL="1252538" lvl="1" indent="-338138">
              <a:lnSpc>
                <a:spcPct val="120000"/>
              </a:lnSpc>
              <a:buFontTx/>
              <a:buChar char="•"/>
            </a:pPr>
            <a:r>
              <a:rPr lang="en-US" sz="3200"/>
              <a:t>Future-proof occupations</a:t>
            </a:r>
          </a:p>
          <a:p>
            <a:pPr marL="1252538" lvl="1" indent="-338138">
              <a:lnSpc>
                <a:spcPct val="120000"/>
              </a:lnSpc>
              <a:buFontTx/>
              <a:buChar char="•"/>
            </a:pPr>
            <a:r>
              <a:rPr lang="en-US" sz="3200"/>
              <a:t>Transferable skills</a:t>
            </a:r>
          </a:p>
          <a:p>
            <a:pPr marL="1252538" lvl="1" indent="-338138">
              <a:lnSpc>
                <a:spcPct val="120000"/>
              </a:lnSpc>
              <a:buFontTx/>
              <a:buChar char="•"/>
            </a:pPr>
            <a:r>
              <a:rPr lang="en-US" sz="3200"/>
              <a:t>Job satisfaction</a:t>
            </a:r>
          </a:p>
          <a:p>
            <a:pPr marL="1252538" lvl="1" indent="-338138">
              <a:lnSpc>
                <a:spcPct val="120000"/>
              </a:lnSpc>
              <a:buFontTx/>
              <a:buChar char="•"/>
            </a:pPr>
            <a:endParaRPr lang="en-US" sz="32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2"/>
          <p:cNvSpPr>
            <a:spLocks noGrp="1" noChangeArrowheads="1"/>
          </p:cNvSpPr>
          <p:nvPr>
            <p:ph type="ctrTitle"/>
          </p:nvPr>
        </p:nvSpPr>
        <p:spPr>
          <a:xfrm>
            <a:off x="0" y="2057400"/>
            <a:ext cx="9144000" cy="1143000"/>
          </a:xfrm>
        </p:spPr>
        <p:txBody>
          <a:bodyPr/>
          <a:lstStyle/>
          <a:p>
            <a:r>
              <a:rPr lang="en-US" sz="4800">
                <a:latin typeface="Arial" charset="0"/>
                <a:ea typeface="ヒラギノ角ゴ Pro W3" charset="0"/>
                <a:cs typeface="ヒラギノ角ゴ Pro W3" charset="0"/>
              </a:rPr>
              <a:t>Questions</a:t>
            </a:r>
            <a:br>
              <a:rPr lang="en-US" sz="4800">
                <a:latin typeface="Arial" charset="0"/>
                <a:ea typeface="ヒラギノ角ゴ Pro W3" charset="0"/>
                <a:cs typeface="ヒラギノ角ゴ Pro W3" charset="0"/>
              </a:rPr>
            </a:br>
            <a:r>
              <a:rPr lang="en-US" sz="4800">
                <a:latin typeface="Arial" charset="0"/>
                <a:ea typeface="ヒラギノ角ゴ Pro W3" charset="0"/>
                <a:cs typeface="ヒラギノ角ゴ Pro W3" charset="0"/>
              </a:rPr>
              <a:t>before I conclude?</a:t>
            </a:r>
            <a:endParaRPr lang="en-US">
              <a:latin typeface="Arial" charset="0"/>
              <a:ea typeface="ヒラギノ角ゴ Pro W3" charset="0"/>
              <a:cs typeface="ヒラギノ角ゴ Pro W3" charset="0"/>
            </a:endParaRPr>
          </a:p>
        </p:txBody>
      </p:sp>
      <p:sp>
        <p:nvSpPr>
          <p:cNvPr id="462851" name="Rectangle 3"/>
          <p:cNvSpPr>
            <a:spLocks noGrp="1" noChangeArrowheads="1"/>
          </p:cNvSpPr>
          <p:nvPr>
            <p:ph type="subTitle" idx="1"/>
          </p:nvPr>
        </p:nvSpPr>
        <p:spPr>
          <a:xfrm>
            <a:off x="0" y="4724400"/>
            <a:ext cx="9144000" cy="2133600"/>
          </a:xfrm>
        </p:spPr>
        <p:txBody>
          <a:bodyPr/>
          <a:lstStyle/>
          <a:p>
            <a:pPr>
              <a:lnSpc>
                <a:spcPct val="80000"/>
              </a:lnSpc>
            </a:pPr>
            <a:r>
              <a:rPr lang="en-US" sz="4000">
                <a:latin typeface="Arial" charset="0"/>
                <a:ea typeface="ヒラギノ角ゴ Pro W3" charset="0"/>
                <a:cs typeface="ヒラギノ角ゴ Pro W3" charset="0"/>
              </a:rPr>
              <a:t>Emil Barnabas</a:t>
            </a:r>
          </a:p>
          <a:p>
            <a:pPr>
              <a:lnSpc>
                <a:spcPct val="80000"/>
              </a:lnSpc>
            </a:pPr>
            <a:endParaRPr lang="en-US" sz="3200">
              <a:latin typeface="Arial" charset="0"/>
              <a:ea typeface="ヒラギノ角ゴ Pro W3" charset="0"/>
              <a:cs typeface="ヒラギノ角ゴ Pro W3" charset="0"/>
            </a:endParaRPr>
          </a:p>
          <a:p>
            <a:pPr>
              <a:lnSpc>
                <a:spcPct val="80000"/>
              </a:lnSpc>
            </a:pPr>
            <a:r>
              <a:rPr lang="en-US" sz="3200">
                <a:latin typeface="Arial" charset="0"/>
                <a:ea typeface="ヒラギノ角ゴ Pro W3" charset="0"/>
                <a:cs typeface="ヒラギノ角ゴ Pro W3" charset="0"/>
              </a:rPr>
              <a:t>Emil@barnabas.com</a:t>
            </a:r>
          </a:p>
        </p:txBody>
      </p:sp>
      <p:sp>
        <p:nvSpPr>
          <p:cNvPr id="462852" name="AutoShape 4"/>
          <p:cNvSpPr>
            <a:spLocks noChangeArrowheads="1"/>
          </p:cNvSpPr>
          <p:nvPr/>
        </p:nvSpPr>
        <p:spPr bwMode="auto">
          <a:xfrm>
            <a:off x="838200" y="1752600"/>
            <a:ext cx="7162800" cy="1752600"/>
          </a:xfrm>
          <a:prstGeom prst="wedgeRoundRectCallout">
            <a:avLst>
              <a:gd name="adj1" fmla="val 39958"/>
              <a:gd name="adj2" fmla="val 133426"/>
              <a:gd name="adj3" fmla="val 16667"/>
            </a:avLst>
          </a:prstGeom>
          <a:noFill/>
          <a:ln w="762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64898" name="Picture 4" descr="0831_gold_630x420-135888186848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143000" y="457200"/>
            <a:ext cx="6909050" cy="1107996"/>
          </a:xfrm>
          <a:prstGeom prst="rect">
            <a:avLst/>
          </a:prstGeom>
          <a:noFill/>
          <a:effectLst>
            <a:outerShdw blurRad="50800" dist="38100" dir="2700000">
              <a:srgbClr val="000000">
                <a:alpha val="43000"/>
              </a:srgbClr>
            </a:outerShdw>
          </a:effectLst>
        </p:spPr>
        <p:txBody>
          <a:bodyPr wrap="none">
            <a:spAutoFit/>
          </a:bodyPr>
          <a:lstStyle/>
          <a:p>
            <a:pPr algn="ctr">
              <a:defRPr/>
            </a:pPr>
            <a:r>
              <a:rPr lang="en-US" sz="6600" b="1" dirty="0">
                <a:ln>
                  <a:solidFill>
                    <a:schemeClr val="tx1"/>
                  </a:solidFill>
                </a:ln>
                <a:solidFill>
                  <a:schemeClr val="bg1"/>
                </a:solidFill>
                <a:latin typeface="Arial" pitchFamily="-108" charset="0"/>
                <a:ea typeface="ヒラギノ角ゴ Pro W3" pitchFamily="-108" charset="-128"/>
                <a:cs typeface="+mn-cs"/>
              </a:rPr>
              <a:t>The Golden Rule</a:t>
            </a:r>
          </a:p>
        </p:txBody>
      </p:sp>
      <p:sp>
        <p:nvSpPr>
          <p:cNvPr id="7" name="TextBox 6"/>
          <p:cNvSpPr txBox="1"/>
          <p:nvPr/>
        </p:nvSpPr>
        <p:spPr>
          <a:xfrm>
            <a:off x="294439" y="3657600"/>
            <a:ext cx="8555122" cy="2123658"/>
          </a:xfrm>
          <a:prstGeom prst="rect">
            <a:avLst/>
          </a:prstGeom>
          <a:noFill/>
          <a:effectLst>
            <a:outerShdw blurRad="50800" dist="38100" dir="2700000">
              <a:srgbClr val="000000">
                <a:alpha val="43000"/>
              </a:srgbClr>
            </a:outerShdw>
          </a:effectLst>
        </p:spPr>
        <p:txBody>
          <a:bodyPr wrap="none">
            <a:spAutoFit/>
          </a:bodyPr>
          <a:lstStyle/>
          <a:p>
            <a:pPr algn="ctr">
              <a:defRPr/>
            </a:pPr>
            <a:r>
              <a:rPr lang="en-US" sz="6600" b="1" dirty="0">
                <a:ln>
                  <a:solidFill>
                    <a:schemeClr val="tx1"/>
                  </a:solidFill>
                </a:ln>
                <a:solidFill>
                  <a:schemeClr val="bg1"/>
                </a:solidFill>
                <a:latin typeface="Arial" pitchFamily="-108" charset="0"/>
                <a:ea typeface="ヒラギノ角ゴ Pro W3" pitchFamily="-108" charset="-128"/>
                <a:cs typeface="+mn-cs"/>
              </a:rPr>
              <a:t>He who has the Gold</a:t>
            </a:r>
            <a:br>
              <a:rPr lang="en-US" sz="6600" b="1" dirty="0">
                <a:ln>
                  <a:solidFill>
                    <a:schemeClr val="tx1"/>
                  </a:solidFill>
                </a:ln>
                <a:solidFill>
                  <a:schemeClr val="bg1"/>
                </a:solidFill>
                <a:latin typeface="Arial" pitchFamily="-108" charset="0"/>
                <a:ea typeface="ヒラギノ角ゴ Pro W3" pitchFamily="-108" charset="-128"/>
                <a:cs typeface="+mn-cs"/>
              </a:rPr>
            </a:br>
            <a:r>
              <a:rPr lang="en-US" sz="6600" b="1" dirty="0">
                <a:ln>
                  <a:solidFill>
                    <a:schemeClr val="tx1"/>
                  </a:solidFill>
                </a:ln>
                <a:solidFill>
                  <a:schemeClr val="bg1"/>
                </a:solidFill>
                <a:latin typeface="Arial" pitchFamily="-108" charset="0"/>
                <a:ea typeface="ヒラギノ角ゴ Pro W3" pitchFamily="-108" charset="-128"/>
                <a:cs typeface="+mn-cs"/>
              </a:rPr>
              <a:t>makes the rules!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prodPlat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133600"/>
            <a:ext cx="3556000"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6947" name="Picture 8" descr="images.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900" y="304800"/>
            <a:ext cx="34163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0" name="Rectangle 1"/>
          <p:cNvSpPr>
            <a:spLocks noChangeArrowheads="1"/>
          </p:cNvSpPr>
          <p:nvPr/>
        </p:nvSpPr>
        <p:spPr bwMode="auto">
          <a:xfrm>
            <a:off x="381000" y="2971800"/>
            <a:ext cx="45720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000" b="1"/>
              <a:t>Platinum Rule:</a:t>
            </a:r>
            <a:r>
              <a:rPr lang="en-US" sz="3000"/>
              <a:t/>
            </a:r>
            <a:br>
              <a:rPr lang="en-US" sz="3000"/>
            </a:br>
            <a:r>
              <a:rPr lang="en-US" sz="3000"/>
              <a:t>Treat others the way THEY want to be treated.</a:t>
            </a:r>
          </a:p>
        </p:txBody>
      </p:sp>
      <p:sp>
        <p:nvSpPr>
          <p:cNvPr id="466949" name="Rectangle 2"/>
          <p:cNvSpPr>
            <a:spLocks noChangeArrowheads="1"/>
          </p:cNvSpPr>
          <p:nvPr/>
        </p:nvSpPr>
        <p:spPr bwMode="auto">
          <a:xfrm>
            <a:off x="3657600" y="533400"/>
            <a:ext cx="45720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000" b="1"/>
              <a:t>Golden Rule:</a:t>
            </a:r>
            <a:r>
              <a:rPr lang="en-US" sz="3000"/>
              <a:t/>
            </a:r>
            <a:br>
              <a:rPr lang="en-US" sz="3000"/>
            </a:br>
            <a:r>
              <a:rPr lang="en-US" sz="3000"/>
              <a:t>Treat others the way YOU want to be treated.</a:t>
            </a:r>
          </a:p>
        </p:txBody>
      </p:sp>
      <p:sp>
        <p:nvSpPr>
          <p:cNvPr id="140292" name="Rectangle 1"/>
          <p:cNvSpPr>
            <a:spLocks noChangeArrowheads="1"/>
          </p:cNvSpPr>
          <p:nvPr/>
        </p:nvSpPr>
        <p:spPr bwMode="auto">
          <a:xfrm>
            <a:off x="381000" y="4648200"/>
            <a:ext cx="62484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000" b="1"/>
              <a:t>Double Platinum Rule:</a:t>
            </a:r>
            <a:r>
              <a:rPr lang="en-US" sz="3000"/>
              <a:t/>
            </a:r>
            <a:br>
              <a:rPr lang="en-US" sz="3000"/>
            </a:br>
            <a:r>
              <a:rPr lang="en-US" sz="3000"/>
              <a:t>Treat others the way they don</a:t>
            </a:r>
            <a:r>
              <a:rPr lang="ja-JP" altLang="en-US" sz="3000"/>
              <a:t>’</a:t>
            </a:r>
            <a:r>
              <a:rPr lang="en-US" sz="3000"/>
              <a:t>t even know they want to be treated.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029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0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0" grpId="0"/>
      <p:bldP spid="140292" grpId="0"/>
    </p:bldLst>
  </p:timing>
</p:sld>
</file>

<file path=ppt/slides/slide2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prodPlat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133600"/>
            <a:ext cx="3556000"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6947" name="Picture 8" descr="images.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900" y="304800"/>
            <a:ext cx="34163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0" name="Rectangle 1"/>
          <p:cNvSpPr>
            <a:spLocks noChangeArrowheads="1"/>
          </p:cNvSpPr>
          <p:nvPr/>
        </p:nvSpPr>
        <p:spPr bwMode="auto">
          <a:xfrm>
            <a:off x="381000" y="2971800"/>
            <a:ext cx="45720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000" b="1"/>
              <a:t>Platinum Rule:</a:t>
            </a:r>
            <a:r>
              <a:rPr lang="en-US" sz="3000"/>
              <a:t/>
            </a:r>
            <a:br>
              <a:rPr lang="en-US" sz="3000"/>
            </a:br>
            <a:r>
              <a:rPr lang="en-US" sz="3000"/>
              <a:t>Treat others the way THEY want to be treated.</a:t>
            </a:r>
          </a:p>
        </p:txBody>
      </p:sp>
      <p:sp>
        <p:nvSpPr>
          <p:cNvPr id="466949" name="Rectangle 2"/>
          <p:cNvSpPr>
            <a:spLocks noChangeArrowheads="1"/>
          </p:cNvSpPr>
          <p:nvPr/>
        </p:nvSpPr>
        <p:spPr bwMode="auto">
          <a:xfrm>
            <a:off x="3657600" y="533400"/>
            <a:ext cx="45720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000" b="1"/>
              <a:t>Golden Rule:</a:t>
            </a:r>
            <a:r>
              <a:rPr lang="en-US" sz="3000"/>
              <a:t/>
            </a:r>
            <a:br>
              <a:rPr lang="en-US" sz="3000"/>
            </a:br>
            <a:r>
              <a:rPr lang="en-US" sz="3000"/>
              <a:t>Treat others the way YOU want to be treated.</a:t>
            </a:r>
          </a:p>
        </p:txBody>
      </p:sp>
      <p:sp>
        <p:nvSpPr>
          <p:cNvPr id="140292" name="Rectangle 1"/>
          <p:cNvSpPr>
            <a:spLocks noChangeArrowheads="1"/>
          </p:cNvSpPr>
          <p:nvPr/>
        </p:nvSpPr>
        <p:spPr bwMode="auto">
          <a:xfrm>
            <a:off x="381000" y="4648200"/>
            <a:ext cx="62484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000" b="1"/>
              <a:t>Double Platinum Rule:</a:t>
            </a:r>
            <a:r>
              <a:rPr lang="en-US" sz="3000"/>
              <a:t/>
            </a:r>
            <a:br>
              <a:rPr lang="en-US" sz="3000"/>
            </a:br>
            <a:r>
              <a:rPr lang="en-US" sz="3000"/>
              <a:t>Treat others the way they don</a:t>
            </a:r>
            <a:r>
              <a:rPr lang="ja-JP" altLang="en-US" sz="3000"/>
              <a:t>’</a:t>
            </a:r>
            <a:r>
              <a:rPr lang="en-US" sz="3000"/>
              <a:t>t even know they want to be treated.</a:t>
            </a:r>
          </a:p>
        </p:txBody>
      </p:sp>
    </p:spTree>
    <p:extLst>
      <p:ext uri="{BB962C8B-B14F-4D97-AF65-F5344CB8AC3E}">
        <p14:creationId xmlns:p14="http://schemas.microsoft.com/office/powerpoint/2010/main" val="924145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029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0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0" grpId="0"/>
      <p:bldP spid="140292" grpId="0"/>
    </p:bldLst>
  </p:timing>
</p:sld>
</file>

<file path=ppt/slides/slide2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prodPlat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133600"/>
            <a:ext cx="3556000"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6947" name="Picture 8" descr="images.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900" y="304800"/>
            <a:ext cx="34163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0" name="Rectangle 1"/>
          <p:cNvSpPr>
            <a:spLocks noChangeArrowheads="1"/>
          </p:cNvSpPr>
          <p:nvPr/>
        </p:nvSpPr>
        <p:spPr bwMode="auto">
          <a:xfrm>
            <a:off x="381000" y="2971800"/>
            <a:ext cx="45720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000" b="1"/>
              <a:t>Platinum Rule:</a:t>
            </a:r>
            <a:r>
              <a:rPr lang="en-US" sz="3000"/>
              <a:t/>
            </a:r>
            <a:br>
              <a:rPr lang="en-US" sz="3000"/>
            </a:br>
            <a:r>
              <a:rPr lang="en-US" sz="3000"/>
              <a:t>Treat others the way THEY want to be treated.</a:t>
            </a:r>
          </a:p>
        </p:txBody>
      </p:sp>
      <p:sp>
        <p:nvSpPr>
          <p:cNvPr id="466949" name="Rectangle 2"/>
          <p:cNvSpPr>
            <a:spLocks noChangeArrowheads="1"/>
          </p:cNvSpPr>
          <p:nvPr/>
        </p:nvSpPr>
        <p:spPr bwMode="auto">
          <a:xfrm>
            <a:off x="3657600" y="533400"/>
            <a:ext cx="45720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000" b="1"/>
              <a:t>Golden Rule:</a:t>
            </a:r>
            <a:r>
              <a:rPr lang="en-US" sz="3000"/>
              <a:t/>
            </a:r>
            <a:br>
              <a:rPr lang="en-US" sz="3000"/>
            </a:br>
            <a:r>
              <a:rPr lang="en-US" sz="3000"/>
              <a:t>Treat others the way YOU want to be treated.</a:t>
            </a:r>
          </a:p>
        </p:txBody>
      </p:sp>
      <p:sp>
        <p:nvSpPr>
          <p:cNvPr id="140292" name="Rectangle 1"/>
          <p:cNvSpPr>
            <a:spLocks noChangeArrowheads="1"/>
          </p:cNvSpPr>
          <p:nvPr/>
        </p:nvSpPr>
        <p:spPr bwMode="auto">
          <a:xfrm>
            <a:off x="381000" y="4648200"/>
            <a:ext cx="62484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000" b="1"/>
              <a:t>Double Platinum Rule:</a:t>
            </a:r>
            <a:r>
              <a:rPr lang="en-US" sz="3000"/>
              <a:t/>
            </a:r>
            <a:br>
              <a:rPr lang="en-US" sz="3000"/>
            </a:br>
            <a:r>
              <a:rPr lang="en-US" sz="3000"/>
              <a:t>Treat others the way they don</a:t>
            </a:r>
            <a:r>
              <a:rPr lang="ja-JP" altLang="en-US" sz="3000"/>
              <a:t>’</a:t>
            </a:r>
            <a:r>
              <a:rPr lang="en-US" sz="3000"/>
              <a:t>t even know they want to be treated.</a:t>
            </a:r>
          </a:p>
        </p:txBody>
      </p:sp>
    </p:spTree>
    <p:extLst>
      <p:ext uri="{BB962C8B-B14F-4D97-AF65-F5344CB8AC3E}">
        <p14:creationId xmlns:p14="http://schemas.microsoft.com/office/powerpoint/2010/main" val="809367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029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0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0" grpId="0"/>
      <p:bldP spid="140292" grpId="0"/>
    </p:bldLst>
  </p:timing>
</p:sld>
</file>

<file path=ppt/slides/slide2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prodPlat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133600"/>
            <a:ext cx="3556000"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6947" name="Picture 8" descr="images.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900" y="304800"/>
            <a:ext cx="34163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0" name="Rectangle 1"/>
          <p:cNvSpPr>
            <a:spLocks noChangeArrowheads="1"/>
          </p:cNvSpPr>
          <p:nvPr/>
        </p:nvSpPr>
        <p:spPr bwMode="auto">
          <a:xfrm>
            <a:off x="381000" y="2971800"/>
            <a:ext cx="45720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000" b="1"/>
              <a:t>Platinum Rule:</a:t>
            </a:r>
            <a:r>
              <a:rPr lang="en-US" sz="3000"/>
              <a:t/>
            </a:r>
            <a:br>
              <a:rPr lang="en-US" sz="3000"/>
            </a:br>
            <a:r>
              <a:rPr lang="en-US" sz="3000"/>
              <a:t>Treat others the way THEY want to be treated.</a:t>
            </a:r>
          </a:p>
        </p:txBody>
      </p:sp>
      <p:sp>
        <p:nvSpPr>
          <p:cNvPr id="466949" name="Rectangle 2"/>
          <p:cNvSpPr>
            <a:spLocks noChangeArrowheads="1"/>
          </p:cNvSpPr>
          <p:nvPr/>
        </p:nvSpPr>
        <p:spPr bwMode="auto">
          <a:xfrm>
            <a:off x="3657600" y="533400"/>
            <a:ext cx="45720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000" b="1"/>
              <a:t>Golden Rule:</a:t>
            </a:r>
            <a:r>
              <a:rPr lang="en-US" sz="3000"/>
              <a:t/>
            </a:r>
            <a:br>
              <a:rPr lang="en-US" sz="3000"/>
            </a:br>
            <a:r>
              <a:rPr lang="en-US" sz="3000"/>
              <a:t>Treat others the way YOU want to be treated.</a:t>
            </a:r>
          </a:p>
        </p:txBody>
      </p:sp>
      <p:sp>
        <p:nvSpPr>
          <p:cNvPr id="140292" name="Rectangle 1"/>
          <p:cNvSpPr>
            <a:spLocks noChangeArrowheads="1"/>
          </p:cNvSpPr>
          <p:nvPr/>
        </p:nvSpPr>
        <p:spPr bwMode="auto">
          <a:xfrm>
            <a:off x="381000" y="4648200"/>
            <a:ext cx="62484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000" b="1"/>
              <a:t>Double Platinum Rule:</a:t>
            </a:r>
            <a:r>
              <a:rPr lang="en-US" sz="3000"/>
              <a:t/>
            </a:r>
            <a:br>
              <a:rPr lang="en-US" sz="3000"/>
            </a:br>
            <a:r>
              <a:rPr lang="en-US" sz="3000"/>
              <a:t>Treat others the way they don</a:t>
            </a:r>
            <a:r>
              <a:rPr lang="ja-JP" altLang="en-US" sz="3000"/>
              <a:t>’</a:t>
            </a:r>
            <a:r>
              <a:rPr lang="en-US" sz="3000"/>
              <a:t>t even know they want to be treated.</a:t>
            </a:r>
          </a:p>
        </p:txBody>
      </p:sp>
    </p:spTree>
    <p:extLst>
      <p:ext uri="{BB962C8B-B14F-4D97-AF65-F5344CB8AC3E}">
        <p14:creationId xmlns:p14="http://schemas.microsoft.com/office/powerpoint/2010/main" val="982404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029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0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0" grpId="0"/>
      <p:bldP spid="140292"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3490" name="Picture 2" descr="C:\Documents and Settings\cdroessler\My Documents\Presentations\NEW\texas graduates\3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752600"/>
            <a:ext cx="92964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2" descr="C:\Documents and Settings\cdroessler\My Documents\Presentations\NEW\texas graduates\cover-sma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5225" y="0"/>
            <a:ext cx="1628775"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TextBox 3"/>
          <p:cNvSpPr txBox="1">
            <a:spLocks noChangeArrowheads="1"/>
          </p:cNvSpPr>
          <p:nvPr/>
        </p:nvSpPr>
        <p:spPr bwMode="auto">
          <a:xfrm>
            <a:off x="0" y="304800"/>
            <a:ext cx="42640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a:t>Median First-year Earnings – </a:t>
            </a:r>
            <a:br>
              <a:rPr lang="en-US"/>
            </a:br>
            <a:r>
              <a:rPr lang="en-US"/>
              <a:t>Academic Associate</a:t>
            </a:r>
            <a:r>
              <a:rPr lang="ja-JP" altLang="en-US"/>
              <a:t>’</a:t>
            </a:r>
            <a:r>
              <a:rPr lang="en-US"/>
              <a:t>s Degree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2"/>
          <p:cNvSpPr>
            <a:spLocks noGrp="1" noChangeArrowheads="1"/>
          </p:cNvSpPr>
          <p:nvPr>
            <p:ph type="ctrTitle"/>
          </p:nvPr>
        </p:nvSpPr>
        <p:spPr>
          <a:xfrm>
            <a:off x="0" y="2057400"/>
            <a:ext cx="9144000" cy="1143000"/>
          </a:xfrm>
        </p:spPr>
        <p:txBody>
          <a:bodyPr/>
          <a:lstStyle/>
          <a:p>
            <a:r>
              <a:rPr lang="en-US" sz="4800">
                <a:latin typeface="Arial" charset="0"/>
                <a:ea typeface="ヒラギノ角ゴ Pro W3" charset="0"/>
                <a:cs typeface="ヒラギノ角ゴ Pro W3" charset="0"/>
              </a:rPr>
              <a:t>Thanks for listening!</a:t>
            </a:r>
            <a:endParaRPr lang="en-US">
              <a:latin typeface="Arial" charset="0"/>
              <a:ea typeface="ヒラギノ角ゴ Pro W3" charset="0"/>
              <a:cs typeface="ヒラギノ角ゴ Pro W3" charset="0"/>
            </a:endParaRPr>
          </a:p>
        </p:txBody>
      </p:sp>
      <p:sp>
        <p:nvSpPr>
          <p:cNvPr id="468995" name="Rectangle 3"/>
          <p:cNvSpPr>
            <a:spLocks noGrp="1" noChangeArrowheads="1"/>
          </p:cNvSpPr>
          <p:nvPr>
            <p:ph type="subTitle" idx="1"/>
          </p:nvPr>
        </p:nvSpPr>
        <p:spPr>
          <a:xfrm>
            <a:off x="0" y="4724400"/>
            <a:ext cx="9144000" cy="2133600"/>
          </a:xfrm>
        </p:spPr>
        <p:txBody>
          <a:bodyPr/>
          <a:lstStyle/>
          <a:p>
            <a:pPr>
              <a:lnSpc>
                <a:spcPct val="80000"/>
              </a:lnSpc>
            </a:pPr>
            <a:r>
              <a:rPr lang="en-US" sz="4000">
                <a:latin typeface="Arial" charset="0"/>
                <a:ea typeface="ヒラギノ角ゴ Pro W3" charset="0"/>
                <a:cs typeface="ヒラギノ角ゴ Pro W3" charset="0"/>
              </a:rPr>
              <a:t>Emil Barnabas</a:t>
            </a:r>
          </a:p>
          <a:p>
            <a:pPr>
              <a:lnSpc>
                <a:spcPct val="80000"/>
              </a:lnSpc>
            </a:pPr>
            <a:endParaRPr lang="en-US" sz="3200">
              <a:latin typeface="Arial" charset="0"/>
              <a:ea typeface="ヒラギノ角ゴ Pro W3" charset="0"/>
              <a:cs typeface="ヒラギノ角ゴ Pro W3" charset="0"/>
            </a:endParaRPr>
          </a:p>
          <a:p>
            <a:pPr>
              <a:lnSpc>
                <a:spcPct val="80000"/>
              </a:lnSpc>
            </a:pPr>
            <a:r>
              <a:rPr lang="en-US" sz="3200">
                <a:latin typeface="Arial" charset="0"/>
                <a:ea typeface="ヒラギノ角ゴ Pro W3" charset="0"/>
                <a:cs typeface="ヒラギノ角ゴ Pro W3" charset="0"/>
              </a:rPr>
              <a:t>Emil@barnabas.com</a:t>
            </a:r>
          </a:p>
        </p:txBody>
      </p:sp>
      <p:sp>
        <p:nvSpPr>
          <p:cNvPr id="468996" name="AutoShape 4"/>
          <p:cNvSpPr>
            <a:spLocks noChangeArrowheads="1"/>
          </p:cNvSpPr>
          <p:nvPr/>
        </p:nvSpPr>
        <p:spPr bwMode="auto">
          <a:xfrm>
            <a:off x="838200" y="1752600"/>
            <a:ext cx="7162800" cy="1752600"/>
          </a:xfrm>
          <a:prstGeom prst="wedgeRoundRectCallout">
            <a:avLst>
              <a:gd name="adj1" fmla="val 39958"/>
              <a:gd name="adj2" fmla="val 133426"/>
              <a:gd name="adj3" fmla="val 16667"/>
            </a:avLst>
          </a:prstGeom>
          <a:noFill/>
          <a:ln w="762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xmlns:p14="http://schemas.microsoft.com/office/powerpoint/2010/main" spd="med" advTm="2000">
        <p:fade/>
      </p:transition>
    </mc:Fallback>
  </mc:AlternateContent>
  <p:timing>
    <p:tnLst>
      <p:par>
        <p:cTn xmlns:p14="http://schemas.microsoft.com/office/powerpoint/2010/mai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2"/>
          <p:cNvSpPr>
            <a:spLocks noGrp="1" noChangeArrowheads="1"/>
          </p:cNvSpPr>
          <p:nvPr>
            <p:ph type="ctrTitle"/>
          </p:nvPr>
        </p:nvSpPr>
        <p:spPr>
          <a:xfrm>
            <a:off x="152400" y="1905000"/>
            <a:ext cx="5257800" cy="2286000"/>
          </a:xfrm>
        </p:spPr>
        <p:txBody>
          <a:bodyPr/>
          <a:lstStyle/>
          <a:p>
            <a:r>
              <a:rPr lang="en-US" sz="4800">
                <a:latin typeface="Arial" charset="0"/>
                <a:ea typeface="ヒラギノ角ゴ Pro W3" charset="0"/>
                <a:cs typeface="ヒラギノ角ゴ Pro W3" charset="0"/>
              </a:rPr>
              <a:t>Please scan your Smart Card on the way out</a:t>
            </a:r>
            <a:endParaRPr lang="en-US">
              <a:latin typeface="Arial" charset="0"/>
              <a:ea typeface="ヒラギノ角ゴ Pro W3" charset="0"/>
              <a:cs typeface="ヒラギノ角ゴ Pro W3" charset="0"/>
            </a:endParaRPr>
          </a:p>
        </p:txBody>
      </p:sp>
      <p:sp>
        <p:nvSpPr>
          <p:cNvPr id="471043" name="Rectangle 3"/>
          <p:cNvSpPr>
            <a:spLocks noGrp="1" noChangeArrowheads="1"/>
          </p:cNvSpPr>
          <p:nvPr>
            <p:ph type="subTitle" idx="1"/>
          </p:nvPr>
        </p:nvSpPr>
        <p:spPr>
          <a:xfrm>
            <a:off x="0" y="4724400"/>
            <a:ext cx="9144000" cy="2133600"/>
          </a:xfrm>
        </p:spPr>
        <p:txBody>
          <a:bodyPr/>
          <a:lstStyle/>
          <a:p>
            <a:pPr>
              <a:lnSpc>
                <a:spcPct val="80000"/>
              </a:lnSpc>
            </a:pPr>
            <a:r>
              <a:rPr lang="en-US" sz="4000">
                <a:latin typeface="Arial" charset="0"/>
                <a:ea typeface="ヒラギノ角ゴ Pro W3" charset="0"/>
                <a:cs typeface="ヒラギノ角ゴ Pro W3" charset="0"/>
              </a:rPr>
              <a:t>Emil Barnabas</a:t>
            </a:r>
          </a:p>
          <a:p>
            <a:pPr>
              <a:lnSpc>
                <a:spcPct val="80000"/>
              </a:lnSpc>
            </a:pPr>
            <a:endParaRPr lang="en-US" sz="3200">
              <a:latin typeface="Arial" charset="0"/>
              <a:ea typeface="ヒラギノ角ゴ Pro W3" charset="0"/>
              <a:cs typeface="ヒラギノ角ゴ Pro W3" charset="0"/>
            </a:endParaRPr>
          </a:p>
          <a:p>
            <a:pPr>
              <a:lnSpc>
                <a:spcPct val="80000"/>
              </a:lnSpc>
            </a:pPr>
            <a:r>
              <a:rPr lang="en-US" sz="3200">
                <a:latin typeface="Arial" charset="0"/>
                <a:ea typeface="ヒラギノ角ゴ Pro W3" charset="0"/>
                <a:cs typeface="ヒラギノ角ゴ Pro W3" charset="0"/>
              </a:rPr>
              <a:t>Emil@barnabas.com</a:t>
            </a:r>
          </a:p>
        </p:txBody>
      </p:sp>
      <p:pic>
        <p:nvPicPr>
          <p:cNvPr id="471044" name="Picture 2" descr="F:\scanned\ACTE-Ca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52400"/>
            <a:ext cx="324008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45" name="AutoShape 5"/>
          <p:cNvSpPr>
            <a:spLocks noChangeArrowheads="1"/>
          </p:cNvSpPr>
          <p:nvPr/>
        </p:nvSpPr>
        <p:spPr bwMode="auto">
          <a:xfrm>
            <a:off x="76200" y="1752600"/>
            <a:ext cx="5562600" cy="2590800"/>
          </a:xfrm>
          <a:prstGeom prst="wedgeRoundRectCallout">
            <a:avLst>
              <a:gd name="adj1" fmla="val 80907"/>
              <a:gd name="adj2" fmla="val 74079"/>
              <a:gd name="adj3" fmla="val 16667"/>
            </a:avLst>
          </a:prstGeom>
          <a:noFill/>
          <a:ln w="762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6"/>
          <p:cNvSpPr>
            <a:spLocks noGrp="1" noChangeArrowheads="1"/>
          </p:cNvSpPr>
          <p:nvPr>
            <p:ph type="title" idx="4294967295"/>
          </p:nvPr>
        </p:nvSpPr>
        <p:spPr>
          <a:xfrm>
            <a:off x="762000" y="685800"/>
            <a:ext cx="7620000" cy="5105400"/>
          </a:xfrm>
        </p:spPr>
        <p:txBody>
          <a:bodyPr/>
          <a:lstStyle/>
          <a:p>
            <a:pPr eaLnBrk="1" hangingPunct="1">
              <a:lnSpc>
                <a:spcPct val="140000"/>
              </a:lnSpc>
            </a:pPr>
            <a:r>
              <a:rPr lang="en-US">
                <a:solidFill>
                  <a:srgbClr val="7F1353"/>
                </a:solidFill>
                <a:latin typeface="Arial" charset="0"/>
                <a:ea typeface="ヒラギノ角ゴ Pro W3" charset="0"/>
                <a:cs typeface="ヒラギノ角ゴ Pro W3" charset="0"/>
              </a:rPr>
              <a:t>Help students discover their passion, then help them get on a pathway where they can turn that passion into a career.</a:t>
            </a:r>
            <a:br>
              <a:rPr lang="en-US">
                <a:solidFill>
                  <a:srgbClr val="7F1353"/>
                </a:solidFill>
                <a:latin typeface="Arial" charset="0"/>
                <a:ea typeface="ヒラギノ角ゴ Pro W3" charset="0"/>
                <a:cs typeface="ヒラギノ角ゴ Pro W3" charset="0"/>
              </a:rPr>
            </a:br>
            <a:endParaRPr lang="en-US">
              <a:solidFill>
                <a:srgbClr val="7F1353"/>
              </a:solidFill>
              <a:latin typeface="Arial" charset="0"/>
              <a:ea typeface="ヒラギノ角ゴ Pro W3" charset="0"/>
              <a:cs typeface="ヒラギノ角ゴ Pro W3" charset="0"/>
            </a:endParaRPr>
          </a:p>
        </p:txBody>
      </p:sp>
      <p:sp>
        <p:nvSpPr>
          <p:cNvPr id="473091" name="Rectangle 1"/>
          <p:cNvSpPr>
            <a:spLocks noChangeArrowheads="1"/>
          </p:cNvSpPr>
          <p:nvPr/>
        </p:nvSpPr>
        <p:spPr bwMode="auto">
          <a:xfrm>
            <a:off x="7086600" y="4724400"/>
            <a:ext cx="795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7F1353"/>
                </a:solidFill>
              </a:rPr>
              <a:t>CLD</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7970" name="Rectangle 2"/>
          <p:cNvSpPr>
            <a:spLocks noGrp="1" noChangeArrowheads="1"/>
          </p:cNvSpPr>
          <p:nvPr>
            <p:ph type="title" idx="4294967295"/>
          </p:nvPr>
        </p:nvSpPr>
        <p:spPr>
          <a:xfrm>
            <a:off x="228600" y="228600"/>
            <a:ext cx="8686800" cy="1143000"/>
          </a:xfrm>
        </p:spPr>
        <p:txBody>
          <a:bodyPr/>
          <a:lstStyle/>
          <a:p>
            <a:pPr eaLnBrk="1" hangingPunct="1"/>
            <a:r>
              <a:rPr lang="en-US" sz="5000" i="1">
                <a:effectLst>
                  <a:outerShdw blurRad="38100" dist="38100" dir="2700000" algn="tl">
                    <a:srgbClr val="DDDDDD"/>
                  </a:outerShdw>
                </a:effectLst>
                <a:latin typeface="Arial" charset="0"/>
                <a:ea typeface="ヒラギノ角ゴ Pro W3" charset="0"/>
                <a:cs typeface="ヒラギノ角ゴ Pro W3" charset="0"/>
              </a:rPr>
              <a:t>Our Mission</a:t>
            </a:r>
            <a:endParaRPr lang="en-US" sz="5000">
              <a:effectLst>
                <a:outerShdw blurRad="38100" dist="38100" dir="2700000" algn="tl">
                  <a:srgbClr val="DDDDDD"/>
                </a:outerShdw>
              </a:effectLst>
              <a:latin typeface="Arial" charset="0"/>
              <a:ea typeface="ヒラギノ角ゴ Pro W3" charset="0"/>
              <a:cs typeface="ヒラギノ角ゴ Pro W3" charset="0"/>
            </a:endParaRPr>
          </a:p>
        </p:txBody>
      </p:sp>
      <p:sp>
        <p:nvSpPr>
          <p:cNvPr id="1747971" name="Rectangle 3"/>
          <p:cNvSpPr>
            <a:spLocks noGrp="1" noChangeArrowheads="1"/>
          </p:cNvSpPr>
          <p:nvPr>
            <p:ph type="body" idx="4294967295"/>
          </p:nvPr>
        </p:nvSpPr>
        <p:spPr>
          <a:xfrm>
            <a:off x="0" y="1295400"/>
            <a:ext cx="9144000" cy="4419600"/>
          </a:xfrm>
        </p:spPr>
        <p:txBody>
          <a:bodyPr/>
          <a:lstStyle/>
          <a:p>
            <a:pPr eaLnBrk="1" hangingPunct="1">
              <a:lnSpc>
                <a:spcPct val="90000"/>
              </a:lnSpc>
            </a:pPr>
            <a:endParaRPr lang="en-US" sz="2300">
              <a:effectLst>
                <a:outerShdw blurRad="38100" dist="38100" dir="2700000" algn="tl">
                  <a:srgbClr val="DDDDDD"/>
                </a:outerShdw>
              </a:effectLst>
              <a:latin typeface="Arial" charset="0"/>
              <a:ea typeface="ヒラギノ角ゴ Pro W3" charset="0"/>
              <a:cs typeface="ヒラギノ角ゴ Pro W3" charset="0"/>
            </a:endParaRPr>
          </a:p>
          <a:p>
            <a:pPr eaLnBrk="1" hangingPunct="1">
              <a:lnSpc>
                <a:spcPct val="90000"/>
              </a:lnSpc>
            </a:pPr>
            <a:endParaRPr lang="en-US" sz="2300">
              <a:effectLst>
                <a:outerShdw blurRad="38100" dist="38100" dir="2700000" algn="tl">
                  <a:srgbClr val="DDDDDD"/>
                </a:outerShdw>
              </a:effectLst>
              <a:latin typeface="Arial" charset="0"/>
              <a:ea typeface="ヒラギノ角ゴ Pro W3" charset="0"/>
              <a:cs typeface="ヒラギノ角ゴ Pro W3" charset="0"/>
            </a:endParaRPr>
          </a:p>
        </p:txBody>
      </p:sp>
      <p:sp>
        <p:nvSpPr>
          <p:cNvPr id="1747972" name="Rectangle 4"/>
          <p:cNvSpPr>
            <a:spLocks noChangeArrowheads="1"/>
          </p:cNvSpPr>
          <p:nvPr/>
        </p:nvSpPr>
        <p:spPr bwMode="auto">
          <a:xfrm>
            <a:off x="533400" y="1143000"/>
            <a:ext cx="8534400" cy="5424488"/>
          </a:xfrm>
          <a:prstGeom prst="rect">
            <a:avLst/>
          </a:prstGeom>
          <a:noFill/>
          <a:ln w="9525">
            <a:noFill/>
            <a:miter lim="800000"/>
            <a:headEnd/>
            <a:tailEnd/>
          </a:ln>
          <a:effectLst/>
        </p:spPr>
        <p:txBody>
          <a:bodyPr>
            <a:spAutoFit/>
          </a:bodyPr>
          <a:lstStyle/>
          <a:p>
            <a:pPr marL="508000" indent="-508000">
              <a:lnSpc>
                <a:spcPct val="120000"/>
              </a:lnSpc>
            </a:pPr>
            <a:r>
              <a:rPr lang="en-US" sz="3600" b="1">
                <a:effectLst>
                  <a:outerShdw blurRad="38100" dist="38100" dir="2700000" algn="tl">
                    <a:srgbClr val="DDDDDD"/>
                  </a:outerShdw>
                </a:effectLst>
                <a:latin typeface="Times" charset="0"/>
              </a:rPr>
              <a:t>Help our students find the right career:</a:t>
            </a:r>
          </a:p>
          <a:p>
            <a:pPr marL="1252538" lvl="1" indent="-338138">
              <a:lnSpc>
                <a:spcPct val="120000"/>
              </a:lnSpc>
              <a:buFontTx/>
              <a:buChar char="•"/>
            </a:pPr>
            <a:r>
              <a:rPr lang="en-US" sz="3200" b="1">
                <a:effectLst>
                  <a:outerShdw blurRad="38100" dist="38100" dir="2700000" algn="tl">
                    <a:srgbClr val="DDDDDD"/>
                  </a:outerShdw>
                </a:effectLst>
                <a:latin typeface="Times" charset="0"/>
              </a:rPr>
              <a:t>High demand occupations in growing industries</a:t>
            </a:r>
          </a:p>
          <a:p>
            <a:pPr marL="1252538" lvl="1" indent="-338138">
              <a:lnSpc>
                <a:spcPct val="120000"/>
              </a:lnSpc>
              <a:buFontTx/>
              <a:buChar char="•"/>
            </a:pPr>
            <a:r>
              <a:rPr lang="en-US" sz="3200" b="1">
                <a:effectLst>
                  <a:outerShdw blurRad="38100" dist="38100" dir="2700000" algn="tl">
                    <a:srgbClr val="DDDDDD"/>
                  </a:outerShdw>
                </a:effectLst>
                <a:latin typeface="Times" charset="0"/>
              </a:rPr>
              <a:t>ROI - Education vs. Salary</a:t>
            </a:r>
          </a:p>
          <a:p>
            <a:pPr marL="1252538" lvl="1" indent="-338138">
              <a:lnSpc>
                <a:spcPct val="120000"/>
              </a:lnSpc>
              <a:buFontTx/>
              <a:buChar char="•"/>
            </a:pPr>
            <a:r>
              <a:rPr lang="en-US" sz="3200" b="1">
                <a:effectLst>
                  <a:outerShdw blurRad="38100" dist="38100" dir="2700000" algn="tl">
                    <a:srgbClr val="DDDDDD"/>
                  </a:outerShdw>
                </a:effectLst>
                <a:latin typeface="Times" charset="0"/>
              </a:rPr>
              <a:t>Jobs with potential for advancement</a:t>
            </a:r>
          </a:p>
          <a:p>
            <a:pPr marL="1252538" lvl="1" indent="-338138">
              <a:lnSpc>
                <a:spcPct val="120000"/>
              </a:lnSpc>
              <a:buFontTx/>
              <a:buChar char="•"/>
            </a:pPr>
            <a:r>
              <a:rPr lang="en-US" sz="3200" b="1">
                <a:effectLst>
                  <a:outerShdw blurRad="38100" dist="38100" dir="2700000" algn="tl">
                    <a:srgbClr val="DDDDDD"/>
                  </a:outerShdw>
                </a:effectLst>
                <a:latin typeface="Times" charset="0"/>
              </a:rPr>
              <a:t>Future-proof occupations</a:t>
            </a:r>
          </a:p>
          <a:p>
            <a:pPr marL="1252538" lvl="1" indent="-338138">
              <a:lnSpc>
                <a:spcPct val="120000"/>
              </a:lnSpc>
              <a:buFontTx/>
              <a:buChar char="•"/>
            </a:pPr>
            <a:r>
              <a:rPr lang="en-US" sz="3200" b="1">
                <a:effectLst>
                  <a:outerShdw blurRad="38100" dist="38100" dir="2700000" algn="tl">
                    <a:srgbClr val="DDDDDD"/>
                  </a:outerShdw>
                </a:effectLst>
                <a:latin typeface="Times" charset="0"/>
              </a:rPr>
              <a:t>Transferable skills</a:t>
            </a:r>
          </a:p>
          <a:p>
            <a:pPr marL="1252538" lvl="1" indent="-338138">
              <a:lnSpc>
                <a:spcPct val="120000"/>
              </a:lnSpc>
              <a:buFontTx/>
              <a:buChar char="•"/>
            </a:pPr>
            <a:r>
              <a:rPr lang="en-US" sz="3200" b="1">
                <a:effectLst>
                  <a:outerShdw blurRad="38100" dist="38100" dir="2700000" algn="tl">
                    <a:srgbClr val="DDDDDD"/>
                  </a:outerShdw>
                </a:effectLst>
                <a:latin typeface="Times" charset="0"/>
              </a:rPr>
              <a:t>Job satisfaction</a:t>
            </a:r>
          </a:p>
          <a:p>
            <a:pPr marL="1252538" lvl="1" indent="-338138">
              <a:lnSpc>
                <a:spcPct val="120000"/>
              </a:lnSpc>
              <a:buFontTx/>
              <a:buChar char="•"/>
            </a:pPr>
            <a:endParaRPr lang="en-US" sz="3200" b="1">
              <a:effectLst>
                <a:outerShdw blurRad="38100" dist="38100" dir="2700000" algn="tl">
                  <a:srgbClr val="DDDDDD"/>
                </a:outerShdw>
              </a:effectLst>
              <a:latin typeface="Times" charset="0"/>
            </a:endParaRPr>
          </a:p>
        </p:txBody>
      </p:sp>
      <p:sp>
        <p:nvSpPr>
          <p:cNvPr id="1747973" name="AutoShape 5"/>
          <p:cNvSpPr>
            <a:spLocks noChangeArrowheads="1"/>
          </p:cNvSpPr>
          <p:nvPr/>
        </p:nvSpPr>
        <p:spPr bwMode="auto">
          <a:xfrm>
            <a:off x="4876800" y="5486400"/>
            <a:ext cx="1676400" cy="381000"/>
          </a:xfrm>
          <a:prstGeom prst="leftArrow">
            <a:avLst>
              <a:gd name="adj1" fmla="val 50000"/>
              <a:gd name="adj2" fmla="val 110000"/>
            </a:avLst>
          </a:prstGeom>
          <a:solidFill>
            <a:schemeClr val="accent1"/>
          </a:solidFill>
          <a:ln w="9525">
            <a:solidFill>
              <a:schemeClr val="tx1"/>
            </a:solidFill>
            <a:miter lim="800000"/>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entr" presetSubtype="2" fill="hold" grpId="0" nodeType="clickEffect">
                                  <p:stCondLst>
                                    <p:cond delay="0"/>
                                  </p:stCondLst>
                                  <p:childTnLst>
                                    <p:set>
                                      <p:cBhvr>
                                        <p:cTn id="6" dur="1" fill="hold">
                                          <p:stCondLst>
                                            <p:cond delay="499"/>
                                          </p:stCondLst>
                                        </p:cTn>
                                        <p:tgtEl>
                                          <p:spTgt spid="17479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7973" grpId="0" animBg="1" autoUpdateAnimBg="0"/>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Text Box 2"/>
          <p:cNvSpPr txBox="1">
            <a:spLocks noChangeArrowheads="1"/>
          </p:cNvSpPr>
          <p:nvPr/>
        </p:nvSpPr>
        <p:spPr bwMode="auto">
          <a:xfrm>
            <a:off x="685800" y="366713"/>
            <a:ext cx="8610600" cy="626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nSpc>
                <a:spcPct val="130000"/>
              </a:lnSpc>
            </a:pPr>
            <a:r>
              <a:rPr lang="en-US">
                <a:latin typeface="Times" charset="0"/>
              </a:rPr>
              <a:t>Everybody</a:t>
            </a:r>
            <a:r>
              <a:rPr lang="ja-JP" altLang="en-US">
                <a:latin typeface="Times" charset="0"/>
              </a:rPr>
              <a:t>’</a:t>
            </a:r>
            <a:r>
              <a:rPr lang="en-US">
                <a:latin typeface="Times" charset="0"/>
              </a:rPr>
              <a:t>s Working For The Weekend (Loverboy)</a:t>
            </a:r>
          </a:p>
          <a:p>
            <a:pPr>
              <a:lnSpc>
                <a:spcPct val="130000"/>
              </a:lnSpc>
            </a:pPr>
            <a:r>
              <a:rPr lang="en-US">
                <a:latin typeface="Times" charset="0"/>
              </a:rPr>
              <a:t>Take This Job And Shove It (Johnny Paycheck)</a:t>
            </a:r>
          </a:p>
          <a:p>
            <a:pPr>
              <a:lnSpc>
                <a:spcPct val="130000"/>
              </a:lnSpc>
            </a:pPr>
            <a:r>
              <a:rPr lang="en-US">
                <a:latin typeface="Times" charset="0"/>
              </a:rPr>
              <a:t>Rainy Days And Mondays Always Get Me Down (Carpenters)</a:t>
            </a:r>
          </a:p>
          <a:p>
            <a:pPr>
              <a:lnSpc>
                <a:spcPct val="130000"/>
              </a:lnSpc>
            </a:pPr>
            <a:r>
              <a:rPr lang="en-US">
                <a:latin typeface="Times" charset="0"/>
              </a:rPr>
              <a:t>I Don</a:t>
            </a:r>
            <a:r>
              <a:rPr lang="ja-JP" altLang="en-US">
                <a:latin typeface="Times" charset="0"/>
              </a:rPr>
              <a:t>’</a:t>
            </a:r>
            <a:r>
              <a:rPr lang="en-US">
                <a:latin typeface="Times" charset="0"/>
              </a:rPr>
              <a:t>t Like Mondays (Boomtown Rats)</a:t>
            </a:r>
          </a:p>
          <a:p>
            <a:pPr>
              <a:lnSpc>
                <a:spcPct val="130000"/>
              </a:lnSpc>
            </a:pPr>
            <a:r>
              <a:rPr lang="en-US">
                <a:latin typeface="Times" charset="0"/>
              </a:rPr>
              <a:t>Don</a:t>
            </a:r>
            <a:r>
              <a:rPr lang="ja-JP" altLang="en-US">
                <a:latin typeface="Times" charset="0"/>
              </a:rPr>
              <a:t>’</a:t>
            </a:r>
            <a:r>
              <a:rPr lang="en-US">
                <a:latin typeface="Times" charset="0"/>
              </a:rPr>
              <a:t>t Talk To Me About Work (Lou Reed )</a:t>
            </a:r>
          </a:p>
          <a:p>
            <a:pPr>
              <a:lnSpc>
                <a:spcPct val="130000"/>
              </a:lnSpc>
            </a:pPr>
            <a:r>
              <a:rPr lang="en-US">
                <a:latin typeface="Times" charset="0"/>
              </a:rPr>
              <a:t>The Work Song (Billy Squier)</a:t>
            </a:r>
          </a:p>
          <a:p>
            <a:pPr>
              <a:lnSpc>
                <a:spcPct val="130000"/>
              </a:lnSpc>
            </a:pPr>
            <a:r>
              <a:rPr lang="en-US">
                <a:latin typeface="Times" charset="0"/>
              </a:rPr>
              <a:t>Goin</a:t>
            </a:r>
            <a:r>
              <a:rPr lang="ja-JP" altLang="en-US">
                <a:latin typeface="Times" charset="0"/>
              </a:rPr>
              <a:t>’</a:t>
            </a:r>
            <a:r>
              <a:rPr lang="en-US">
                <a:latin typeface="Times" charset="0"/>
              </a:rPr>
              <a:t> To Work (Martina McBride )</a:t>
            </a:r>
          </a:p>
          <a:p>
            <a:pPr>
              <a:lnSpc>
                <a:spcPct val="130000"/>
              </a:lnSpc>
            </a:pPr>
            <a:r>
              <a:rPr lang="en-US">
                <a:latin typeface="Times" charset="0"/>
              </a:rPr>
              <a:t>Off To Work (Chicago)</a:t>
            </a:r>
          </a:p>
          <a:p>
            <a:pPr>
              <a:lnSpc>
                <a:spcPct val="130000"/>
              </a:lnSpc>
            </a:pPr>
            <a:r>
              <a:rPr lang="en-US">
                <a:latin typeface="Times" charset="0"/>
              </a:rPr>
              <a:t>I</a:t>
            </a:r>
            <a:r>
              <a:rPr lang="ja-JP" altLang="en-US">
                <a:latin typeface="Times" charset="0"/>
              </a:rPr>
              <a:t>’</a:t>
            </a:r>
            <a:r>
              <a:rPr lang="en-US">
                <a:latin typeface="Times" charset="0"/>
              </a:rPr>
              <a:t>ve Been Working On The Railroad (John Denver)</a:t>
            </a:r>
          </a:p>
          <a:p>
            <a:pPr>
              <a:lnSpc>
                <a:spcPct val="130000"/>
              </a:lnSpc>
            </a:pPr>
            <a:r>
              <a:rPr lang="en-US">
                <a:latin typeface="Times" charset="0"/>
              </a:rPr>
              <a:t>I Don</a:t>
            </a:r>
            <a:r>
              <a:rPr lang="ja-JP" altLang="en-US">
                <a:latin typeface="Times" charset="0"/>
              </a:rPr>
              <a:t>’</a:t>
            </a:r>
            <a:r>
              <a:rPr lang="en-US">
                <a:latin typeface="Times" charset="0"/>
              </a:rPr>
              <a:t>t Wanna Work That Hard (Blaine Larsen) </a:t>
            </a:r>
          </a:p>
          <a:p>
            <a:pPr>
              <a:lnSpc>
                <a:spcPct val="130000"/>
              </a:lnSpc>
            </a:pPr>
            <a:r>
              <a:rPr lang="en-US">
                <a:latin typeface="Times" charset="0"/>
              </a:rPr>
              <a:t>Seven Day Weekend (Abc)</a:t>
            </a:r>
          </a:p>
          <a:p>
            <a:pPr>
              <a:lnSpc>
                <a:spcPct val="130000"/>
              </a:lnSpc>
            </a:pPr>
            <a:r>
              <a:rPr lang="en-US">
                <a:latin typeface="Times" charset="0"/>
              </a:rPr>
              <a:t>The Weekend Song (Alanis Morissette)</a:t>
            </a:r>
          </a:p>
          <a:p>
            <a:pPr>
              <a:lnSpc>
                <a:spcPct val="130000"/>
              </a:lnSpc>
            </a:pPr>
            <a:r>
              <a:rPr lang="en-US">
                <a:latin typeface="Times" charset="0"/>
              </a:rPr>
              <a:t>Living For The Weekend (Hard-Fi)</a:t>
            </a:r>
          </a:p>
        </p:txBody>
      </p:sp>
      <p:pic>
        <p:nvPicPr>
          <p:cNvPr id="477187" name="Picture 3" descr="C:\Documents and Settings\cdroessler\Local Settings\Temporary Internet Files\Content.IE5\UHQY3MXD\MC90044179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3088" y="2133600"/>
            <a:ext cx="3490912" cy="349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2066" name="Rectangle 2"/>
          <p:cNvSpPr>
            <a:spLocks noChangeArrowheads="1"/>
          </p:cNvSpPr>
          <p:nvPr/>
        </p:nvSpPr>
        <p:spPr bwMode="auto">
          <a:xfrm>
            <a:off x="228600" y="152400"/>
            <a:ext cx="8686800" cy="1143000"/>
          </a:xfrm>
          <a:prstGeom prst="rect">
            <a:avLst/>
          </a:prstGeom>
          <a:noFill/>
          <a:ln w="9525">
            <a:noFill/>
            <a:miter lim="800000"/>
            <a:headEnd/>
            <a:tailEnd/>
          </a:ln>
          <a:effectLst/>
        </p:spPr>
        <p:txBody>
          <a:bodyPr anchor="ctr"/>
          <a:lstStyle/>
          <a:p>
            <a:pPr algn="ctr" eaLnBrk="1" hangingPunct="1"/>
            <a:r>
              <a:rPr lang="en-US" sz="4400" b="1" i="1">
                <a:solidFill>
                  <a:srgbClr val="800080"/>
                </a:solidFill>
                <a:effectLst>
                  <a:outerShdw blurRad="38100" dist="38100" dir="2700000" algn="tl">
                    <a:srgbClr val="DDDDDD"/>
                  </a:outerShdw>
                </a:effectLst>
                <a:latin typeface="Helvetica Neue" charset="0"/>
              </a:rPr>
              <a:t>Passion and Purpose</a:t>
            </a:r>
            <a:endParaRPr lang="en-US" sz="4400" b="1">
              <a:solidFill>
                <a:srgbClr val="800080"/>
              </a:solidFill>
              <a:effectLst>
                <a:outerShdw blurRad="38100" dist="38100" dir="2700000" algn="tl">
                  <a:srgbClr val="DDDDDD"/>
                </a:outerShdw>
              </a:effectLst>
              <a:latin typeface="Helvetica Neue" charset="0"/>
            </a:endParaRPr>
          </a:p>
        </p:txBody>
      </p:sp>
      <p:sp>
        <p:nvSpPr>
          <p:cNvPr id="1752067" name="Rectangle 3"/>
          <p:cNvSpPr>
            <a:spLocks noChangeArrowheads="1"/>
          </p:cNvSpPr>
          <p:nvPr/>
        </p:nvSpPr>
        <p:spPr bwMode="auto">
          <a:xfrm>
            <a:off x="533400" y="1371600"/>
            <a:ext cx="8305800" cy="447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Tx/>
              <a:buChar char="•"/>
            </a:pPr>
            <a:r>
              <a:rPr lang="en-US" sz="3200" b="1">
                <a:latin typeface="Times" charset="0"/>
              </a:rPr>
              <a:t>Thriving in your work, not just surviving.</a:t>
            </a:r>
          </a:p>
          <a:p>
            <a:pPr>
              <a:buFontTx/>
              <a:buChar char="•"/>
            </a:pPr>
            <a:endParaRPr lang="en-US" sz="3200" b="1">
              <a:latin typeface="Times" charset="0"/>
            </a:endParaRPr>
          </a:p>
          <a:p>
            <a:pPr>
              <a:buFontTx/>
              <a:buChar char="•"/>
            </a:pPr>
            <a:r>
              <a:rPr lang="en-US" sz="3200" b="1">
                <a:latin typeface="Times" charset="0"/>
              </a:rPr>
              <a:t>Leaving the world a little better off because you cared to make a difference in your work.</a:t>
            </a:r>
          </a:p>
          <a:p>
            <a:pPr>
              <a:buFontTx/>
              <a:buChar char="•"/>
            </a:pPr>
            <a:endParaRPr lang="en-US" sz="3200" b="1">
              <a:latin typeface="Times" charset="0"/>
            </a:endParaRPr>
          </a:p>
          <a:p>
            <a:pPr>
              <a:buFontTx/>
              <a:buChar char="•"/>
            </a:pPr>
            <a:r>
              <a:rPr lang="en-US" sz="3200" b="1">
                <a:latin typeface="Times" charset="0"/>
              </a:rPr>
              <a:t>Helping students discover their passion and then helping them turn that passion into an educational pathway that will lead to a rewarding career.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entr" presetSubtype="0" fill="hold" grpId="0" nodeType="clickEffect">
                                  <p:stCondLst>
                                    <p:cond delay="0"/>
                                  </p:stCondLst>
                                  <p:childTnLst>
                                    <p:set>
                                      <p:cBhvr>
                                        <p:cTn id="6" dur="1" fill="hold">
                                          <p:stCondLst>
                                            <p:cond delay="499"/>
                                          </p:stCondLst>
                                        </p:cTn>
                                        <p:tgtEl>
                                          <p:spTgt spid="17520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entr" presetSubtype="0" fill="hold" grpId="0" nodeType="clickEffect">
                                  <p:stCondLst>
                                    <p:cond delay="0"/>
                                  </p:stCondLst>
                                  <p:childTnLst>
                                    <p:set>
                                      <p:cBhvr>
                                        <p:cTn id="10" dur="1" fill="hold">
                                          <p:stCondLst>
                                            <p:cond delay="499"/>
                                          </p:stCondLst>
                                        </p:cTn>
                                        <p:tgtEl>
                                          <p:spTgt spid="175206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0" presetClass="entr" presetSubtype="0" fill="hold" grpId="0" nodeType="clickEffect">
                                  <p:stCondLst>
                                    <p:cond delay="0"/>
                                  </p:stCondLst>
                                  <p:childTnLst>
                                    <p:set>
                                      <p:cBhvr>
                                        <p:cTn id="14" dur="1" fill="hold">
                                          <p:stCondLst>
                                            <p:cond delay="499"/>
                                          </p:stCondLst>
                                        </p:cTn>
                                        <p:tgtEl>
                                          <p:spTgt spid="17520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2067" grpId="0" build="p" autoUpdateAnimBg="0"/>
    </p:bldLst>
  </p:timing>
</p:sld>
</file>

<file path=ppt/slides/slide2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1282" name="Mister Rogers Neighborhood Full Intro with Video.mov" descr="HD:Users:barnabas:Documents:Mister Rogers Neighborhood Full Intro with Video.mo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28575" y="0"/>
            <a:ext cx="9086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90483" fill="hold"/>
                                        <p:tgtEl>
                                          <p:spTgt spid="48128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81282"/>
                </p:tgtEl>
              </p:cMediaNode>
            </p:video>
            <p:seq concurrent="1" nextAc="seek">
              <p:cTn id="8" restart="whenNotActive" fill="hold" evtFilter="cancelBubble" nodeType="interactiveSeq">
                <p:stCondLst>
                  <p:cond evt="onClick" delay="0">
                    <p:tgtEl>
                      <p:spTgt spid="48128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81282"/>
                                        </p:tgtEl>
                                      </p:cBhvr>
                                    </p:cmd>
                                  </p:childTnLst>
                                </p:cTn>
                              </p:par>
                            </p:childTnLst>
                          </p:cTn>
                        </p:par>
                      </p:childTnLst>
                    </p:cTn>
                  </p:par>
                </p:childTnLst>
              </p:cTn>
              <p:nextCondLst>
                <p:cond evt="onClick" delay="0">
                  <p:tgtEl>
                    <p:spTgt spid="481282"/>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4354" name="Picture 3" descr="logo-low.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209925"/>
            <a:ext cx="3429000"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2" name="Rectangle 2"/>
          <p:cNvSpPr>
            <a:spLocks noGrp="1" noChangeArrowheads="1"/>
          </p:cNvSpPr>
          <p:nvPr>
            <p:ph type="title" idx="4294967295"/>
          </p:nvPr>
        </p:nvSpPr>
        <p:spPr>
          <a:xfrm>
            <a:off x="0" y="304800"/>
            <a:ext cx="9144000" cy="1143000"/>
          </a:xfrm>
        </p:spPr>
        <p:txBody>
          <a:bodyPr/>
          <a:lstStyle/>
          <a:p>
            <a:r>
              <a:rPr lang="en-US">
                <a:effectLst>
                  <a:outerShdw blurRad="38100" dist="38100" dir="2700000" algn="tl">
                    <a:srgbClr val="DDDDDD"/>
                  </a:outerShdw>
                </a:effectLst>
                <a:latin typeface="Arial" charset="0"/>
                <a:ea typeface="ヒラギノ角ゴ Pro W3" charset="0"/>
                <a:cs typeface="ヒラギノ角ゴ Pro W3" charset="0"/>
              </a:rPr>
              <a:t>Education Plan</a:t>
            </a:r>
            <a:r>
              <a:rPr lang="en-US" sz="3200">
                <a:latin typeface="Arial" charset="0"/>
                <a:ea typeface="ヒラギノ角ゴ Pro W3" charset="0"/>
                <a:cs typeface="ヒラギノ角ゴ Pro W3" charset="0"/>
              </a:rPr>
              <a:t/>
            </a:r>
            <a:br>
              <a:rPr lang="en-US" sz="3200">
                <a:latin typeface="Arial" charset="0"/>
                <a:ea typeface="ヒラギノ角ゴ Pro W3" charset="0"/>
                <a:cs typeface="ヒラギノ角ゴ Pro W3" charset="0"/>
              </a:rPr>
            </a:br>
            <a:endParaRPr lang="en-US" sz="3000">
              <a:effectLst>
                <a:outerShdw blurRad="38100" dist="38100" dir="2700000" algn="tl">
                  <a:srgbClr val="DDDDDD"/>
                </a:outerShdw>
              </a:effectLst>
              <a:latin typeface="Arial" charset="0"/>
              <a:ea typeface="ヒラギノ角ゴ Pro W3" charset="0"/>
              <a:cs typeface="ヒラギノ角ゴ Pro W3" charset="0"/>
            </a:endParaRPr>
          </a:p>
        </p:txBody>
      </p:sp>
      <p:sp>
        <p:nvSpPr>
          <p:cNvPr id="1649667" name="Rectangle 3"/>
          <p:cNvSpPr>
            <a:spLocks noGrp="1" noChangeArrowheads="1"/>
          </p:cNvSpPr>
          <p:nvPr>
            <p:ph type="body" idx="4294967295"/>
          </p:nvPr>
        </p:nvSpPr>
        <p:spPr>
          <a:xfrm>
            <a:off x="228600" y="1219200"/>
            <a:ext cx="8686800" cy="4114800"/>
          </a:xfrm>
        </p:spPr>
        <p:txBody>
          <a:bodyPr/>
          <a:lstStyle/>
          <a:p>
            <a:pPr marL="0" indent="0">
              <a:lnSpc>
                <a:spcPct val="150000"/>
              </a:lnSpc>
              <a:spcBef>
                <a:spcPts val="363"/>
              </a:spcBef>
              <a:buFontTx/>
              <a:buNone/>
            </a:pPr>
            <a:r>
              <a:rPr lang="en-US" sz="4000">
                <a:latin typeface="Arial" charset="0"/>
                <a:ea typeface="ヒラギノ角ゴ Pro W3" charset="0"/>
                <a:cs typeface="ヒラギノ角ゴ Pro W3" charset="0"/>
              </a:rPr>
              <a:t>All students must graduate from</a:t>
            </a:r>
            <a:br>
              <a:rPr lang="en-US" sz="4000">
                <a:latin typeface="Arial" charset="0"/>
                <a:ea typeface="ヒラギノ角ゴ Pro W3" charset="0"/>
                <a:cs typeface="ヒラギノ角ゴ Pro W3" charset="0"/>
              </a:rPr>
            </a:br>
            <a:r>
              <a:rPr lang="en-US" sz="4000">
                <a:latin typeface="Arial" charset="0"/>
                <a:ea typeface="ヒラギノ角ゴ Pro W3" charset="0"/>
                <a:cs typeface="ヒラギノ角ゴ Pro W3" charset="0"/>
              </a:rPr>
              <a:t>high school and be </a:t>
            </a:r>
            <a:r>
              <a:rPr lang="en-US" sz="4000" b="1" u="sng">
                <a:latin typeface="Arial" charset="0"/>
                <a:ea typeface="ヒラギノ角ゴ Pro W3" charset="0"/>
                <a:cs typeface="ヒラギノ角ゴ Pro W3" charset="0"/>
              </a:rPr>
              <a:t>career</a:t>
            </a:r>
            <a:r>
              <a:rPr lang="en-US" sz="4000">
                <a:latin typeface="Arial" charset="0"/>
                <a:ea typeface="ヒラギノ角ゴ Pro W3" charset="0"/>
                <a:cs typeface="ヒラギノ角ゴ Pro W3" charset="0"/>
              </a:rPr>
              <a:t>,</a:t>
            </a:r>
            <a:br>
              <a:rPr lang="en-US" sz="4000">
                <a:latin typeface="Arial" charset="0"/>
                <a:ea typeface="ヒラギノ角ゴ Pro W3" charset="0"/>
                <a:cs typeface="ヒラギノ角ゴ Pro W3" charset="0"/>
              </a:rPr>
            </a:br>
            <a:r>
              <a:rPr lang="en-US" sz="4000" b="1" u="sng">
                <a:latin typeface="Arial" charset="0"/>
                <a:ea typeface="ヒラギノ角ゴ Pro W3" charset="0"/>
                <a:cs typeface="ヒラギノ角ゴ Pro W3" charset="0"/>
              </a:rPr>
              <a:t>college</a:t>
            </a:r>
            <a:r>
              <a:rPr lang="en-US" sz="4000">
                <a:latin typeface="Arial" charset="0"/>
                <a:ea typeface="ヒラギノ角ゴ Pro W3" charset="0"/>
                <a:cs typeface="ヒラギノ角ゴ Pro W3" charset="0"/>
              </a:rPr>
              <a:t>, and </a:t>
            </a:r>
            <a:r>
              <a:rPr lang="en-US" sz="4000" b="1" u="sng">
                <a:latin typeface="Arial" charset="0"/>
                <a:ea typeface="ヒラギノ角ゴ Pro W3" charset="0"/>
                <a:cs typeface="ヒラギノ角ゴ Pro W3" charset="0"/>
              </a:rPr>
              <a:t>citizenship</a:t>
            </a:r>
            <a:br>
              <a:rPr lang="en-US" sz="4000" b="1" u="sng">
                <a:latin typeface="Arial" charset="0"/>
                <a:ea typeface="ヒラギノ角ゴ Pro W3" charset="0"/>
                <a:cs typeface="ヒラギノ角ゴ Pro W3" charset="0"/>
              </a:rPr>
            </a:br>
            <a:r>
              <a:rPr lang="en-US" sz="4000">
                <a:latin typeface="Arial" charset="0"/>
                <a:ea typeface="ヒラギノ角ゴ Pro W3" charset="0"/>
                <a:cs typeface="ヒラギノ角ゴ Pro W3" charset="0"/>
              </a:rPr>
              <a:t>READY.</a:t>
            </a:r>
            <a:endParaRPr lang="en-US" sz="3600">
              <a:effectLst>
                <a:outerShdw blurRad="38100" dist="38100" dir="2700000" algn="tl">
                  <a:srgbClr val="DDDDDD"/>
                </a:outerShdw>
              </a:effectLst>
              <a:latin typeface="Arial" charset="0"/>
              <a:ea typeface="ヒラギノ角ゴ Pro W3" charset="0"/>
              <a:cs typeface="ヒラギノ角ゴ Pro W3"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a:xfrm>
            <a:off x="457200" y="381000"/>
            <a:ext cx="8229600" cy="1143000"/>
          </a:xfrm>
        </p:spPr>
        <p:txBody>
          <a:bodyPr/>
          <a:lstStyle/>
          <a:p>
            <a:r>
              <a:rPr lang="en-US">
                <a:latin typeface="Arial" charset="0"/>
                <a:ea typeface="ヒラギノ角ゴ Pro W3" charset="0"/>
                <a:cs typeface="ヒラギノ角ゴ Pro W3" charset="0"/>
              </a:rPr>
              <a:t>The Career Planning Process</a:t>
            </a:r>
          </a:p>
        </p:txBody>
      </p:sp>
      <p:sp>
        <p:nvSpPr>
          <p:cNvPr id="486403" name="Rectangle 3"/>
          <p:cNvSpPr>
            <a:spLocks noGrp="1" noChangeArrowheads="1"/>
          </p:cNvSpPr>
          <p:nvPr>
            <p:ph type="body" idx="1"/>
          </p:nvPr>
        </p:nvSpPr>
        <p:spPr>
          <a:xfrm>
            <a:off x="533400" y="1676400"/>
            <a:ext cx="8153400" cy="4114800"/>
          </a:xfrm>
        </p:spPr>
        <p:txBody>
          <a:bodyPr/>
          <a:lstStyle/>
          <a:p>
            <a:pPr marL="344488" indent="-344488">
              <a:buFontTx/>
              <a:buAutoNum type="arabicPeriod"/>
            </a:pPr>
            <a:r>
              <a:rPr lang="en-US" sz="2400">
                <a:latin typeface="Arial" charset="0"/>
                <a:ea typeface="ヒラギノ角ゴ Pro W3" charset="0"/>
                <a:cs typeface="ヒラギノ角ゴ Pro W3" charset="0"/>
              </a:rPr>
              <a:t>Assessments!  Skill and interest inventories.</a:t>
            </a:r>
          </a:p>
          <a:p>
            <a:pPr marL="344488" indent="-344488">
              <a:buFontTx/>
              <a:buAutoNum type="arabicPeriod"/>
            </a:pPr>
            <a:r>
              <a:rPr lang="en-US" sz="2400">
                <a:latin typeface="Arial" charset="0"/>
                <a:ea typeface="ヒラギノ角ゴ Pro W3" charset="0"/>
                <a:cs typeface="ヒラギノ角ゴ Pro W3" charset="0"/>
              </a:rPr>
              <a:t>Do your homework!  Research all careers. </a:t>
            </a:r>
          </a:p>
          <a:p>
            <a:pPr marL="344488" indent="-344488">
              <a:buFontTx/>
              <a:buAutoNum type="arabicPeriod"/>
            </a:pPr>
            <a:r>
              <a:rPr lang="en-US" sz="2400">
                <a:latin typeface="Arial" charset="0"/>
                <a:ea typeface="ヒラギノ角ゴ Pro W3" charset="0"/>
                <a:cs typeface="ヒラギノ角ゴ Pro W3" charset="0"/>
              </a:rPr>
              <a:t>Get out there!  Job shadowing, internship, etc.</a:t>
            </a:r>
          </a:p>
          <a:p>
            <a:pPr marL="344488" indent="-344488">
              <a:buClr>
                <a:schemeClr val="tx1"/>
              </a:buClr>
              <a:buFont typeface="Times" charset="0"/>
              <a:buAutoNum type="arabicPeriod"/>
            </a:pPr>
            <a:r>
              <a:rPr lang="en-US" sz="2400">
                <a:latin typeface="Arial" charset="0"/>
                <a:ea typeface="ヒラギノ角ゴ Pro W3" charset="0"/>
                <a:cs typeface="ヒラギノ角ゴ Pro W3" charset="0"/>
              </a:rPr>
              <a:t> </a:t>
            </a:r>
            <a:r>
              <a:rPr lang="en-US">
                <a:solidFill>
                  <a:srgbClr val="0004FF"/>
                </a:solidFill>
                <a:latin typeface="Arial" charset="0"/>
                <a:ea typeface="ヒラギノ角ゴ Pro W3" charset="0"/>
                <a:cs typeface="ヒラギノ角ゴ Pro W3" charset="0"/>
              </a:rPr>
              <a:t>Talk to adults!</a:t>
            </a:r>
            <a:r>
              <a:rPr lang="en-US" sz="2400">
                <a:latin typeface="Arial" charset="0"/>
                <a:ea typeface="ヒラギノ角ゴ Pro W3" charset="0"/>
                <a:cs typeface="ヒラギノ角ゴ Pro W3" charset="0"/>
              </a:rPr>
              <a:t>  Find out what they do.</a:t>
            </a:r>
          </a:p>
          <a:p>
            <a:pPr marL="344488" indent="-344488">
              <a:buFontTx/>
              <a:buAutoNum type="arabicPeriod"/>
            </a:pPr>
            <a:r>
              <a:rPr lang="en-US" sz="2400">
                <a:latin typeface="Arial" charset="0"/>
                <a:ea typeface="ヒラギノ角ゴ Pro W3" charset="0"/>
                <a:cs typeface="ヒラギノ角ゴ Pro W3" charset="0"/>
              </a:rPr>
              <a:t>Pick a career!  An entry-level position.</a:t>
            </a:r>
          </a:p>
          <a:p>
            <a:pPr marL="344488" indent="-344488">
              <a:buFontTx/>
              <a:buAutoNum type="arabicPeriod"/>
            </a:pPr>
            <a:r>
              <a:rPr lang="en-US" sz="2400">
                <a:latin typeface="Arial" charset="0"/>
                <a:ea typeface="ヒラギノ角ゴ Pro W3" charset="0"/>
                <a:cs typeface="ヒラギノ角ゴ Pro W3" charset="0"/>
              </a:rPr>
              <a:t>Start a plan!  Schooling, certification, background checks, or other requirements.</a:t>
            </a:r>
          </a:p>
          <a:p>
            <a:pPr marL="344488" indent="-344488">
              <a:buFontTx/>
              <a:buAutoNum type="arabicPeriod"/>
            </a:pPr>
            <a:r>
              <a:rPr lang="en-US" sz="2400">
                <a:latin typeface="Arial" charset="0"/>
                <a:ea typeface="ヒラギノ角ゴ Pro W3" charset="0"/>
                <a:cs typeface="ヒラギノ角ゴ Pro W3" charset="0"/>
              </a:rPr>
              <a:t>Choose elective classes based on career plan.</a:t>
            </a:r>
          </a:p>
          <a:p>
            <a:pPr marL="344488" indent="-344488">
              <a:buFontTx/>
              <a:buAutoNum type="arabicPeriod"/>
            </a:pPr>
            <a:r>
              <a:rPr lang="en-US" sz="2400">
                <a:latin typeface="Arial" charset="0"/>
                <a:ea typeface="ヒラギノ角ゴ Pro W3" charset="0"/>
                <a:cs typeface="ヒラギノ角ゴ Pro W3" charset="0"/>
              </a:rPr>
              <a:t>What</a:t>
            </a:r>
            <a:r>
              <a:rPr lang="ja-JP" altLang="en-US" sz="2400">
                <a:latin typeface="Arial" charset="0"/>
                <a:ea typeface="ヒラギノ角ゴ Pro W3" charset="0"/>
                <a:cs typeface="ヒラギノ角ゴ Pro W3" charset="0"/>
              </a:rPr>
              <a:t>’</a:t>
            </a:r>
            <a:r>
              <a:rPr lang="en-US" sz="2400">
                <a:latin typeface="Arial" charset="0"/>
                <a:ea typeface="ヒラギノ角ゴ Pro W3" charset="0"/>
                <a:cs typeface="ヒラギノ角ゴ Pro W3" charset="0"/>
              </a:rPr>
              <a:t>s next?  What does it take to get to the next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5538" name="Picture 2" descr="C:\Documents and Settings\cdroessler\My Documents\Presentations\NEW\texas graduates\3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828800"/>
            <a:ext cx="92964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9" name="Picture 2" descr="C:\Documents and Settings\cdroessler\My Documents\Presentations\NEW\texas graduates\cover-sma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5225" y="0"/>
            <a:ext cx="1628775"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TextBox 3"/>
          <p:cNvSpPr txBox="1">
            <a:spLocks noChangeArrowheads="1"/>
          </p:cNvSpPr>
          <p:nvPr/>
        </p:nvSpPr>
        <p:spPr bwMode="auto">
          <a:xfrm>
            <a:off x="0" y="304800"/>
            <a:ext cx="42640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a:t>Median First-year Earnings – </a:t>
            </a:r>
            <a:br>
              <a:rPr lang="en-US"/>
            </a:br>
            <a:r>
              <a:rPr lang="en-US"/>
              <a:t>Technical Associate</a:t>
            </a:r>
            <a:r>
              <a:rPr lang="ja-JP" altLang="en-US"/>
              <a:t>’</a:t>
            </a:r>
            <a:r>
              <a:rPr lang="en-US"/>
              <a:t>s Degree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8450" name="Picture 2" descr="C:\Documents and Settings\cdroessler\My Documents\Presentations\NEW\Americas Edge\AE-NC-Skills-Repo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9775" y="76200"/>
            <a:ext cx="5110163"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0498" name="Picture 2" descr="C:\Documents and Settings\cdroessler\My Documents\Presentations\NEW\Americas Edge\AE-NC-Skills-Repo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4705350"/>
            <a:ext cx="1514475"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0499" name="Picture 2" descr="C:\Documents and Settings\cdroessler\My Documents\Presentations\NEW\Americas Edge\AE-NC-Skills-Report-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34963"/>
            <a:ext cx="8534400" cy="563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2546" name="Picture 2" descr="C:\Documents and Settings\cdroessler\My Documents\Presentations\NEW\Boost shrinking Manufacturing\NC-officials-seek-ways-to-boost-shrinking-manufacturing-sector-_-Technology-_-NewsObserve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76200"/>
            <a:ext cx="6858000" cy="831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4594" name="Picture 2" descr="C:\Documents and Settings\cdroessler\My Documents\Presentations\NEW\colelge degrees vs employers\Chronic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5875"/>
            <a:ext cx="4838700" cy="940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6642" name="Picture 2" descr="C:\Documents and Settings\cdroessler\My Documents\Presentations\NEW\colelge degrees vs employers\survey report pages\Employers-Survey-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8690" name="Picture 2" descr="C:\Documents and Settings\cdroessler\My Documents\Presentations\NEW\colelge degrees vs employers\survey report pages\Employers-Survey-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0738" name="Picture 2" descr="C:\Documents and Settings\cdroessler\My Documents\Presentations\NEW\colelge degrees vs employers\survey report pages\Employers-Survey-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786" name="Picture 2" descr="C:\Documents and Settings\cdroessler\My Documents\Presentations\NEW\colelge degrees vs employers\survey report pages\Employers-Survey-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4834" name="Picture 2" descr="C:\Documents and Settings\cdroessler\My Documents\Presentations\NEW\colelge degrees vs employers\survey report pages\Employers-Survey-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6882" name="Picture 2" descr="C:\Documents and Settings\cdroessler\My Documents\Presentations\NEW\colelge degrees vs employers\survey report pages\Employers-Survey-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7586" name="Picture 2" descr="C:\Documents and Settings\cdroessler\My Documents\Presentations\NEW\texas graduates\4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62050"/>
            <a:ext cx="9296400" cy="569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7" name="Picture 2" descr="C:\Documents and Settings\cdroessler\My Documents\Presentations\NEW\texas graduates\cover-sma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5225" y="0"/>
            <a:ext cx="1628775"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TextBox 3"/>
          <p:cNvSpPr txBox="1">
            <a:spLocks noChangeArrowheads="1"/>
          </p:cNvSpPr>
          <p:nvPr/>
        </p:nvSpPr>
        <p:spPr bwMode="auto">
          <a:xfrm>
            <a:off x="0" y="304800"/>
            <a:ext cx="47640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a:t>Median First-year Earnings – </a:t>
            </a:r>
            <a:br>
              <a:rPr lang="en-US"/>
            </a:br>
            <a:r>
              <a:rPr lang="en-US"/>
              <a:t>Certificate vs. Associate</a:t>
            </a:r>
            <a:r>
              <a:rPr lang="ja-JP" altLang="en-US"/>
              <a:t>’</a:t>
            </a:r>
            <a:r>
              <a:rPr lang="en-US"/>
              <a:t>s Degree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8930" name="Picture 2" descr="C:\Documents and Settings\cdroessler\My Documents\Presentations\NEW\colelge degrees vs employers\survey report pages\Employers-Survey-4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0978" name="Picture 2" descr="C:\Documents and Settings\cdroessler\My Documents\Presentations\NEW\colelge degrees vs employers\survey report pages\Employers-Survey-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26" name="Picture 2" descr="C:\Documents and Settings\cdroessler\My Documents\Presentations\NEW\colelge degrees vs employers\survey report pages\Employers-Survey-5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5074" name="Picture 2" descr="C:\Documents and Settings\cdroessler\My Documents\Presentations\NEW\colelge degrees vs employers\survey report pages\Employers-Survey-7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7122" name="Picture 2" descr="C:\Documents and Settings\cdroessler\My Documents\Presentations\NEW\colelge degrees vs employers\survey report pages\Employers-Survey-7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170" name="Picture 2" descr="C:\Documents and Settings\cdroessler\My Documents\Presentations\NEW\colelge degrees vs employers\survey report pages\Employers-Survey-7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1218" name="Picture 2" descr="C:\Documents and Settings\cdroessler\My Documents\Presentations\NEW\colelge degrees vs employers\survey report pages\Employers-Survey-8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3266" name="Picture 2" descr="C:\Documents and Settings\cdroessler\My Documents\Presentations\NEW\colelge degrees vs employers\survey report pages\Employers-Survey-8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14" name="Picture 2" descr="C:\Documents and Settings\cdroessler\My Documents\Presentations\NEW\Fastest Growing State Economies\Pictur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7362" name="Picture 2" descr="C:\Documents and Settings\cdroessler\My Documents\Presentations\NEW\Fastest Growing State Economies\Pictur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9634" name="Picture 2" descr="C:\Documents and Settings\cdroessler\My Documents\Presentations\NEW\texas graduates\4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181100"/>
            <a:ext cx="9296400"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Picture 2" descr="C:\Documents and Settings\cdroessler\My Documents\Presentations\NEW\texas graduates\cover-sma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5225" y="0"/>
            <a:ext cx="1628775"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TextBox 3"/>
          <p:cNvSpPr txBox="1">
            <a:spLocks noChangeArrowheads="1"/>
          </p:cNvSpPr>
          <p:nvPr/>
        </p:nvSpPr>
        <p:spPr bwMode="auto">
          <a:xfrm>
            <a:off x="0" y="304800"/>
            <a:ext cx="41481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a:t>Median First-year Earnings – </a:t>
            </a:r>
            <a:br>
              <a:rPr lang="en-US"/>
            </a:br>
            <a:r>
              <a:rPr lang="en-US"/>
              <a:t>Certificates by College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9410" name="Picture 2" descr="C:\Documents and Settings\cdroessler\My Documents\Presentations\NEW\Fastest Growing State Economies\Picture-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1458" name="Picture 2" descr="C:\Documents and Settings\cdroessler\My Documents\Presentations\NEW\Fastest Growing State Economies\Picture-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3506" name="Picture 2" descr="C:\Documents and Settings\cdroessler\My Documents\Presentations\NEW\Fastest Growing State Economies\Picture-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5554" name="Picture 2" descr="C:\Documents and Settings\cdroessler\My Documents\Presentations\NEW\Fastest Growing State Economies\Picture-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7602" name="Picture 2" descr="C:\Documents and Settings\cdroessler\My Documents\Presentations\NEW\Fastest Growing State Economies\Picture-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9650" name="Picture 2" descr="C:\Documents and Settings\cdroessler\My Documents\Presentations\NEW\Fastest Growing State Economies\Picture-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1698" name="Picture 2" descr="C:\Documents and Settings\cdroessler\My Documents\Presentations\NEW\Fastest Growing State Economies\Picture-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746" name="Picture 2" descr="C:\Documents and Settings\cdroessler\My Documents\Presentations\NEW\Fastest Growing State Economies\Picture-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5794" name="Picture 2" descr="C:\Documents and Settings\cdroessler\My Documents\Presentations\NEW\Fastest Growing State Economies\Picture-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7842" name="Picture 2" descr="C:\Documents and Settings\cdroessler\My Documents\Presentations\NEW\Fastest Growing State Economies\Picture-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C:\Documents and Settings\cdroessler\My Documents\DPI\Collaborative Conference for Student Achievement\2013\Presentation\Educ-Required-pie-2008-20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8950" y="1812925"/>
            <a:ext cx="457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Rectangle 35"/>
          <p:cNvSpPr>
            <a:spLocks noChangeArrowheads="1"/>
          </p:cNvSpPr>
          <p:nvPr/>
        </p:nvSpPr>
        <p:spPr bwMode="auto">
          <a:xfrm>
            <a:off x="5864225" y="2422525"/>
            <a:ext cx="23955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Bachelor</a:t>
            </a:r>
            <a:r>
              <a:rPr lang="ja-JP" altLang="en-US" sz="2000" b="1">
                <a:latin typeface="Helvetica Neue" charset="0"/>
              </a:rPr>
              <a:t>’</a:t>
            </a:r>
            <a:r>
              <a:rPr lang="en-US" sz="2000" b="1">
                <a:latin typeface="Helvetica Neue" charset="0"/>
              </a:rPr>
              <a:t>s degree</a:t>
            </a:r>
          </a:p>
        </p:txBody>
      </p:sp>
      <p:sp>
        <p:nvSpPr>
          <p:cNvPr id="71684" name="Rectangle 36"/>
          <p:cNvSpPr>
            <a:spLocks noChangeArrowheads="1"/>
          </p:cNvSpPr>
          <p:nvPr/>
        </p:nvSpPr>
        <p:spPr bwMode="auto">
          <a:xfrm>
            <a:off x="5184775" y="1720850"/>
            <a:ext cx="27479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Bachelor + work exp.</a:t>
            </a:r>
          </a:p>
        </p:txBody>
      </p:sp>
      <p:sp>
        <p:nvSpPr>
          <p:cNvPr id="71685" name="Rectangle 37"/>
          <p:cNvSpPr>
            <a:spLocks noChangeArrowheads="1"/>
          </p:cNvSpPr>
          <p:nvPr/>
        </p:nvSpPr>
        <p:spPr bwMode="auto">
          <a:xfrm>
            <a:off x="4730750" y="1431925"/>
            <a:ext cx="21542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Master</a:t>
            </a:r>
            <a:r>
              <a:rPr lang="ja-JP" altLang="en-US" sz="2000" b="1">
                <a:latin typeface="Helvetica Neue" charset="0"/>
              </a:rPr>
              <a:t>’</a:t>
            </a:r>
            <a:r>
              <a:rPr lang="en-US" sz="2000" b="1">
                <a:latin typeface="Helvetica Neue" charset="0"/>
              </a:rPr>
              <a:t>s degree</a:t>
            </a:r>
          </a:p>
        </p:txBody>
      </p:sp>
      <p:sp>
        <p:nvSpPr>
          <p:cNvPr id="71686" name="Rectangle 39"/>
          <p:cNvSpPr>
            <a:spLocks noChangeArrowheads="1"/>
          </p:cNvSpPr>
          <p:nvPr/>
        </p:nvSpPr>
        <p:spPr bwMode="auto">
          <a:xfrm>
            <a:off x="4175125" y="1143000"/>
            <a:ext cx="4159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Doctorate &amp; Professional degree</a:t>
            </a:r>
          </a:p>
        </p:txBody>
      </p:sp>
      <p:sp>
        <p:nvSpPr>
          <p:cNvPr id="71687" name="Rectangle 40"/>
          <p:cNvSpPr>
            <a:spLocks noChangeArrowheads="1"/>
          </p:cNvSpPr>
          <p:nvPr/>
        </p:nvSpPr>
        <p:spPr bwMode="auto">
          <a:xfrm>
            <a:off x="5954713" y="5302250"/>
            <a:ext cx="20780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1,2 year college</a:t>
            </a:r>
          </a:p>
        </p:txBody>
      </p:sp>
      <p:sp>
        <p:nvSpPr>
          <p:cNvPr id="71688" name="Rectangle 41"/>
          <p:cNvSpPr>
            <a:spLocks noChangeArrowheads="1"/>
          </p:cNvSpPr>
          <p:nvPr/>
        </p:nvSpPr>
        <p:spPr bwMode="auto">
          <a:xfrm>
            <a:off x="6319838" y="4081463"/>
            <a:ext cx="22971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Helvetica Neue" charset="0"/>
              </a:rPr>
              <a:t>Associate degree</a:t>
            </a:r>
          </a:p>
        </p:txBody>
      </p:sp>
      <p:sp>
        <p:nvSpPr>
          <p:cNvPr id="71689" name="Rectangle 42"/>
          <p:cNvSpPr>
            <a:spLocks noChangeArrowheads="1"/>
          </p:cNvSpPr>
          <p:nvPr/>
        </p:nvSpPr>
        <p:spPr bwMode="auto">
          <a:xfrm>
            <a:off x="381000" y="4478338"/>
            <a:ext cx="13779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short OJT</a:t>
            </a:r>
          </a:p>
        </p:txBody>
      </p:sp>
      <p:sp>
        <p:nvSpPr>
          <p:cNvPr id="71690" name="Rectangle 43"/>
          <p:cNvSpPr>
            <a:spLocks noChangeArrowheads="1"/>
          </p:cNvSpPr>
          <p:nvPr/>
        </p:nvSpPr>
        <p:spPr bwMode="auto">
          <a:xfrm>
            <a:off x="4237038" y="6384925"/>
            <a:ext cx="1358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mod. OJT</a:t>
            </a:r>
          </a:p>
        </p:txBody>
      </p:sp>
      <p:sp>
        <p:nvSpPr>
          <p:cNvPr id="71691" name="Rectangle 44"/>
          <p:cNvSpPr>
            <a:spLocks noChangeArrowheads="1"/>
          </p:cNvSpPr>
          <p:nvPr/>
        </p:nvSpPr>
        <p:spPr bwMode="auto">
          <a:xfrm>
            <a:off x="5360988" y="6064250"/>
            <a:ext cx="1274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long OJT</a:t>
            </a:r>
          </a:p>
        </p:txBody>
      </p:sp>
      <p:sp>
        <p:nvSpPr>
          <p:cNvPr id="71692" name="Rectangle 45"/>
          <p:cNvSpPr>
            <a:spLocks noChangeArrowheads="1"/>
          </p:cNvSpPr>
          <p:nvPr/>
        </p:nvSpPr>
        <p:spPr bwMode="auto">
          <a:xfrm>
            <a:off x="1454150" y="1327150"/>
            <a:ext cx="1368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work exp.</a:t>
            </a:r>
          </a:p>
        </p:txBody>
      </p:sp>
      <p:sp>
        <p:nvSpPr>
          <p:cNvPr id="1532974" name="Rectangle 46"/>
          <p:cNvSpPr>
            <a:spLocks noGrp="1" noChangeArrowheads="1"/>
          </p:cNvSpPr>
          <p:nvPr>
            <p:ph type="title" idx="4294967295"/>
          </p:nvPr>
        </p:nvSpPr>
        <p:spPr>
          <a:xfrm>
            <a:off x="457200" y="228600"/>
            <a:ext cx="8229600" cy="838200"/>
          </a:xfrm>
        </p:spPr>
        <p:txBody>
          <a:bodyPr/>
          <a:lstStyle/>
          <a:p>
            <a:pPr eaLnBrk="1" hangingPunct="1"/>
            <a:r>
              <a:rPr lang="en-US" sz="3500">
                <a:effectLst>
                  <a:outerShdw blurRad="38100" dist="38100" dir="2700000" algn="tl">
                    <a:srgbClr val="DDDDDD"/>
                  </a:outerShdw>
                </a:effectLst>
                <a:latin typeface="Arial" charset="0"/>
                <a:ea typeface="ヒラギノ角ゴ Pro W3" charset="0"/>
                <a:cs typeface="ヒラギノ角ゴ Pro W3" charset="0"/>
              </a:rPr>
              <a:t>2008-2018 Projected NC Employment:</a:t>
            </a:r>
            <a:br>
              <a:rPr lang="en-US" sz="3500">
                <a:effectLst>
                  <a:outerShdw blurRad="38100" dist="38100" dir="2700000" algn="tl">
                    <a:srgbClr val="DDDDDD"/>
                  </a:outerShdw>
                </a:effectLst>
                <a:latin typeface="Arial" charset="0"/>
                <a:ea typeface="ヒラギノ角ゴ Pro W3" charset="0"/>
                <a:cs typeface="ヒラギノ角ゴ Pro W3" charset="0"/>
              </a:rPr>
            </a:br>
            <a:r>
              <a:rPr lang="en-US" sz="3500">
                <a:effectLst>
                  <a:outerShdw blurRad="38100" dist="38100" dir="2700000" algn="tl">
                    <a:srgbClr val="DDDDDD"/>
                  </a:outerShdw>
                </a:effectLst>
                <a:latin typeface="Arial" charset="0"/>
                <a:ea typeface="ヒラギノ角ゴ Pro W3" charset="0"/>
                <a:cs typeface="ヒラギノ角ゴ Pro W3" charset="0"/>
              </a:rPr>
              <a:t>Education Required</a:t>
            </a:r>
          </a:p>
        </p:txBody>
      </p:sp>
      <p:sp>
        <p:nvSpPr>
          <p:cNvPr id="1532976" name="Line 48"/>
          <p:cNvSpPr>
            <a:spLocks noChangeShapeType="1"/>
          </p:cNvSpPr>
          <p:nvPr/>
        </p:nvSpPr>
        <p:spPr bwMode="auto">
          <a:xfrm flipH="1">
            <a:off x="4175125" y="1495425"/>
            <a:ext cx="125413" cy="368300"/>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71695" name="Rectangle 41"/>
          <p:cNvSpPr>
            <a:spLocks noChangeArrowheads="1"/>
          </p:cNvSpPr>
          <p:nvPr/>
        </p:nvSpPr>
        <p:spPr bwMode="auto">
          <a:xfrm>
            <a:off x="5778500" y="5699125"/>
            <a:ext cx="2051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Apprenticeship</a:t>
            </a:r>
          </a:p>
        </p:txBody>
      </p:sp>
      <p:sp>
        <p:nvSpPr>
          <p:cNvPr id="54" name="Line 48"/>
          <p:cNvSpPr>
            <a:spLocks noChangeShapeType="1"/>
          </p:cNvSpPr>
          <p:nvPr/>
        </p:nvSpPr>
        <p:spPr bwMode="auto">
          <a:xfrm flipH="1">
            <a:off x="4556125" y="1630363"/>
            <a:ext cx="250825" cy="198437"/>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55" name="Line 48"/>
          <p:cNvSpPr>
            <a:spLocks noChangeShapeType="1"/>
          </p:cNvSpPr>
          <p:nvPr/>
        </p:nvSpPr>
        <p:spPr bwMode="auto">
          <a:xfrm flipH="1">
            <a:off x="4806950" y="1919288"/>
            <a:ext cx="428625" cy="0"/>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56" name="Line 48"/>
          <p:cNvSpPr>
            <a:spLocks noChangeShapeType="1"/>
          </p:cNvSpPr>
          <p:nvPr/>
        </p:nvSpPr>
        <p:spPr bwMode="auto">
          <a:xfrm flipH="1" flipV="1">
            <a:off x="5595938" y="5699125"/>
            <a:ext cx="268287" cy="200025"/>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57" name="Line 48"/>
          <p:cNvSpPr>
            <a:spLocks noChangeShapeType="1"/>
          </p:cNvSpPr>
          <p:nvPr/>
        </p:nvSpPr>
        <p:spPr bwMode="auto">
          <a:xfrm flipH="1" flipV="1">
            <a:off x="5235575" y="6051550"/>
            <a:ext cx="180975" cy="211138"/>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58" name="Text Box 51"/>
          <p:cNvSpPr txBox="1">
            <a:spLocks noChangeArrowheads="1"/>
          </p:cNvSpPr>
          <p:nvPr/>
        </p:nvSpPr>
        <p:spPr bwMode="auto">
          <a:xfrm>
            <a:off x="2292350" y="4219575"/>
            <a:ext cx="1346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43.3%</a:t>
            </a:r>
          </a:p>
        </p:txBody>
      </p:sp>
      <p:sp>
        <p:nvSpPr>
          <p:cNvPr id="59" name="Text Box 51"/>
          <p:cNvSpPr txBox="1">
            <a:spLocks noChangeArrowheads="1"/>
          </p:cNvSpPr>
          <p:nvPr/>
        </p:nvSpPr>
        <p:spPr bwMode="auto">
          <a:xfrm>
            <a:off x="4651375" y="2898775"/>
            <a:ext cx="13477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15.5%</a:t>
            </a:r>
          </a:p>
        </p:txBody>
      </p:sp>
      <p:sp>
        <p:nvSpPr>
          <p:cNvPr id="60" name="Text Box 51"/>
          <p:cNvSpPr txBox="1">
            <a:spLocks noChangeArrowheads="1"/>
          </p:cNvSpPr>
          <p:nvPr/>
        </p:nvSpPr>
        <p:spPr bwMode="auto">
          <a:xfrm>
            <a:off x="4964113" y="3959225"/>
            <a:ext cx="1346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10.6%</a:t>
            </a:r>
          </a:p>
        </p:txBody>
      </p:sp>
      <p:sp>
        <p:nvSpPr>
          <p:cNvPr id="61" name="Text Box 51"/>
          <p:cNvSpPr txBox="1">
            <a:spLocks noChangeArrowheads="1"/>
          </p:cNvSpPr>
          <p:nvPr/>
        </p:nvSpPr>
        <p:spPr bwMode="auto">
          <a:xfrm>
            <a:off x="4065588" y="5713413"/>
            <a:ext cx="11191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6.5%</a:t>
            </a:r>
          </a:p>
        </p:txBody>
      </p:sp>
      <p:sp>
        <p:nvSpPr>
          <p:cNvPr id="62" name="Text Box 51"/>
          <p:cNvSpPr txBox="1">
            <a:spLocks noChangeArrowheads="1"/>
          </p:cNvSpPr>
          <p:nvPr/>
        </p:nvSpPr>
        <p:spPr bwMode="auto">
          <a:xfrm>
            <a:off x="3055938" y="1919288"/>
            <a:ext cx="11191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7.5%</a:t>
            </a:r>
          </a:p>
        </p:txBody>
      </p:sp>
      <p:sp>
        <p:nvSpPr>
          <p:cNvPr id="63" name="Text Box 51"/>
          <p:cNvSpPr txBox="1">
            <a:spLocks noChangeArrowheads="1"/>
          </p:cNvSpPr>
          <p:nvPr/>
        </p:nvSpPr>
        <p:spPr bwMode="auto">
          <a:xfrm>
            <a:off x="5119688" y="4879975"/>
            <a:ext cx="111918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4.2%</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09501728" presetClass="entr" presetSubtype="0" fill="hold" grpId="0" nodeType="withEffect">
                                  <p:stCondLst>
                                    <p:cond delay="0"/>
                                  </p:stCondLst>
                                  <p:childTnLst>
                                    <p:set>
                                      <p:cBhvr>
                                        <p:cTn id="6" dur="1" fill="hold">
                                          <p:stCondLst>
                                            <p:cond delay="499"/>
                                          </p:stCondLst>
                                        </p:cTn>
                                        <p:tgtEl>
                                          <p:spTgt spid="59"/>
                                        </p:tgtEl>
                                        <p:attrNameLst>
                                          <p:attrName>style.visibility</p:attrName>
                                        </p:attrNameLst>
                                      </p:cBhvr>
                                      <p:to>
                                        <p:strVal val="visible"/>
                                      </p:to>
                                    </p:set>
                                  </p:childTnLst>
                                </p:cTn>
                              </p:par>
                              <p:par>
                                <p:cTn id="7" presetID="609501728" presetClass="entr" presetSubtype="0" fill="hold" grpId="0" nodeType="withEffect">
                                  <p:stCondLst>
                                    <p:cond delay="0"/>
                                  </p:stCondLst>
                                  <p:childTnLst>
                                    <p:set>
                                      <p:cBhvr>
                                        <p:cTn id="8" dur="1" fill="hold">
                                          <p:stCondLst>
                                            <p:cond delay="499"/>
                                          </p:stCondLst>
                                        </p:cTn>
                                        <p:tgtEl>
                                          <p:spTgt spid="60"/>
                                        </p:tgtEl>
                                        <p:attrNameLst>
                                          <p:attrName>style.visibility</p:attrName>
                                        </p:attrNameLst>
                                      </p:cBhvr>
                                      <p:to>
                                        <p:strVal val="visible"/>
                                      </p:to>
                                    </p:set>
                                  </p:childTnLst>
                                </p:cTn>
                              </p:par>
                              <p:par>
                                <p:cTn id="9" presetID="609501728" presetClass="entr" presetSubtype="0" fill="hold" grpId="0" nodeType="withEffect">
                                  <p:stCondLst>
                                    <p:cond delay="0"/>
                                  </p:stCondLst>
                                  <p:childTnLst>
                                    <p:set>
                                      <p:cBhvr>
                                        <p:cTn id="10" dur="1" fill="hold">
                                          <p:stCondLst>
                                            <p:cond delay="499"/>
                                          </p:stCondLst>
                                        </p:cTn>
                                        <p:tgtEl>
                                          <p:spTgt spid="63"/>
                                        </p:tgtEl>
                                        <p:attrNameLst>
                                          <p:attrName>style.visibility</p:attrName>
                                        </p:attrNameLst>
                                      </p:cBhvr>
                                      <p:to>
                                        <p:strVal val="visible"/>
                                      </p:to>
                                    </p:set>
                                  </p:childTnLst>
                                </p:cTn>
                              </p:par>
                              <p:par>
                                <p:cTn id="11" presetID="609501728" presetClass="entr" presetSubtype="0" fill="hold" grpId="0" nodeType="withEffect">
                                  <p:stCondLst>
                                    <p:cond delay="0"/>
                                  </p:stCondLst>
                                  <p:childTnLst>
                                    <p:set>
                                      <p:cBhvr>
                                        <p:cTn id="12" dur="1" fill="hold">
                                          <p:stCondLst>
                                            <p:cond delay="499"/>
                                          </p:stCondLst>
                                        </p:cTn>
                                        <p:tgtEl>
                                          <p:spTgt spid="61"/>
                                        </p:tgtEl>
                                        <p:attrNameLst>
                                          <p:attrName>style.visibility</p:attrName>
                                        </p:attrNameLst>
                                      </p:cBhvr>
                                      <p:to>
                                        <p:strVal val="visible"/>
                                      </p:to>
                                    </p:set>
                                  </p:childTnLst>
                                </p:cTn>
                              </p:par>
                              <p:par>
                                <p:cTn id="13" presetID="609501728" presetClass="entr" presetSubtype="0" fill="hold" grpId="0" nodeType="withEffect">
                                  <p:stCondLst>
                                    <p:cond delay="0"/>
                                  </p:stCondLst>
                                  <p:childTnLst>
                                    <p:set>
                                      <p:cBhvr>
                                        <p:cTn id="14" dur="1" fill="hold">
                                          <p:stCondLst>
                                            <p:cond delay="499"/>
                                          </p:stCondLst>
                                        </p:cTn>
                                        <p:tgtEl>
                                          <p:spTgt spid="58"/>
                                        </p:tgtEl>
                                        <p:attrNameLst>
                                          <p:attrName>style.visibility</p:attrName>
                                        </p:attrNameLst>
                                      </p:cBhvr>
                                      <p:to>
                                        <p:strVal val="visible"/>
                                      </p:to>
                                    </p:set>
                                  </p:childTnLst>
                                </p:cTn>
                              </p:par>
                              <p:par>
                                <p:cTn id="15" presetID="609501728" presetClass="entr" presetSubtype="0" fill="hold" grpId="0" nodeType="withEffect">
                                  <p:stCondLst>
                                    <p:cond delay="0"/>
                                  </p:stCondLst>
                                  <p:childTnLst>
                                    <p:set>
                                      <p:cBhvr>
                                        <p:cTn id="16" dur="1" fill="hold">
                                          <p:stCondLst>
                                            <p:cond delay="499"/>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utoUpdateAnimBg="0"/>
      <p:bldP spid="59" grpId="0" autoUpdateAnimBg="0"/>
      <p:bldP spid="60" grpId="0" autoUpdateAnimBg="0"/>
      <p:bldP spid="61" grpId="0" autoUpdateAnimBg="0"/>
      <p:bldP spid="62" grpId="0" autoUpdateAnimBg="0"/>
      <p:bldP spid="63" grpId="0" autoUpdateAnimBg="0"/>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890" name="Picture 2" descr="C:\Documents and Settings\cdroessler\My Documents\Presentations\NEW\Fastest Growing State Economies\Picture-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1938" name="Picture 2" descr="C:\Documents and Settings\cdroessler\My Documents\Presentations\NEW\Fastest Growing State Economies\Picture-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986" name="Picture 2" descr="C:\Documents and Settings\cdroessler\My Documents\Presentations\NEW\Fastest Growing State Economies\Picture-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6034" name="Picture 2" descr="C:\Documents and Settings\cdroessler\My Documents\Presentations\NEW\Pathways through College\PathwaysCollegeStrategies_StudentSucces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1175" y="30163"/>
            <a:ext cx="5581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8082" name="Picture 1" descr="C:\Documents and Settings\cdroessler\My Documents\Presentations\NEW\manufacturing states\artic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9525"/>
            <a:ext cx="7239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60130" name="Picture 2" descr="C:\Documents and Settings\cdroessler\My Documents\Presentations\NEW\manufacturing state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62178" name="Picture 2" descr="C:\Documents and Settings\cdroessler\My Documents\Presentations\NEW\manufacturing state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64226" name="Picture 2" descr="C:\Documents and Settings\cdroessler\My Documents\Presentations\NEW\manufacturing states\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66274" name="Picture 2" descr="C:\Documents and Settings\cdroessler\My Documents\Presentations\NEW\manufacturing states\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13"/>
            <a:ext cx="9144000" cy="6705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68322" name="Picture 2" descr="C:\Documents and Settings\cdroessler\My Documents\Presentations\NEW\manufacturing states\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3" y="3175"/>
            <a:ext cx="9144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730" name="Group 2"/>
          <p:cNvGrpSpPr>
            <a:grpSpLocks/>
          </p:cNvGrpSpPr>
          <p:nvPr/>
        </p:nvGrpSpPr>
        <p:grpSpPr bwMode="auto">
          <a:xfrm>
            <a:off x="2349500" y="1874838"/>
            <a:ext cx="4479925" cy="4479925"/>
            <a:chOff x="2425700" y="1417638"/>
            <a:chExt cx="4356100" cy="4354512"/>
          </a:xfrm>
        </p:grpSpPr>
        <p:grpSp>
          <p:nvGrpSpPr>
            <p:cNvPr id="73747" name="Group 1"/>
            <p:cNvGrpSpPr>
              <a:grpSpLocks/>
            </p:cNvGrpSpPr>
            <p:nvPr/>
          </p:nvGrpSpPr>
          <p:grpSpPr bwMode="auto">
            <a:xfrm>
              <a:off x="2425700" y="1417638"/>
              <a:ext cx="4356100" cy="4354512"/>
              <a:chOff x="2425700" y="1417638"/>
              <a:chExt cx="4356100" cy="4354512"/>
            </a:xfrm>
          </p:grpSpPr>
          <p:sp>
            <p:nvSpPr>
              <p:cNvPr id="1315842" name="Arc 2"/>
              <p:cNvSpPr>
                <a:spLocks/>
              </p:cNvSpPr>
              <p:nvPr/>
            </p:nvSpPr>
            <p:spPr bwMode="auto">
              <a:xfrm>
                <a:off x="4602206" y="1417638"/>
                <a:ext cx="2179594" cy="3715686"/>
              </a:xfrm>
              <a:custGeom>
                <a:avLst/>
                <a:gdLst>
                  <a:gd name="G0" fmla="+- 30 0 0"/>
                  <a:gd name="G1" fmla="+- 21600 0 0"/>
                  <a:gd name="G2" fmla="+- 21600 0 0"/>
                  <a:gd name="T0" fmla="*/ 0 w 21630"/>
                  <a:gd name="T1" fmla="*/ 1 h 36873"/>
                  <a:gd name="T2" fmla="*/ 15303 w 21630"/>
                  <a:gd name="T3" fmla="*/ 36873 h 36873"/>
                  <a:gd name="T4" fmla="*/ 30 w 21630"/>
                  <a:gd name="T5" fmla="*/ 21600 h 36873"/>
                </a:gdLst>
                <a:ahLst/>
                <a:cxnLst>
                  <a:cxn ang="0">
                    <a:pos x="T0" y="T1"/>
                  </a:cxn>
                  <a:cxn ang="0">
                    <a:pos x="T2" y="T3"/>
                  </a:cxn>
                  <a:cxn ang="0">
                    <a:pos x="T4" y="T5"/>
                  </a:cxn>
                </a:cxnLst>
                <a:rect l="0" t="0" r="r" b="b"/>
                <a:pathLst>
                  <a:path w="21630" h="36873" fill="none" extrusionOk="0">
                    <a:moveTo>
                      <a:pt x="-1" y="0"/>
                    </a:moveTo>
                    <a:cubicBezTo>
                      <a:pt x="9" y="0"/>
                      <a:pt x="19" y="-1"/>
                      <a:pt x="30" y="-1"/>
                    </a:cubicBezTo>
                    <a:cubicBezTo>
                      <a:pt x="11959" y="0"/>
                      <a:pt x="21630" y="9670"/>
                      <a:pt x="21630" y="21600"/>
                    </a:cubicBezTo>
                    <a:cubicBezTo>
                      <a:pt x="21630" y="27328"/>
                      <a:pt x="19354" y="32822"/>
                      <a:pt x="15303" y="36873"/>
                    </a:cubicBezTo>
                  </a:path>
                  <a:path w="21630" h="36873" stroke="0" extrusionOk="0">
                    <a:moveTo>
                      <a:pt x="-1" y="0"/>
                    </a:moveTo>
                    <a:cubicBezTo>
                      <a:pt x="9" y="0"/>
                      <a:pt x="19" y="-1"/>
                      <a:pt x="30" y="-1"/>
                    </a:cubicBezTo>
                    <a:cubicBezTo>
                      <a:pt x="11959" y="0"/>
                      <a:pt x="21630" y="9670"/>
                      <a:pt x="21630" y="21600"/>
                    </a:cubicBezTo>
                    <a:cubicBezTo>
                      <a:pt x="21630" y="27328"/>
                      <a:pt x="19354" y="32822"/>
                      <a:pt x="15303" y="36873"/>
                    </a:cubicBezTo>
                    <a:lnTo>
                      <a:pt x="30" y="21600"/>
                    </a:lnTo>
                    <a:close/>
                  </a:path>
                </a:pathLst>
              </a:custGeom>
              <a:solidFill>
                <a:srgbClr val="FF0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5" name="Arc 5"/>
              <p:cNvSpPr>
                <a:spLocks/>
              </p:cNvSpPr>
              <p:nvPr/>
            </p:nvSpPr>
            <p:spPr bwMode="auto">
              <a:xfrm>
                <a:off x="4605294" y="3597980"/>
                <a:ext cx="1540534" cy="2143309"/>
              </a:xfrm>
              <a:custGeom>
                <a:avLst/>
                <a:gdLst>
                  <a:gd name="G0" fmla="+- 0 0 0"/>
                  <a:gd name="G1" fmla="+- 0 0 0"/>
                  <a:gd name="G2" fmla="+- 21600 0 0"/>
                  <a:gd name="T0" fmla="*/ 15273 w 15273"/>
                  <a:gd name="T1" fmla="*/ 15273 h 21280"/>
                  <a:gd name="T2" fmla="*/ 3699 w 15273"/>
                  <a:gd name="T3" fmla="*/ 21280 h 21280"/>
                  <a:gd name="T4" fmla="*/ 0 w 15273"/>
                  <a:gd name="T5" fmla="*/ 0 h 21280"/>
                </a:gdLst>
                <a:ahLst/>
                <a:cxnLst>
                  <a:cxn ang="0">
                    <a:pos x="T0" y="T1"/>
                  </a:cxn>
                  <a:cxn ang="0">
                    <a:pos x="T2" y="T3"/>
                  </a:cxn>
                  <a:cxn ang="0">
                    <a:pos x="T4" y="T5"/>
                  </a:cxn>
                </a:cxnLst>
                <a:rect l="0" t="0" r="r" b="b"/>
                <a:pathLst>
                  <a:path w="15273" h="21280" fill="none" extrusionOk="0">
                    <a:moveTo>
                      <a:pt x="15273" y="15273"/>
                    </a:moveTo>
                    <a:cubicBezTo>
                      <a:pt x="12126" y="18420"/>
                      <a:pt x="8084" y="20518"/>
                      <a:pt x="3699" y="21280"/>
                    </a:cubicBezTo>
                  </a:path>
                  <a:path w="15273" h="21280" stroke="0" extrusionOk="0">
                    <a:moveTo>
                      <a:pt x="15273" y="15273"/>
                    </a:moveTo>
                    <a:cubicBezTo>
                      <a:pt x="12126" y="18420"/>
                      <a:pt x="8084" y="20518"/>
                      <a:pt x="3699" y="21280"/>
                    </a:cubicBezTo>
                    <a:lnTo>
                      <a:pt x="0" y="0"/>
                    </a:lnTo>
                    <a:close/>
                  </a:path>
                </a:pathLst>
              </a:custGeom>
              <a:solidFill>
                <a:srgbClr val="FF0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7" name="Arc 7"/>
              <p:cNvSpPr>
                <a:spLocks/>
              </p:cNvSpPr>
              <p:nvPr/>
            </p:nvSpPr>
            <p:spPr bwMode="auto">
              <a:xfrm>
                <a:off x="2425700" y="2886630"/>
                <a:ext cx="2551607" cy="2885520"/>
              </a:xfrm>
              <a:custGeom>
                <a:avLst/>
                <a:gdLst>
                  <a:gd name="G0" fmla="+- 21600 0 0"/>
                  <a:gd name="G1" fmla="+- 7040 0 0"/>
                  <a:gd name="G2" fmla="+- 21600 0 0"/>
                  <a:gd name="T0" fmla="*/ 25299 w 25299"/>
                  <a:gd name="T1" fmla="*/ 28320 h 28640"/>
                  <a:gd name="T2" fmla="*/ 1180 w 25299"/>
                  <a:gd name="T3" fmla="*/ 0 h 28640"/>
                  <a:gd name="T4" fmla="*/ 21600 w 25299"/>
                  <a:gd name="T5" fmla="*/ 7040 h 28640"/>
                </a:gdLst>
                <a:ahLst/>
                <a:cxnLst>
                  <a:cxn ang="0">
                    <a:pos x="T0" y="T1"/>
                  </a:cxn>
                  <a:cxn ang="0">
                    <a:pos x="T2" y="T3"/>
                  </a:cxn>
                  <a:cxn ang="0">
                    <a:pos x="T4" y="T5"/>
                  </a:cxn>
                </a:cxnLst>
                <a:rect l="0" t="0" r="r" b="b"/>
                <a:pathLst>
                  <a:path w="25299" h="28640" fill="none" extrusionOk="0">
                    <a:moveTo>
                      <a:pt x="25299" y="28320"/>
                    </a:moveTo>
                    <a:cubicBezTo>
                      <a:pt x="24077" y="28533"/>
                      <a:pt x="22839" y="28639"/>
                      <a:pt x="21600" y="28639"/>
                    </a:cubicBezTo>
                    <a:cubicBezTo>
                      <a:pt x="9670" y="28640"/>
                      <a:pt x="0" y="18969"/>
                      <a:pt x="0" y="7040"/>
                    </a:cubicBezTo>
                    <a:cubicBezTo>
                      <a:pt x="0" y="4644"/>
                      <a:pt x="398" y="2264"/>
                      <a:pt x="1179" y="-1"/>
                    </a:cubicBezTo>
                  </a:path>
                  <a:path w="25299" h="28640" stroke="0" extrusionOk="0">
                    <a:moveTo>
                      <a:pt x="25299" y="28320"/>
                    </a:moveTo>
                    <a:cubicBezTo>
                      <a:pt x="24077" y="28533"/>
                      <a:pt x="22839" y="28639"/>
                      <a:pt x="21600" y="28639"/>
                    </a:cubicBezTo>
                    <a:cubicBezTo>
                      <a:pt x="9670" y="28640"/>
                      <a:pt x="0" y="18969"/>
                      <a:pt x="0" y="7040"/>
                    </a:cubicBezTo>
                    <a:cubicBezTo>
                      <a:pt x="0" y="4644"/>
                      <a:pt x="398" y="2264"/>
                      <a:pt x="1179" y="-1"/>
                    </a:cubicBezTo>
                    <a:lnTo>
                      <a:pt x="21600" y="7040"/>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9" name="Arc 9"/>
              <p:cNvSpPr>
                <a:spLocks/>
              </p:cNvSpPr>
              <p:nvPr/>
            </p:nvSpPr>
            <p:spPr bwMode="auto">
              <a:xfrm>
                <a:off x="2544559" y="2778616"/>
                <a:ext cx="2060734" cy="819364"/>
              </a:xfrm>
              <a:custGeom>
                <a:avLst/>
                <a:gdLst>
                  <a:gd name="G0" fmla="+- 20420 0 0"/>
                  <a:gd name="G1" fmla="+- 8106 0 0"/>
                  <a:gd name="G2" fmla="+- 21600 0 0"/>
                  <a:gd name="T0" fmla="*/ 0 w 20420"/>
                  <a:gd name="T1" fmla="*/ 1066 h 8106"/>
                  <a:gd name="T2" fmla="*/ 399 w 20420"/>
                  <a:gd name="T3" fmla="*/ 0 h 8106"/>
                  <a:gd name="T4" fmla="*/ 20420 w 20420"/>
                  <a:gd name="T5" fmla="*/ 8106 h 8106"/>
                </a:gdLst>
                <a:ahLst/>
                <a:cxnLst>
                  <a:cxn ang="0">
                    <a:pos x="T0" y="T1"/>
                  </a:cxn>
                  <a:cxn ang="0">
                    <a:pos x="T2" y="T3"/>
                  </a:cxn>
                  <a:cxn ang="0">
                    <a:pos x="T4" y="T5"/>
                  </a:cxn>
                </a:cxnLst>
                <a:rect l="0" t="0" r="r" b="b"/>
                <a:pathLst>
                  <a:path w="20420" h="8106" fill="none" extrusionOk="0">
                    <a:moveTo>
                      <a:pt x="-1" y="1065"/>
                    </a:moveTo>
                    <a:cubicBezTo>
                      <a:pt x="123" y="707"/>
                      <a:pt x="256" y="351"/>
                      <a:pt x="398" y="-1"/>
                    </a:cubicBezTo>
                  </a:path>
                  <a:path w="20420" h="8106" stroke="0" extrusionOk="0">
                    <a:moveTo>
                      <a:pt x="-1" y="1065"/>
                    </a:moveTo>
                    <a:cubicBezTo>
                      <a:pt x="123" y="707"/>
                      <a:pt x="256" y="351"/>
                      <a:pt x="398" y="-1"/>
                    </a:cubicBezTo>
                    <a:lnTo>
                      <a:pt x="20420" y="8106"/>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1" name="Arc 11"/>
              <p:cNvSpPr>
                <a:spLocks/>
              </p:cNvSpPr>
              <p:nvPr/>
            </p:nvSpPr>
            <p:spPr bwMode="auto">
              <a:xfrm>
                <a:off x="2586237" y="2505494"/>
                <a:ext cx="2019057" cy="1092486"/>
              </a:xfrm>
              <a:custGeom>
                <a:avLst/>
                <a:gdLst>
                  <a:gd name="G0" fmla="+- 20021 0 0"/>
                  <a:gd name="G1" fmla="+- 10811 0 0"/>
                  <a:gd name="G2" fmla="+- 21600 0 0"/>
                  <a:gd name="T0" fmla="*/ 0 w 20021"/>
                  <a:gd name="T1" fmla="*/ 2705 h 10811"/>
                  <a:gd name="T2" fmla="*/ 1322 w 20021"/>
                  <a:gd name="T3" fmla="*/ 0 h 10811"/>
                  <a:gd name="T4" fmla="*/ 20021 w 20021"/>
                  <a:gd name="T5" fmla="*/ 10811 h 10811"/>
                </a:gdLst>
                <a:ahLst/>
                <a:cxnLst>
                  <a:cxn ang="0">
                    <a:pos x="T0" y="T1"/>
                  </a:cxn>
                  <a:cxn ang="0">
                    <a:pos x="T2" y="T3"/>
                  </a:cxn>
                  <a:cxn ang="0">
                    <a:pos x="T4" y="T5"/>
                  </a:cxn>
                </a:cxnLst>
                <a:rect l="0" t="0" r="r" b="b"/>
                <a:pathLst>
                  <a:path w="20021" h="10811" fill="none" extrusionOk="0">
                    <a:moveTo>
                      <a:pt x="-1" y="2704"/>
                    </a:moveTo>
                    <a:cubicBezTo>
                      <a:pt x="376" y="1773"/>
                      <a:pt x="818" y="869"/>
                      <a:pt x="1321" y="-1"/>
                    </a:cubicBezTo>
                  </a:path>
                  <a:path w="20021" h="10811" stroke="0" extrusionOk="0">
                    <a:moveTo>
                      <a:pt x="-1" y="2704"/>
                    </a:moveTo>
                    <a:cubicBezTo>
                      <a:pt x="376" y="1773"/>
                      <a:pt x="818" y="869"/>
                      <a:pt x="1321" y="-1"/>
                    </a:cubicBezTo>
                    <a:lnTo>
                      <a:pt x="20021" y="10811"/>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3" name="Arc 13"/>
              <p:cNvSpPr>
                <a:spLocks/>
              </p:cNvSpPr>
              <p:nvPr/>
            </p:nvSpPr>
            <p:spPr bwMode="auto">
              <a:xfrm>
                <a:off x="2720532" y="2112014"/>
                <a:ext cx="1884761" cy="1485965"/>
              </a:xfrm>
              <a:custGeom>
                <a:avLst/>
                <a:gdLst>
                  <a:gd name="G0" fmla="+- 18699 0 0"/>
                  <a:gd name="G1" fmla="+- 14730 0 0"/>
                  <a:gd name="G2" fmla="+- 21600 0 0"/>
                  <a:gd name="T0" fmla="*/ 0 w 18699"/>
                  <a:gd name="T1" fmla="*/ 3919 h 14730"/>
                  <a:gd name="T2" fmla="*/ 2902 w 18699"/>
                  <a:gd name="T3" fmla="*/ 0 h 14730"/>
                  <a:gd name="T4" fmla="*/ 18699 w 18699"/>
                  <a:gd name="T5" fmla="*/ 14730 h 14730"/>
                </a:gdLst>
                <a:ahLst/>
                <a:cxnLst>
                  <a:cxn ang="0">
                    <a:pos x="T0" y="T1"/>
                  </a:cxn>
                  <a:cxn ang="0">
                    <a:pos x="T2" y="T3"/>
                  </a:cxn>
                  <a:cxn ang="0">
                    <a:pos x="T4" y="T5"/>
                  </a:cxn>
                </a:cxnLst>
                <a:rect l="0" t="0" r="r" b="b"/>
                <a:pathLst>
                  <a:path w="18699" h="14730" fill="none" extrusionOk="0">
                    <a:moveTo>
                      <a:pt x="-1" y="3918"/>
                    </a:moveTo>
                    <a:cubicBezTo>
                      <a:pt x="815" y="2506"/>
                      <a:pt x="1789" y="1192"/>
                      <a:pt x="2901" y="-1"/>
                    </a:cubicBezTo>
                  </a:path>
                  <a:path w="18699" h="14730" stroke="0" extrusionOk="0">
                    <a:moveTo>
                      <a:pt x="-1" y="3918"/>
                    </a:moveTo>
                    <a:cubicBezTo>
                      <a:pt x="815" y="2506"/>
                      <a:pt x="1789" y="1192"/>
                      <a:pt x="2901" y="-1"/>
                    </a:cubicBezTo>
                    <a:lnTo>
                      <a:pt x="18699" y="14730"/>
                    </a:lnTo>
                    <a:close/>
                  </a:path>
                </a:pathLst>
              </a:custGeom>
              <a:solidFill>
                <a:srgbClr val="0004FF"/>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5" name="Arc 15"/>
              <p:cNvSpPr>
                <a:spLocks/>
              </p:cNvSpPr>
              <p:nvPr/>
            </p:nvSpPr>
            <p:spPr bwMode="auto">
              <a:xfrm>
                <a:off x="3013820" y="1483989"/>
                <a:ext cx="1591473" cy="2113991"/>
              </a:xfrm>
              <a:custGeom>
                <a:avLst/>
                <a:gdLst>
                  <a:gd name="G0" fmla="+- 15797 0 0"/>
                  <a:gd name="G1" fmla="+- 20953 0 0"/>
                  <a:gd name="G2" fmla="+- 21600 0 0"/>
                  <a:gd name="T0" fmla="*/ 0 w 15797"/>
                  <a:gd name="T1" fmla="*/ 6223 h 20953"/>
                  <a:gd name="T2" fmla="*/ 10552 w 15797"/>
                  <a:gd name="T3" fmla="*/ 0 h 20953"/>
                  <a:gd name="T4" fmla="*/ 15797 w 15797"/>
                  <a:gd name="T5" fmla="*/ 20953 h 20953"/>
                </a:gdLst>
                <a:ahLst/>
                <a:cxnLst>
                  <a:cxn ang="0">
                    <a:pos x="T0" y="T1"/>
                  </a:cxn>
                  <a:cxn ang="0">
                    <a:pos x="T2" y="T3"/>
                  </a:cxn>
                  <a:cxn ang="0">
                    <a:pos x="T4" y="T5"/>
                  </a:cxn>
                </a:cxnLst>
                <a:rect l="0" t="0" r="r" b="b"/>
                <a:pathLst>
                  <a:path w="15797" h="20953" fill="none" extrusionOk="0">
                    <a:moveTo>
                      <a:pt x="-1" y="6222"/>
                    </a:moveTo>
                    <a:cubicBezTo>
                      <a:pt x="2842" y="3173"/>
                      <a:pt x="6507" y="1011"/>
                      <a:pt x="10551" y="-1"/>
                    </a:cubicBezTo>
                  </a:path>
                  <a:path w="15797" h="20953" stroke="0" extrusionOk="0">
                    <a:moveTo>
                      <a:pt x="-1" y="6222"/>
                    </a:moveTo>
                    <a:cubicBezTo>
                      <a:pt x="2842" y="3173"/>
                      <a:pt x="6507" y="1011"/>
                      <a:pt x="10551" y="-1"/>
                    </a:cubicBezTo>
                    <a:lnTo>
                      <a:pt x="15797" y="20953"/>
                    </a:lnTo>
                    <a:close/>
                  </a:path>
                </a:pathLst>
              </a:custGeom>
              <a:solidFill>
                <a:srgbClr val="0004FF"/>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7" name="Arc 17"/>
              <p:cNvSpPr>
                <a:spLocks/>
              </p:cNvSpPr>
              <p:nvPr/>
            </p:nvSpPr>
            <p:spPr bwMode="auto">
              <a:xfrm>
                <a:off x="4077375" y="1420724"/>
                <a:ext cx="527919" cy="2177256"/>
              </a:xfrm>
              <a:custGeom>
                <a:avLst/>
                <a:gdLst>
                  <a:gd name="G0" fmla="+- 5245 0 0"/>
                  <a:gd name="G1" fmla="+- 21599 0 0"/>
                  <a:gd name="G2" fmla="+- 21600 0 0"/>
                  <a:gd name="T0" fmla="*/ 0 w 5245"/>
                  <a:gd name="T1" fmla="*/ 646 h 21599"/>
                  <a:gd name="T2" fmla="*/ 5215 w 5245"/>
                  <a:gd name="T3" fmla="*/ 0 h 21599"/>
                  <a:gd name="T4" fmla="*/ 5245 w 5245"/>
                  <a:gd name="T5" fmla="*/ 21599 h 21599"/>
                </a:gdLst>
                <a:ahLst/>
                <a:cxnLst>
                  <a:cxn ang="0">
                    <a:pos x="T0" y="T1"/>
                  </a:cxn>
                  <a:cxn ang="0">
                    <a:pos x="T2" y="T3"/>
                  </a:cxn>
                  <a:cxn ang="0">
                    <a:pos x="T4" y="T5"/>
                  </a:cxn>
                </a:cxnLst>
                <a:rect l="0" t="0" r="r" b="b"/>
                <a:pathLst>
                  <a:path w="5245" h="21599" fill="none" extrusionOk="0">
                    <a:moveTo>
                      <a:pt x="-1" y="645"/>
                    </a:moveTo>
                    <a:cubicBezTo>
                      <a:pt x="1705" y="218"/>
                      <a:pt x="3456" y="1"/>
                      <a:pt x="5214" y="-1"/>
                    </a:cubicBezTo>
                  </a:path>
                  <a:path w="5245" h="21599" stroke="0" extrusionOk="0">
                    <a:moveTo>
                      <a:pt x="-1" y="645"/>
                    </a:moveTo>
                    <a:cubicBezTo>
                      <a:pt x="1705" y="218"/>
                      <a:pt x="3456" y="1"/>
                      <a:pt x="5214" y="-1"/>
                    </a:cubicBezTo>
                    <a:lnTo>
                      <a:pt x="5245" y="21599"/>
                    </a:lnTo>
                    <a:close/>
                  </a:path>
                </a:pathLst>
              </a:custGeom>
              <a:solidFill>
                <a:srgbClr val="05E5E2"/>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grpSp>
        <p:sp>
          <p:nvSpPr>
            <p:cNvPr id="1315843" name="Line 3"/>
            <p:cNvSpPr>
              <a:spLocks noChangeShapeType="1"/>
            </p:cNvSpPr>
            <p:nvPr/>
          </p:nvSpPr>
          <p:spPr bwMode="auto">
            <a:xfrm flipV="1">
              <a:off x="4605294" y="1417638"/>
              <a:ext cx="3087" cy="2154110"/>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4" name="Line 4"/>
            <p:cNvSpPr>
              <a:spLocks noChangeShapeType="1"/>
            </p:cNvSpPr>
            <p:nvPr/>
          </p:nvSpPr>
          <p:spPr bwMode="auto">
            <a:xfrm>
              <a:off x="4605294" y="3597980"/>
              <a:ext cx="1515836" cy="1513741"/>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6" name="Line 6"/>
            <p:cNvSpPr>
              <a:spLocks noChangeShapeType="1"/>
            </p:cNvSpPr>
            <p:nvPr/>
          </p:nvSpPr>
          <p:spPr bwMode="auto">
            <a:xfrm>
              <a:off x="4605294" y="3597980"/>
              <a:ext cx="353490" cy="2117077"/>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8" name="Line 8"/>
            <p:cNvSpPr>
              <a:spLocks noChangeShapeType="1"/>
            </p:cNvSpPr>
            <p:nvPr/>
          </p:nvSpPr>
          <p:spPr bwMode="auto">
            <a:xfrm flipH="1" flipV="1">
              <a:off x="2541472" y="2886630"/>
              <a:ext cx="2040668" cy="685118"/>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0" name="Line 10"/>
            <p:cNvSpPr>
              <a:spLocks noChangeShapeType="1"/>
            </p:cNvSpPr>
            <p:nvPr/>
          </p:nvSpPr>
          <p:spPr bwMode="auto">
            <a:xfrm flipH="1" flipV="1">
              <a:off x="2586237" y="2778616"/>
              <a:ext cx="1995903" cy="793132"/>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2" name="Line 12"/>
            <p:cNvSpPr>
              <a:spLocks noChangeShapeType="1"/>
            </p:cNvSpPr>
            <p:nvPr/>
          </p:nvSpPr>
          <p:spPr bwMode="auto">
            <a:xfrm flipH="1" flipV="1">
              <a:off x="2714358" y="2502408"/>
              <a:ext cx="1867782" cy="1069340"/>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4" name="Line 14"/>
            <p:cNvSpPr>
              <a:spLocks noChangeShapeType="1"/>
            </p:cNvSpPr>
            <p:nvPr/>
          </p:nvSpPr>
          <p:spPr bwMode="auto">
            <a:xfrm flipH="1" flipV="1">
              <a:off x="3009189" y="2108928"/>
              <a:ext cx="1572951" cy="1462820"/>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6" name="Line 16"/>
            <p:cNvSpPr>
              <a:spLocks noChangeShapeType="1"/>
            </p:cNvSpPr>
            <p:nvPr/>
          </p:nvSpPr>
          <p:spPr bwMode="auto">
            <a:xfrm flipH="1" flipV="1">
              <a:off x="4080462" y="1480903"/>
              <a:ext cx="501677" cy="2090845"/>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grpSp>
      <p:sp>
        <p:nvSpPr>
          <p:cNvPr id="1315858" name="Rectangle 18"/>
          <p:cNvSpPr>
            <a:spLocks noGrp="1" noChangeArrowheads="1"/>
          </p:cNvSpPr>
          <p:nvPr>
            <p:ph type="title" idx="4294967295"/>
          </p:nvPr>
        </p:nvSpPr>
        <p:spPr>
          <a:xfrm>
            <a:off x="0" y="228600"/>
            <a:ext cx="9144000" cy="838200"/>
          </a:xfrm>
        </p:spPr>
        <p:txBody>
          <a:bodyPr/>
          <a:lstStyle/>
          <a:p>
            <a:pPr eaLnBrk="1" hangingPunct="1"/>
            <a:r>
              <a:rPr lang="en-US" sz="3500">
                <a:effectLst>
                  <a:outerShdw blurRad="38100" dist="38100" dir="2700000" algn="tl">
                    <a:srgbClr val="DDDDDD"/>
                  </a:outerShdw>
                </a:effectLst>
                <a:latin typeface="Arial" charset="0"/>
                <a:ea typeface="ヒラギノ角ゴ Pro W3" charset="0"/>
                <a:cs typeface="ヒラギノ角ゴ Pro W3" charset="0"/>
              </a:rPr>
              <a:t>2012 NC High School</a:t>
            </a:r>
            <a:br>
              <a:rPr lang="en-US" sz="3500">
                <a:effectLst>
                  <a:outerShdw blurRad="38100" dist="38100" dir="2700000" algn="tl">
                    <a:srgbClr val="DDDDDD"/>
                  </a:outerShdw>
                </a:effectLst>
                <a:latin typeface="Arial" charset="0"/>
                <a:ea typeface="ヒラギノ角ゴ Pro W3" charset="0"/>
                <a:cs typeface="ヒラギノ角ゴ Pro W3" charset="0"/>
              </a:rPr>
            </a:br>
            <a:r>
              <a:rPr lang="en-US" sz="3500">
                <a:effectLst>
                  <a:outerShdw blurRad="38100" dist="38100" dir="2700000" algn="tl">
                    <a:srgbClr val="DDDDDD"/>
                  </a:outerShdw>
                </a:effectLst>
                <a:latin typeface="Arial" charset="0"/>
                <a:ea typeface="ヒラギノ角ゴ Pro W3" charset="0"/>
                <a:cs typeface="ヒラギノ角ゴ Pro W3" charset="0"/>
              </a:rPr>
              <a:t>Graduate Intentions</a:t>
            </a:r>
          </a:p>
        </p:txBody>
      </p:sp>
      <p:sp>
        <p:nvSpPr>
          <p:cNvPr id="1315859" name="Text Box 19"/>
          <p:cNvSpPr txBox="1">
            <a:spLocks noChangeArrowheads="1"/>
          </p:cNvSpPr>
          <p:nvPr/>
        </p:nvSpPr>
        <p:spPr bwMode="auto">
          <a:xfrm>
            <a:off x="6781800" y="3089275"/>
            <a:ext cx="1787525" cy="701675"/>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2000" b="1">
                <a:effectLst>
                  <a:outerShdw blurRad="38100" dist="38100" dir="2700000" algn="tl">
                    <a:srgbClr val="DDDDDD"/>
                  </a:outerShdw>
                </a:effectLst>
                <a:latin typeface="Helvetica Neue" charset="0"/>
              </a:rPr>
              <a:t>Public Senior</a:t>
            </a:r>
          </a:p>
          <a:p>
            <a:pPr algn="ctr"/>
            <a:r>
              <a:rPr lang="en-US" sz="2000" b="1">
                <a:effectLst>
                  <a:outerShdw blurRad="38100" dist="38100" dir="2700000" algn="tl">
                    <a:srgbClr val="DDDDDD"/>
                  </a:outerShdw>
                </a:effectLst>
                <a:latin typeface="Helvetica Neue" charset="0"/>
              </a:rPr>
              <a:t>Institutions</a:t>
            </a:r>
          </a:p>
        </p:txBody>
      </p:sp>
      <p:sp>
        <p:nvSpPr>
          <p:cNvPr id="1315860" name="Text Box 20"/>
          <p:cNvSpPr txBox="1">
            <a:spLocks noChangeArrowheads="1"/>
          </p:cNvSpPr>
          <p:nvPr/>
        </p:nvSpPr>
        <p:spPr bwMode="auto">
          <a:xfrm>
            <a:off x="5708650" y="6003925"/>
            <a:ext cx="1881188" cy="701675"/>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2000" b="1">
                <a:effectLst>
                  <a:outerShdw blurRad="38100" dist="38100" dir="2700000" algn="tl">
                    <a:srgbClr val="DDDDDD"/>
                  </a:outerShdw>
                </a:effectLst>
                <a:latin typeface="Helvetica Neue" charset="0"/>
              </a:rPr>
              <a:t>Private Senior</a:t>
            </a:r>
          </a:p>
          <a:p>
            <a:pPr algn="ctr"/>
            <a:r>
              <a:rPr lang="en-US" sz="2000" b="1">
                <a:effectLst>
                  <a:outerShdw blurRad="38100" dist="38100" dir="2700000" algn="tl">
                    <a:srgbClr val="DDDDDD"/>
                  </a:outerShdw>
                </a:effectLst>
                <a:latin typeface="Helvetica Neue" charset="0"/>
              </a:rPr>
              <a:t>Institutions</a:t>
            </a:r>
          </a:p>
        </p:txBody>
      </p:sp>
      <p:sp>
        <p:nvSpPr>
          <p:cNvPr id="73734" name="Rectangle 21"/>
          <p:cNvSpPr>
            <a:spLocks noChangeArrowheads="1"/>
          </p:cNvSpPr>
          <p:nvPr/>
        </p:nvSpPr>
        <p:spPr bwMode="auto">
          <a:xfrm>
            <a:off x="642938" y="5513388"/>
            <a:ext cx="24844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Community and</a:t>
            </a:r>
          </a:p>
          <a:p>
            <a:r>
              <a:rPr lang="en-US" sz="2000" b="1">
                <a:latin typeface="Helvetica Neue" charset="0"/>
              </a:rPr>
              <a:t>Technical Colleges</a:t>
            </a:r>
          </a:p>
        </p:txBody>
      </p:sp>
      <p:sp>
        <p:nvSpPr>
          <p:cNvPr id="73735" name="Rectangle 22"/>
          <p:cNvSpPr>
            <a:spLocks noChangeArrowheads="1"/>
          </p:cNvSpPr>
          <p:nvPr/>
        </p:nvSpPr>
        <p:spPr bwMode="auto">
          <a:xfrm>
            <a:off x="762000" y="3673475"/>
            <a:ext cx="124301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Private</a:t>
            </a:r>
          </a:p>
          <a:p>
            <a:r>
              <a:rPr lang="en-US" sz="2000" b="1">
                <a:latin typeface="Helvetica Neue" charset="0"/>
              </a:rPr>
              <a:t>Junior</a:t>
            </a:r>
          </a:p>
          <a:p>
            <a:r>
              <a:rPr lang="en-US" sz="2000" b="1">
                <a:latin typeface="Helvetica Neue" charset="0"/>
              </a:rPr>
              <a:t>Colleges</a:t>
            </a:r>
          </a:p>
        </p:txBody>
      </p:sp>
      <p:sp>
        <p:nvSpPr>
          <p:cNvPr id="73736" name="Rectangle 23"/>
          <p:cNvSpPr>
            <a:spLocks noChangeArrowheads="1"/>
          </p:cNvSpPr>
          <p:nvPr/>
        </p:nvSpPr>
        <p:spPr bwMode="auto">
          <a:xfrm>
            <a:off x="381000" y="2606675"/>
            <a:ext cx="140811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Trade and</a:t>
            </a:r>
          </a:p>
          <a:p>
            <a:r>
              <a:rPr lang="en-US" sz="2000" b="1">
                <a:latin typeface="Helvetica Neue" charset="0"/>
              </a:rPr>
              <a:t>Business</a:t>
            </a:r>
          </a:p>
          <a:p>
            <a:r>
              <a:rPr lang="en-US" sz="2000" b="1">
                <a:latin typeface="Helvetica Neue" charset="0"/>
              </a:rPr>
              <a:t>Schools</a:t>
            </a:r>
          </a:p>
        </p:txBody>
      </p:sp>
      <p:sp>
        <p:nvSpPr>
          <p:cNvPr id="73737" name="Rectangle 24"/>
          <p:cNvSpPr>
            <a:spLocks noChangeArrowheads="1"/>
          </p:cNvSpPr>
          <p:nvPr/>
        </p:nvSpPr>
        <p:spPr bwMode="auto">
          <a:xfrm>
            <a:off x="1819275" y="2378075"/>
            <a:ext cx="1074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Military</a:t>
            </a:r>
          </a:p>
        </p:txBody>
      </p:sp>
      <p:sp>
        <p:nvSpPr>
          <p:cNvPr id="73738" name="Rectangle 25"/>
          <p:cNvSpPr>
            <a:spLocks noChangeArrowheads="1"/>
          </p:cNvSpPr>
          <p:nvPr/>
        </p:nvSpPr>
        <p:spPr bwMode="auto">
          <a:xfrm>
            <a:off x="1955800" y="1768475"/>
            <a:ext cx="17033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Employment</a:t>
            </a:r>
          </a:p>
        </p:txBody>
      </p:sp>
      <p:sp>
        <p:nvSpPr>
          <p:cNvPr id="73739" name="Rectangle 26"/>
          <p:cNvSpPr>
            <a:spLocks noChangeArrowheads="1"/>
          </p:cNvSpPr>
          <p:nvPr/>
        </p:nvSpPr>
        <p:spPr bwMode="auto">
          <a:xfrm>
            <a:off x="3781425" y="1524000"/>
            <a:ext cx="8651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Other</a:t>
            </a:r>
          </a:p>
        </p:txBody>
      </p:sp>
      <p:sp>
        <p:nvSpPr>
          <p:cNvPr id="1315867" name="Line 27"/>
          <p:cNvSpPr>
            <a:spLocks noChangeShapeType="1"/>
          </p:cNvSpPr>
          <p:nvPr/>
        </p:nvSpPr>
        <p:spPr bwMode="auto">
          <a:xfrm flipH="1">
            <a:off x="1752600" y="3292475"/>
            <a:ext cx="762000" cy="533400"/>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68" name="Line 28"/>
          <p:cNvSpPr>
            <a:spLocks noChangeShapeType="1"/>
          </p:cNvSpPr>
          <p:nvPr/>
        </p:nvSpPr>
        <p:spPr bwMode="auto">
          <a:xfrm flipH="1">
            <a:off x="1676400" y="3140075"/>
            <a:ext cx="914400" cy="0"/>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30" name="Text Box 51"/>
          <p:cNvSpPr txBox="1">
            <a:spLocks noChangeArrowheads="1"/>
          </p:cNvSpPr>
          <p:nvPr/>
        </p:nvSpPr>
        <p:spPr bwMode="auto">
          <a:xfrm>
            <a:off x="4916488" y="3322638"/>
            <a:ext cx="13795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35.1%</a:t>
            </a:r>
          </a:p>
        </p:txBody>
      </p:sp>
      <p:sp>
        <p:nvSpPr>
          <p:cNvPr id="31" name="Text Box 51"/>
          <p:cNvSpPr txBox="1">
            <a:spLocks noChangeArrowheads="1"/>
          </p:cNvSpPr>
          <p:nvPr/>
        </p:nvSpPr>
        <p:spPr bwMode="auto">
          <a:xfrm>
            <a:off x="4706938" y="5278438"/>
            <a:ext cx="13462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10.0%</a:t>
            </a:r>
          </a:p>
        </p:txBody>
      </p:sp>
      <p:sp>
        <p:nvSpPr>
          <p:cNvPr id="32" name="Text Box 51"/>
          <p:cNvSpPr txBox="1">
            <a:spLocks noChangeArrowheads="1"/>
          </p:cNvSpPr>
          <p:nvPr/>
        </p:nvSpPr>
        <p:spPr bwMode="auto">
          <a:xfrm>
            <a:off x="2970213" y="4786313"/>
            <a:ext cx="137953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37.5%</a:t>
            </a:r>
          </a:p>
        </p:txBody>
      </p:sp>
      <p:sp>
        <p:nvSpPr>
          <p:cNvPr id="33" name="Text Box 51"/>
          <p:cNvSpPr txBox="1">
            <a:spLocks noChangeArrowheads="1"/>
          </p:cNvSpPr>
          <p:nvPr/>
        </p:nvSpPr>
        <p:spPr bwMode="auto">
          <a:xfrm>
            <a:off x="3127375" y="2195513"/>
            <a:ext cx="11191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8.2%</a:t>
            </a:r>
          </a:p>
        </p:txBody>
      </p:sp>
      <p:sp>
        <p:nvSpPr>
          <p:cNvPr id="34" name="Text Box 51"/>
          <p:cNvSpPr txBox="1">
            <a:spLocks noChangeArrowheads="1"/>
          </p:cNvSpPr>
          <p:nvPr/>
        </p:nvSpPr>
        <p:spPr bwMode="auto">
          <a:xfrm>
            <a:off x="2719388" y="2727325"/>
            <a:ext cx="11191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5.0%</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09501728" presetClass="entr" presetSubtype="0" fill="hold" grpId="0" nodeType="afterEffect">
                                  <p:stCondLst>
                                    <p:cond delay="0"/>
                                  </p:stCondLst>
                                  <p:childTnLst>
                                    <p:set>
                                      <p:cBhvr>
                                        <p:cTn id="6" dur="1" fill="hold">
                                          <p:stCondLst>
                                            <p:cond delay="499"/>
                                          </p:stCondLst>
                                        </p:cTn>
                                        <p:tgtEl>
                                          <p:spTgt spid="30"/>
                                        </p:tgtEl>
                                        <p:attrNameLst>
                                          <p:attrName>style.visibility</p:attrName>
                                        </p:attrNameLst>
                                      </p:cBhvr>
                                      <p:to>
                                        <p:strVal val="visible"/>
                                      </p:to>
                                    </p:set>
                                  </p:childTnLst>
                                </p:cTn>
                              </p:par>
                            </p:childTnLst>
                          </p:cTn>
                        </p:par>
                        <p:par>
                          <p:cTn id="7" fill="hold" nodeType="afterGroup">
                            <p:stCondLst>
                              <p:cond delay="500"/>
                            </p:stCondLst>
                            <p:childTnLst>
                              <p:par>
                                <p:cTn id="8" presetID="609501728" presetClass="entr" presetSubtype="0" fill="hold" grpId="0" nodeType="afterEffect">
                                  <p:stCondLst>
                                    <p:cond delay="0"/>
                                  </p:stCondLst>
                                  <p:childTnLst>
                                    <p:set>
                                      <p:cBhvr>
                                        <p:cTn id="9" dur="1" fill="hold">
                                          <p:stCondLst>
                                            <p:cond delay="499"/>
                                          </p:stCondLst>
                                        </p:cTn>
                                        <p:tgtEl>
                                          <p:spTgt spid="31"/>
                                        </p:tgtEl>
                                        <p:attrNameLst>
                                          <p:attrName>style.visibility</p:attrName>
                                        </p:attrNameLst>
                                      </p:cBhvr>
                                      <p:to>
                                        <p:strVal val="visible"/>
                                      </p:to>
                                    </p:set>
                                  </p:childTnLst>
                                </p:cTn>
                              </p:par>
                            </p:childTnLst>
                          </p:cTn>
                        </p:par>
                        <p:par>
                          <p:cTn id="10" fill="hold" nodeType="afterGroup">
                            <p:stCondLst>
                              <p:cond delay="1000"/>
                            </p:stCondLst>
                            <p:childTnLst>
                              <p:par>
                                <p:cTn id="11" presetID="609501728" presetClass="entr" presetSubtype="0" fill="hold" grpId="0" nodeType="afterEffect">
                                  <p:stCondLst>
                                    <p:cond delay="0"/>
                                  </p:stCondLst>
                                  <p:childTnLst>
                                    <p:set>
                                      <p:cBhvr>
                                        <p:cTn id="12" dur="1" fill="hold">
                                          <p:stCondLst>
                                            <p:cond delay="499"/>
                                          </p:stCondLst>
                                        </p:cTn>
                                        <p:tgtEl>
                                          <p:spTgt spid="32"/>
                                        </p:tgtEl>
                                        <p:attrNameLst>
                                          <p:attrName>style.visibility</p:attrName>
                                        </p:attrNameLst>
                                      </p:cBhvr>
                                      <p:to>
                                        <p:strVal val="visible"/>
                                      </p:to>
                                    </p:set>
                                  </p:childTnLst>
                                </p:cTn>
                              </p:par>
                            </p:childTnLst>
                          </p:cTn>
                        </p:par>
                        <p:par>
                          <p:cTn id="13" fill="hold" nodeType="afterGroup">
                            <p:stCondLst>
                              <p:cond delay="1500"/>
                            </p:stCondLst>
                            <p:childTnLst>
                              <p:par>
                                <p:cTn id="14" presetID="609501728" presetClass="entr" presetSubtype="0" fill="hold" grpId="0" nodeType="afterEffect">
                                  <p:stCondLst>
                                    <p:cond delay="0"/>
                                  </p:stCondLst>
                                  <p:childTnLst>
                                    <p:set>
                                      <p:cBhvr>
                                        <p:cTn id="15" dur="1" fill="hold">
                                          <p:stCondLst>
                                            <p:cond delay="499"/>
                                          </p:stCondLst>
                                        </p:cTn>
                                        <p:tgtEl>
                                          <p:spTgt spid="34"/>
                                        </p:tgtEl>
                                        <p:attrNameLst>
                                          <p:attrName>style.visibility</p:attrName>
                                        </p:attrNameLst>
                                      </p:cBhvr>
                                      <p:to>
                                        <p:strVal val="visible"/>
                                      </p:to>
                                    </p:set>
                                  </p:childTnLst>
                                </p:cTn>
                              </p:par>
                            </p:childTnLst>
                          </p:cTn>
                        </p:par>
                        <p:par>
                          <p:cTn id="16" fill="hold" nodeType="afterGroup">
                            <p:stCondLst>
                              <p:cond delay="2000"/>
                            </p:stCondLst>
                            <p:childTnLst>
                              <p:par>
                                <p:cTn id="17" presetID="609501728" presetClass="entr" presetSubtype="0" fill="hold" grpId="0" nodeType="afterEffect">
                                  <p:stCondLst>
                                    <p:cond delay="0"/>
                                  </p:stCondLst>
                                  <p:childTnLst>
                                    <p:set>
                                      <p:cBhvr>
                                        <p:cTn id="18" dur="1" fill="hold">
                                          <p:stCondLst>
                                            <p:cond delay="499"/>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utoUpdateAnimBg="0"/>
      <p:bldP spid="31" grpId="0" autoUpdateAnimBg="0"/>
      <p:bldP spid="32" grpId="0" autoUpdateAnimBg="0"/>
      <p:bldP spid="33" grpId="0" autoUpdateAnimBg="0"/>
      <p:bldP spid="34" grpId="0" autoUpdateAnimBg="0"/>
    </p:bldLst>
  </p:timing>
</p:sld>
</file>

<file path=ppt/slides/slide2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0370" name="Picture 2" descr="C:\Documents and Settings\cdroessler\My Documents\Presentations\NEW\manufacturing states\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2418" name="Picture 2" descr="C:\Documents and Settings\cdroessler\My Documents\Presentations\NEW\manufacturing states\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3" y="0"/>
            <a:ext cx="9144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4466" name="Picture 2" descr="C:\Documents and Settings\cdroessler\My Documents\Presentations\NEW\manufacturing states\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6514" name="Picture 2" descr="C:\Documents and Settings\cdroessler\My Documents\Presentations\NEW\manufacturing states\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8562" name="Picture 2" descr="C:\Documents and Settings\cdroessler\My Documents\Presentations\NEW\manufacturing states\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80610" name="Picture 2" descr="C:\Documents and Settings\cdroessler\My Documents\Presentations\NEW\manufacturing states\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82658" name="Picture 2" descr="C:\Documents and Settings\cdroessler\My Documents\Presentations\NEW\manufacturing states\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44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84706" name="Picture 2" descr="C:\Documents and Settings\cdroessler\My Documents\Presentations\NEW\manufacturing states\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86754" name="Picture 2" descr="C:\Documents and Settings\cdroessler\My Documents\Presentations\NEW\manufacturing states\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88802" name="Picture 2" descr="C:\Documents and Settings\cdroessler\My Documents\Presentations\NEW\manufacturing states\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44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23010" name="Rectangle 2"/>
          <p:cNvSpPr>
            <a:spLocks noGrp="1" noChangeArrowheads="1"/>
          </p:cNvSpPr>
          <p:nvPr>
            <p:ph type="title" idx="4294967295"/>
          </p:nvPr>
        </p:nvSpPr>
        <p:spPr>
          <a:xfrm>
            <a:off x="457200" y="381000"/>
            <a:ext cx="8229600" cy="1143000"/>
          </a:xfrm>
        </p:spPr>
        <p:txBody>
          <a:bodyPr/>
          <a:lstStyle/>
          <a:p>
            <a:pPr eaLnBrk="1" hangingPunct="1"/>
            <a:r>
              <a:rPr lang="en-US" sz="4200" i="1">
                <a:effectLst>
                  <a:outerShdw blurRad="38100" dist="38100" dir="2700000" algn="tl">
                    <a:srgbClr val="DDDDDD"/>
                  </a:outerShdw>
                </a:effectLst>
                <a:latin typeface="Arial" charset="0"/>
                <a:ea typeface="ヒラギノ角ゴ Pro W3" charset="0"/>
                <a:cs typeface="ヒラギノ角ゴ Pro W3" charset="0"/>
              </a:rPr>
              <a:t>Scan your Smart Card</a:t>
            </a:r>
          </a:p>
        </p:txBody>
      </p:sp>
      <p:pic>
        <p:nvPicPr>
          <p:cNvPr id="5123" name="Picture 2" descr="F:\scanned\ACTE-Ca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563" y="1633538"/>
            <a:ext cx="7508875" cy="476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with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fade">
                                      <p:cBhvr>
                                        <p:cTn id="7" dur="2000"/>
                                        <p:tgtEl>
                                          <p:spTgt spid="5123"/>
                                        </p:tgtEl>
                                      </p:cBhvr>
                                    </p:animEffect>
                                    <p:anim calcmode="lin" valueType="num">
                                      <p:cBhvr>
                                        <p:cTn id="8" dur="2000" fill="hold"/>
                                        <p:tgtEl>
                                          <p:spTgt spid="5123"/>
                                        </p:tgtEl>
                                        <p:attrNameLst>
                                          <p:attrName>ppt_w</p:attrName>
                                        </p:attrNameLst>
                                      </p:cBhvr>
                                      <p:tavLst>
                                        <p:tav tm="0" fmla="#ppt_w*sin(2.5*pi*$)">
                                          <p:val>
                                            <p:fltVal val="0"/>
                                          </p:val>
                                        </p:tav>
                                        <p:tav tm="100000">
                                          <p:val>
                                            <p:fltVal val="1"/>
                                          </p:val>
                                        </p:tav>
                                      </p:tavLst>
                                    </p:anim>
                                    <p:anim calcmode="lin" valueType="num">
                                      <p:cBhvr>
                                        <p:cTn id="9" dur="2000" fill="hold"/>
                                        <p:tgtEl>
                                          <p:spTgt spid="51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5778" name="Picture 2" descr="C:\Documents and Settings\cdroessler\My Documents\DPI\Collaborative Conference for Student Achievement\2013\Presentation\Educ-Required-pie-2008-20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676400"/>
            <a:ext cx="457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7890" name="Rectangle 2"/>
          <p:cNvSpPr>
            <a:spLocks noGrp="1" noChangeArrowheads="1"/>
          </p:cNvSpPr>
          <p:nvPr>
            <p:ph type="title" idx="4294967295"/>
          </p:nvPr>
        </p:nvSpPr>
        <p:spPr>
          <a:xfrm>
            <a:off x="0" y="152400"/>
            <a:ext cx="9144000" cy="457200"/>
          </a:xfrm>
        </p:spPr>
        <p:txBody>
          <a:bodyPr/>
          <a:lstStyle/>
          <a:p>
            <a:pPr eaLnBrk="1" hangingPunct="1"/>
            <a:r>
              <a:rPr lang="en-US" sz="3500">
                <a:effectLst>
                  <a:outerShdw blurRad="38100" dist="38100" dir="2700000" algn="tl">
                    <a:srgbClr val="DDDDDD"/>
                  </a:outerShdw>
                </a:effectLst>
                <a:latin typeface="Arial" charset="0"/>
                <a:ea typeface="ヒラギノ角ゴ Pro W3" charset="0"/>
                <a:cs typeface="ヒラギノ角ゴ Pro W3" charset="0"/>
              </a:rPr>
              <a:t>Postsecondary Intentions vs. Reality</a:t>
            </a:r>
          </a:p>
        </p:txBody>
      </p:sp>
      <p:sp>
        <p:nvSpPr>
          <p:cNvPr id="1317914" name="Text Box 26"/>
          <p:cNvSpPr txBox="1">
            <a:spLocks noChangeArrowheads="1"/>
          </p:cNvSpPr>
          <p:nvPr/>
        </p:nvSpPr>
        <p:spPr bwMode="auto">
          <a:xfrm>
            <a:off x="685800" y="1076325"/>
            <a:ext cx="3552825" cy="519113"/>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2800" b="1">
                <a:effectLst>
                  <a:outerShdw blurRad="38100" dist="38100" dir="2700000" algn="tl">
                    <a:srgbClr val="DDDDDD"/>
                  </a:outerShdw>
                </a:effectLst>
                <a:latin typeface="Helvetica Neue" charset="0"/>
              </a:rPr>
              <a:t>Graduate Intentions</a:t>
            </a:r>
          </a:p>
        </p:txBody>
      </p:sp>
      <p:grpSp>
        <p:nvGrpSpPr>
          <p:cNvPr id="75781" name="Group 27"/>
          <p:cNvGrpSpPr>
            <a:grpSpLocks/>
          </p:cNvGrpSpPr>
          <p:nvPr/>
        </p:nvGrpSpPr>
        <p:grpSpPr bwMode="auto">
          <a:xfrm>
            <a:off x="15875" y="1768475"/>
            <a:ext cx="4479925" cy="4479925"/>
            <a:chOff x="1528" y="1075"/>
            <a:chExt cx="2744" cy="2743"/>
          </a:xfrm>
        </p:grpSpPr>
        <p:sp>
          <p:nvSpPr>
            <p:cNvPr id="1317916" name="Arc 28"/>
            <p:cNvSpPr>
              <a:spLocks/>
            </p:cNvSpPr>
            <p:nvPr/>
          </p:nvSpPr>
          <p:spPr bwMode="auto">
            <a:xfrm>
              <a:off x="2899" y="1075"/>
              <a:ext cx="1373" cy="2341"/>
            </a:xfrm>
            <a:custGeom>
              <a:avLst/>
              <a:gdLst>
                <a:gd name="G0" fmla="+- 30 0 0"/>
                <a:gd name="G1" fmla="+- 21600 0 0"/>
                <a:gd name="G2" fmla="+- 21600 0 0"/>
                <a:gd name="T0" fmla="*/ 0 w 21630"/>
                <a:gd name="T1" fmla="*/ 1 h 36873"/>
                <a:gd name="T2" fmla="*/ 15303 w 21630"/>
                <a:gd name="T3" fmla="*/ 36873 h 36873"/>
                <a:gd name="T4" fmla="*/ 30 w 21630"/>
                <a:gd name="T5" fmla="*/ 21600 h 36873"/>
              </a:gdLst>
              <a:ahLst/>
              <a:cxnLst>
                <a:cxn ang="0">
                  <a:pos x="T0" y="T1"/>
                </a:cxn>
                <a:cxn ang="0">
                  <a:pos x="T2" y="T3"/>
                </a:cxn>
                <a:cxn ang="0">
                  <a:pos x="T4" y="T5"/>
                </a:cxn>
              </a:cxnLst>
              <a:rect l="0" t="0" r="r" b="b"/>
              <a:pathLst>
                <a:path w="21630" h="36873" fill="none" extrusionOk="0">
                  <a:moveTo>
                    <a:pt x="-1" y="0"/>
                  </a:moveTo>
                  <a:cubicBezTo>
                    <a:pt x="9" y="0"/>
                    <a:pt x="19" y="-1"/>
                    <a:pt x="30" y="-1"/>
                  </a:cubicBezTo>
                  <a:cubicBezTo>
                    <a:pt x="11959" y="0"/>
                    <a:pt x="21630" y="9670"/>
                    <a:pt x="21630" y="21600"/>
                  </a:cubicBezTo>
                  <a:cubicBezTo>
                    <a:pt x="21630" y="27328"/>
                    <a:pt x="19354" y="32822"/>
                    <a:pt x="15303" y="36873"/>
                  </a:cubicBezTo>
                </a:path>
                <a:path w="21630" h="36873" stroke="0" extrusionOk="0">
                  <a:moveTo>
                    <a:pt x="-1" y="0"/>
                  </a:moveTo>
                  <a:cubicBezTo>
                    <a:pt x="9" y="0"/>
                    <a:pt x="19" y="-1"/>
                    <a:pt x="30" y="-1"/>
                  </a:cubicBezTo>
                  <a:cubicBezTo>
                    <a:pt x="11959" y="0"/>
                    <a:pt x="21630" y="9670"/>
                    <a:pt x="21630" y="21600"/>
                  </a:cubicBezTo>
                  <a:cubicBezTo>
                    <a:pt x="21630" y="27328"/>
                    <a:pt x="19354" y="32822"/>
                    <a:pt x="15303" y="36873"/>
                  </a:cubicBezTo>
                  <a:lnTo>
                    <a:pt x="30" y="21600"/>
                  </a:lnTo>
                  <a:close/>
                </a:path>
              </a:pathLst>
            </a:custGeom>
            <a:solidFill>
              <a:srgbClr val="FF0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17" name="Line 29"/>
            <p:cNvSpPr>
              <a:spLocks noChangeShapeType="1"/>
            </p:cNvSpPr>
            <p:nvPr/>
          </p:nvSpPr>
          <p:spPr bwMode="auto">
            <a:xfrm flipV="1">
              <a:off x="2901" y="1075"/>
              <a:ext cx="2" cy="1357"/>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18" name="Line 30"/>
            <p:cNvSpPr>
              <a:spLocks noChangeShapeType="1"/>
            </p:cNvSpPr>
            <p:nvPr/>
          </p:nvSpPr>
          <p:spPr bwMode="auto">
            <a:xfrm>
              <a:off x="2901" y="2448"/>
              <a:ext cx="955" cy="954"/>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19" name="Arc 31"/>
            <p:cNvSpPr>
              <a:spLocks/>
            </p:cNvSpPr>
            <p:nvPr/>
          </p:nvSpPr>
          <p:spPr bwMode="auto">
            <a:xfrm>
              <a:off x="2901" y="2448"/>
              <a:ext cx="970" cy="1337"/>
            </a:xfrm>
            <a:custGeom>
              <a:avLst/>
              <a:gdLst>
                <a:gd name="G0" fmla="+- 0 0 0"/>
                <a:gd name="G1" fmla="+- 0 0 0"/>
                <a:gd name="G2" fmla="+- 21600 0 0"/>
                <a:gd name="T0" fmla="*/ 15273 w 15273"/>
                <a:gd name="T1" fmla="*/ 15273 h 21280"/>
                <a:gd name="T2" fmla="*/ 3699 w 15273"/>
                <a:gd name="T3" fmla="*/ 21280 h 21280"/>
                <a:gd name="T4" fmla="*/ 0 w 15273"/>
                <a:gd name="T5" fmla="*/ 0 h 21280"/>
              </a:gdLst>
              <a:ahLst/>
              <a:cxnLst>
                <a:cxn ang="0">
                  <a:pos x="T0" y="T1"/>
                </a:cxn>
                <a:cxn ang="0">
                  <a:pos x="T2" y="T3"/>
                </a:cxn>
                <a:cxn ang="0">
                  <a:pos x="T4" y="T5"/>
                </a:cxn>
              </a:cxnLst>
              <a:rect l="0" t="0" r="r" b="b"/>
              <a:pathLst>
                <a:path w="15273" h="21280" fill="none" extrusionOk="0">
                  <a:moveTo>
                    <a:pt x="15273" y="15273"/>
                  </a:moveTo>
                  <a:cubicBezTo>
                    <a:pt x="12126" y="18420"/>
                    <a:pt x="8084" y="20518"/>
                    <a:pt x="3699" y="21280"/>
                  </a:cubicBezTo>
                </a:path>
                <a:path w="15273" h="21280" stroke="0" extrusionOk="0">
                  <a:moveTo>
                    <a:pt x="15273" y="15273"/>
                  </a:moveTo>
                  <a:cubicBezTo>
                    <a:pt x="12126" y="18420"/>
                    <a:pt x="8084" y="20518"/>
                    <a:pt x="3699" y="21280"/>
                  </a:cubicBezTo>
                  <a:lnTo>
                    <a:pt x="0" y="0"/>
                  </a:lnTo>
                  <a:close/>
                </a:path>
              </a:pathLst>
            </a:custGeom>
            <a:solidFill>
              <a:srgbClr val="FF0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0" name="Line 32"/>
            <p:cNvSpPr>
              <a:spLocks noChangeShapeType="1"/>
            </p:cNvSpPr>
            <p:nvPr/>
          </p:nvSpPr>
          <p:spPr bwMode="auto">
            <a:xfrm>
              <a:off x="2901" y="2448"/>
              <a:ext cx="223" cy="1334"/>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1" name="Arc 33"/>
            <p:cNvSpPr>
              <a:spLocks/>
            </p:cNvSpPr>
            <p:nvPr/>
          </p:nvSpPr>
          <p:spPr bwMode="auto">
            <a:xfrm>
              <a:off x="1528" y="2000"/>
              <a:ext cx="1607" cy="1818"/>
            </a:xfrm>
            <a:custGeom>
              <a:avLst/>
              <a:gdLst>
                <a:gd name="G0" fmla="+- 21600 0 0"/>
                <a:gd name="G1" fmla="+- 7040 0 0"/>
                <a:gd name="G2" fmla="+- 21600 0 0"/>
                <a:gd name="T0" fmla="*/ 25299 w 25299"/>
                <a:gd name="T1" fmla="*/ 28320 h 28640"/>
                <a:gd name="T2" fmla="*/ 1180 w 25299"/>
                <a:gd name="T3" fmla="*/ 0 h 28640"/>
                <a:gd name="T4" fmla="*/ 21600 w 25299"/>
                <a:gd name="T5" fmla="*/ 7040 h 28640"/>
              </a:gdLst>
              <a:ahLst/>
              <a:cxnLst>
                <a:cxn ang="0">
                  <a:pos x="T0" y="T1"/>
                </a:cxn>
                <a:cxn ang="0">
                  <a:pos x="T2" y="T3"/>
                </a:cxn>
                <a:cxn ang="0">
                  <a:pos x="T4" y="T5"/>
                </a:cxn>
              </a:cxnLst>
              <a:rect l="0" t="0" r="r" b="b"/>
              <a:pathLst>
                <a:path w="25299" h="28640" fill="none" extrusionOk="0">
                  <a:moveTo>
                    <a:pt x="25299" y="28320"/>
                  </a:moveTo>
                  <a:cubicBezTo>
                    <a:pt x="24077" y="28533"/>
                    <a:pt x="22839" y="28639"/>
                    <a:pt x="21600" y="28639"/>
                  </a:cubicBezTo>
                  <a:cubicBezTo>
                    <a:pt x="9670" y="28640"/>
                    <a:pt x="0" y="18969"/>
                    <a:pt x="0" y="7040"/>
                  </a:cubicBezTo>
                  <a:cubicBezTo>
                    <a:pt x="0" y="4644"/>
                    <a:pt x="398" y="2264"/>
                    <a:pt x="1179" y="-1"/>
                  </a:cubicBezTo>
                </a:path>
                <a:path w="25299" h="28640" stroke="0" extrusionOk="0">
                  <a:moveTo>
                    <a:pt x="25299" y="28320"/>
                  </a:moveTo>
                  <a:cubicBezTo>
                    <a:pt x="24077" y="28533"/>
                    <a:pt x="22839" y="28639"/>
                    <a:pt x="21600" y="28639"/>
                  </a:cubicBezTo>
                  <a:cubicBezTo>
                    <a:pt x="9670" y="28640"/>
                    <a:pt x="0" y="18969"/>
                    <a:pt x="0" y="7040"/>
                  </a:cubicBezTo>
                  <a:cubicBezTo>
                    <a:pt x="0" y="4644"/>
                    <a:pt x="398" y="2264"/>
                    <a:pt x="1179" y="-1"/>
                  </a:cubicBezTo>
                  <a:lnTo>
                    <a:pt x="21600" y="7040"/>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2" name="Line 34"/>
            <p:cNvSpPr>
              <a:spLocks noChangeShapeType="1"/>
            </p:cNvSpPr>
            <p:nvPr/>
          </p:nvSpPr>
          <p:spPr bwMode="auto">
            <a:xfrm flipH="1" flipV="1">
              <a:off x="1601" y="2000"/>
              <a:ext cx="1285" cy="432"/>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3" name="Arc 35"/>
            <p:cNvSpPr>
              <a:spLocks/>
            </p:cNvSpPr>
            <p:nvPr/>
          </p:nvSpPr>
          <p:spPr bwMode="auto">
            <a:xfrm>
              <a:off x="1603" y="1933"/>
              <a:ext cx="1298" cy="523"/>
            </a:xfrm>
            <a:custGeom>
              <a:avLst/>
              <a:gdLst>
                <a:gd name="G0" fmla="+- 20420 0 0"/>
                <a:gd name="G1" fmla="+- 8106 0 0"/>
                <a:gd name="G2" fmla="+- 21600 0 0"/>
                <a:gd name="T0" fmla="*/ 0 w 20420"/>
                <a:gd name="T1" fmla="*/ 1066 h 8106"/>
                <a:gd name="T2" fmla="*/ 399 w 20420"/>
                <a:gd name="T3" fmla="*/ 0 h 8106"/>
                <a:gd name="T4" fmla="*/ 20420 w 20420"/>
                <a:gd name="T5" fmla="*/ 8106 h 8106"/>
              </a:gdLst>
              <a:ahLst/>
              <a:cxnLst>
                <a:cxn ang="0">
                  <a:pos x="T0" y="T1"/>
                </a:cxn>
                <a:cxn ang="0">
                  <a:pos x="T2" y="T3"/>
                </a:cxn>
                <a:cxn ang="0">
                  <a:pos x="T4" y="T5"/>
                </a:cxn>
              </a:cxnLst>
              <a:rect l="0" t="0" r="r" b="b"/>
              <a:pathLst>
                <a:path w="20420" h="8106" fill="none" extrusionOk="0">
                  <a:moveTo>
                    <a:pt x="-1" y="1065"/>
                  </a:moveTo>
                  <a:cubicBezTo>
                    <a:pt x="123" y="707"/>
                    <a:pt x="256" y="351"/>
                    <a:pt x="398" y="-1"/>
                  </a:cubicBezTo>
                </a:path>
                <a:path w="20420" h="8106" stroke="0" extrusionOk="0">
                  <a:moveTo>
                    <a:pt x="-1" y="1065"/>
                  </a:moveTo>
                  <a:cubicBezTo>
                    <a:pt x="123" y="707"/>
                    <a:pt x="256" y="351"/>
                    <a:pt x="398" y="-1"/>
                  </a:cubicBezTo>
                  <a:lnTo>
                    <a:pt x="20420" y="8106"/>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4" name="Line 36"/>
            <p:cNvSpPr>
              <a:spLocks noChangeShapeType="1"/>
            </p:cNvSpPr>
            <p:nvPr/>
          </p:nvSpPr>
          <p:spPr bwMode="auto">
            <a:xfrm flipH="1" flipV="1">
              <a:off x="1629" y="1933"/>
              <a:ext cx="1262" cy="503"/>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5" name="Arc 37"/>
            <p:cNvSpPr>
              <a:spLocks/>
            </p:cNvSpPr>
            <p:nvPr/>
          </p:nvSpPr>
          <p:spPr bwMode="auto">
            <a:xfrm>
              <a:off x="1629" y="1760"/>
              <a:ext cx="1272" cy="688"/>
            </a:xfrm>
            <a:custGeom>
              <a:avLst/>
              <a:gdLst>
                <a:gd name="G0" fmla="+- 20021 0 0"/>
                <a:gd name="G1" fmla="+- 10811 0 0"/>
                <a:gd name="G2" fmla="+- 21600 0 0"/>
                <a:gd name="T0" fmla="*/ 0 w 20021"/>
                <a:gd name="T1" fmla="*/ 2705 h 10811"/>
                <a:gd name="T2" fmla="*/ 1322 w 20021"/>
                <a:gd name="T3" fmla="*/ 0 h 10811"/>
                <a:gd name="T4" fmla="*/ 20021 w 20021"/>
                <a:gd name="T5" fmla="*/ 10811 h 10811"/>
              </a:gdLst>
              <a:ahLst/>
              <a:cxnLst>
                <a:cxn ang="0">
                  <a:pos x="T0" y="T1"/>
                </a:cxn>
                <a:cxn ang="0">
                  <a:pos x="T2" y="T3"/>
                </a:cxn>
                <a:cxn ang="0">
                  <a:pos x="T4" y="T5"/>
                </a:cxn>
              </a:cxnLst>
              <a:rect l="0" t="0" r="r" b="b"/>
              <a:pathLst>
                <a:path w="20021" h="10811" fill="none" extrusionOk="0">
                  <a:moveTo>
                    <a:pt x="-1" y="2704"/>
                  </a:moveTo>
                  <a:cubicBezTo>
                    <a:pt x="376" y="1773"/>
                    <a:pt x="818" y="869"/>
                    <a:pt x="1321" y="-1"/>
                  </a:cubicBezTo>
                </a:path>
                <a:path w="20021" h="10811" stroke="0" extrusionOk="0">
                  <a:moveTo>
                    <a:pt x="-1" y="2704"/>
                  </a:moveTo>
                  <a:cubicBezTo>
                    <a:pt x="376" y="1773"/>
                    <a:pt x="818" y="869"/>
                    <a:pt x="1321" y="-1"/>
                  </a:cubicBezTo>
                  <a:lnTo>
                    <a:pt x="20021" y="10811"/>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6" name="Line 38"/>
            <p:cNvSpPr>
              <a:spLocks noChangeShapeType="1"/>
            </p:cNvSpPr>
            <p:nvPr/>
          </p:nvSpPr>
          <p:spPr bwMode="auto">
            <a:xfrm flipH="1" flipV="1">
              <a:off x="1710" y="1758"/>
              <a:ext cx="1179" cy="674"/>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7" name="Arc 39"/>
            <p:cNvSpPr>
              <a:spLocks/>
            </p:cNvSpPr>
            <p:nvPr/>
          </p:nvSpPr>
          <p:spPr bwMode="auto">
            <a:xfrm>
              <a:off x="1714" y="1512"/>
              <a:ext cx="1187" cy="936"/>
            </a:xfrm>
            <a:custGeom>
              <a:avLst/>
              <a:gdLst>
                <a:gd name="G0" fmla="+- 18699 0 0"/>
                <a:gd name="G1" fmla="+- 14730 0 0"/>
                <a:gd name="G2" fmla="+- 21600 0 0"/>
                <a:gd name="T0" fmla="*/ 0 w 18699"/>
                <a:gd name="T1" fmla="*/ 3919 h 14730"/>
                <a:gd name="T2" fmla="*/ 2902 w 18699"/>
                <a:gd name="T3" fmla="*/ 0 h 14730"/>
                <a:gd name="T4" fmla="*/ 18699 w 18699"/>
                <a:gd name="T5" fmla="*/ 14730 h 14730"/>
              </a:gdLst>
              <a:ahLst/>
              <a:cxnLst>
                <a:cxn ang="0">
                  <a:pos x="T0" y="T1"/>
                </a:cxn>
                <a:cxn ang="0">
                  <a:pos x="T2" y="T3"/>
                </a:cxn>
                <a:cxn ang="0">
                  <a:pos x="T4" y="T5"/>
                </a:cxn>
              </a:cxnLst>
              <a:rect l="0" t="0" r="r" b="b"/>
              <a:pathLst>
                <a:path w="18699" h="14730" fill="none" extrusionOk="0">
                  <a:moveTo>
                    <a:pt x="-1" y="3918"/>
                  </a:moveTo>
                  <a:cubicBezTo>
                    <a:pt x="815" y="2506"/>
                    <a:pt x="1789" y="1192"/>
                    <a:pt x="2901" y="-1"/>
                  </a:cubicBezTo>
                </a:path>
                <a:path w="18699" h="14730" stroke="0" extrusionOk="0">
                  <a:moveTo>
                    <a:pt x="-1" y="3918"/>
                  </a:moveTo>
                  <a:cubicBezTo>
                    <a:pt x="815" y="2506"/>
                    <a:pt x="1789" y="1192"/>
                    <a:pt x="2901" y="-1"/>
                  </a:cubicBezTo>
                  <a:lnTo>
                    <a:pt x="18699" y="14730"/>
                  </a:lnTo>
                  <a:close/>
                </a:path>
              </a:pathLst>
            </a:custGeom>
            <a:solidFill>
              <a:srgbClr val="0004FF"/>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8" name="Line 40"/>
            <p:cNvSpPr>
              <a:spLocks noChangeShapeType="1"/>
            </p:cNvSpPr>
            <p:nvPr/>
          </p:nvSpPr>
          <p:spPr bwMode="auto">
            <a:xfrm flipH="1" flipV="1">
              <a:off x="1896" y="1510"/>
              <a:ext cx="1003" cy="920"/>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9" name="Arc 41"/>
            <p:cNvSpPr>
              <a:spLocks/>
            </p:cNvSpPr>
            <p:nvPr/>
          </p:nvSpPr>
          <p:spPr bwMode="auto">
            <a:xfrm>
              <a:off x="1899" y="1117"/>
              <a:ext cx="1003" cy="1337"/>
            </a:xfrm>
            <a:custGeom>
              <a:avLst/>
              <a:gdLst>
                <a:gd name="G0" fmla="+- 15797 0 0"/>
                <a:gd name="G1" fmla="+- 20953 0 0"/>
                <a:gd name="G2" fmla="+- 21600 0 0"/>
                <a:gd name="T0" fmla="*/ 0 w 15797"/>
                <a:gd name="T1" fmla="*/ 6223 h 20953"/>
                <a:gd name="T2" fmla="*/ 10552 w 15797"/>
                <a:gd name="T3" fmla="*/ 0 h 20953"/>
                <a:gd name="T4" fmla="*/ 15797 w 15797"/>
                <a:gd name="T5" fmla="*/ 20953 h 20953"/>
              </a:gdLst>
              <a:ahLst/>
              <a:cxnLst>
                <a:cxn ang="0">
                  <a:pos x="T0" y="T1"/>
                </a:cxn>
                <a:cxn ang="0">
                  <a:pos x="T2" y="T3"/>
                </a:cxn>
                <a:cxn ang="0">
                  <a:pos x="T4" y="T5"/>
                </a:cxn>
              </a:cxnLst>
              <a:rect l="0" t="0" r="r" b="b"/>
              <a:pathLst>
                <a:path w="15797" h="20953" fill="none" extrusionOk="0">
                  <a:moveTo>
                    <a:pt x="-1" y="6222"/>
                  </a:moveTo>
                  <a:cubicBezTo>
                    <a:pt x="2842" y="3173"/>
                    <a:pt x="6507" y="1011"/>
                    <a:pt x="10551" y="-1"/>
                  </a:cubicBezTo>
                </a:path>
                <a:path w="15797" h="20953" stroke="0" extrusionOk="0">
                  <a:moveTo>
                    <a:pt x="-1" y="6222"/>
                  </a:moveTo>
                  <a:cubicBezTo>
                    <a:pt x="2842" y="3173"/>
                    <a:pt x="6507" y="1011"/>
                    <a:pt x="10551" y="-1"/>
                  </a:cubicBezTo>
                  <a:lnTo>
                    <a:pt x="15797" y="20953"/>
                  </a:lnTo>
                  <a:close/>
                </a:path>
              </a:pathLst>
            </a:custGeom>
            <a:solidFill>
              <a:srgbClr val="0004FF"/>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30" name="Line 42"/>
            <p:cNvSpPr>
              <a:spLocks noChangeShapeType="1"/>
            </p:cNvSpPr>
            <p:nvPr/>
          </p:nvSpPr>
          <p:spPr bwMode="auto">
            <a:xfrm flipH="1" flipV="1">
              <a:off x="2570" y="1115"/>
              <a:ext cx="321" cy="1317"/>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31" name="Arc 43"/>
            <p:cNvSpPr>
              <a:spLocks/>
            </p:cNvSpPr>
            <p:nvPr/>
          </p:nvSpPr>
          <p:spPr bwMode="auto">
            <a:xfrm>
              <a:off x="2568" y="1077"/>
              <a:ext cx="333" cy="1372"/>
            </a:xfrm>
            <a:custGeom>
              <a:avLst/>
              <a:gdLst>
                <a:gd name="G0" fmla="+- 5245 0 0"/>
                <a:gd name="G1" fmla="+- 21599 0 0"/>
                <a:gd name="G2" fmla="+- 21600 0 0"/>
                <a:gd name="T0" fmla="*/ 0 w 5245"/>
                <a:gd name="T1" fmla="*/ 646 h 21599"/>
                <a:gd name="T2" fmla="*/ 5215 w 5245"/>
                <a:gd name="T3" fmla="*/ 0 h 21599"/>
                <a:gd name="T4" fmla="*/ 5245 w 5245"/>
                <a:gd name="T5" fmla="*/ 21599 h 21599"/>
              </a:gdLst>
              <a:ahLst/>
              <a:cxnLst>
                <a:cxn ang="0">
                  <a:pos x="T0" y="T1"/>
                </a:cxn>
                <a:cxn ang="0">
                  <a:pos x="T2" y="T3"/>
                </a:cxn>
                <a:cxn ang="0">
                  <a:pos x="T4" y="T5"/>
                </a:cxn>
              </a:cxnLst>
              <a:rect l="0" t="0" r="r" b="b"/>
              <a:pathLst>
                <a:path w="5245" h="21599" fill="none" extrusionOk="0">
                  <a:moveTo>
                    <a:pt x="-1" y="645"/>
                  </a:moveTo>
                  <a:cubicBezTo>
                    <a:pt x="1705" y="218"/>
                    <a:pt x="3456" y="1"/>
                    <a:pt x="5214" y="-1"/>
                  </a:cubicBezTo>
                </a:path>
                <a:path w="5245" h="21599" stroke="0" extrusionOk="0">
                  <a:moveTo>
                    <a:pt x="-1" y="645"/>
                  </a:moveTo>
                  <a:cubicBezTo>
                    <a:pt x="1705" y="218"/>
                    <a:pt x="3456" y="1"/>
                    <a:pt x="5214" y="-1"/>
                  </a:cubicBezTo>
                  <a:lnTo>
                    <a:pt x="5245" y="21599"/>
                  </a:lnTo>
                  <a:close/>
                </a:path>
              </a:pathLst>
            </a:custGeom>
            <a:solidFill>
              <a:schemeClr val="accent1"/>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grpSp>
      <p:sp>
        <p:nvSpPr>
          <p:cNvPr id="1317932" name="Text Box 44"/>
          <p:cNvSpPr txBox="1">
            <a:spLocks noChangeArrowheads="1"/>
          </p:cNvSpPr>
          <p:nvPr/>
        </p:nvSpPr>
        <p:spPr bwMode="auto">
          <a:xfrm>
            <a:off x="5026025" y="1076325"/>
            <a:ext cx="3540125" cy="519113"/>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2800" b="1">
                <a:effectLst>
                  <a:outerShdw blurRad="38100" dist="38100" dir="2700000" algn="tl">
                    <a:srgbClr val="DDDDDD"/>
                  </a:outerShdw>
                </a:effectLst>
                <a:latin typeface="Helvetica Neue" charset="0"/>
              </a:rPr>
              <a:t>Education Required</a:t>
            </a:r>
          </a:p>
        </p:txBody>
      </p:sp>
      <p:sp>
        <p:nvSpPr>
          <p:cNvPr id="75783" name="Text Box 45"/>
          <p:cNvSpPr txBox="1">
            <a:spLocks noChangeArrowheads="1"/>
          </p:cNvSpPr>
          <p:nvPr/>
        </p:nvSpPr>
        <p:spPr bwMode="auto">
          <a:xfrm>
            <a:off x="2743200" y="3124200"/>
            <a:ext cx="13589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4 year</a:t>
            </a:r>
          </a:p>
        </p:txBody>
      </p:sp>
      <p:sp>
        <p:nvSpPr>
          <p:cNvPr id="75784" name="Text Box 46"/>
          <p:cNvSpPr txBox="1">
            <a:spLocks noChangeArrowheads="1"/>
          </p:cNvSpPr>
          <p:nvPr/>
        </p:nvSpPr>
        <p:spPr bwMode="auto">
          <a:xfrm>
            <a:off x="6961188" y="2271713"/>
            <a:ext cx="13589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4 year</a:t>
            </a:r>
          </a:p>
        </p:txBody>
      </p:sp>
      <p:sp>
        <p:nvSpPr>
          <p:cNvPr id="75785" name="Text Box 47"/>
          <p:cNvSpPr txBox="1">
            <a:spLocks noChangeArrowheads="1"/>
          </p:cNvSpPr>
          <p:nvPr/>
        </p:nvSpPr>
        <p:spPr bwMode="auto">
          <a:xfrm>
            <a:off x="7332663" y="4202113"/>
            <a:ext cx="17494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1-2 year</a:t>
            </a:r>
          </a:p>
        </p:txBody>
      </p:sp>
      <p:sp>
        <p:nvSpPr>
          <p:cNvPr id="75786" name="Text Box 48"/>
          <p:cNvSpPr txBox="1">
            <a:spLocks noChangeArrowheads="1"/>
          </p:cNvSpPr>
          <p:nvPr/>
        </p:nvSpPr>
        <p:spPr bwMode="auto">
          <a:xfrm>
            <a:off x="452438" y="4281488"/>
            <a:ext cx="17494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1-2 year</a:t>
            </a:r>
          </a:p>
        </p:txBody>
      </p:sp>
      <p:sp>
        <p:nvSpPr>
          <p:cNvPr id="75787" name="Text Box 49"/>
          <p:cNvSpPr txBox="1">
            <a:spLocks noChangeArrowheads="1"/>
          </p:cNvSpPr>
          <p:nvPr/>
        </p:nvSpPr>
        <p:spPr bwMode="auto">
          <a:xfrm>
            <a:off x="785813" y="2254250"/>
            <a:ext cx="97313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OJT</a:t>
            </a:r>
          </a:p>
        </p:txBody>
      </p:sp>
      <p:sp>
        <p:nvSpPr>
          <p:cNvPr id="75788" name="Text Box 50"/>
          <p:cNvSpPr txBox="1">
            <a:spLocks noChangeArrowheads="1"/>
          </p:cNvSpPr>
          <p:nvPr/>
        </p:nvSpPr>
        <p:spPr bwMode="auto">
          <a:xfrm>
            <a:off x="5275263" y="4360863"/>
            <a:ext cx="97313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OJT</a:t>
            </a:r>
          </a:p>
        </p:txBody>
      </p:sp>
      <p:sp>
        <p:nvSpPr>
          <p:cNvPr id="1317939" name="Text Box 51"/>
          <p:cNvSpPr txBox="1">
            <a:spLocks noChangeArrowheads="1"/>
          </p:cNvSpPr>
          <p:nvPr/>
        </p:nvSpPr>
        <p:spPr bwMode="auto">
          <a:xfrm>
            <a:off x="2819400" y="3886200"/>
            <a:ext cx="13795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45.1%</a:t>
            </a:r>
          </a:p>
        </p:txBody>
      </p:sp>
      <p:sp>
        <p:nvSpPr>
          <p:cNvPr id="1317940" name="Text Box 52"/>
          <p:cNvSpPr txBox="1">
            <a:spLocks noChangeArrowheads="1"/>
          </p:cNvSpPr>
          <p:nvPr/>
        </p:nvSpPr>
        <p:spPr bwMode="auto">
          <a:xfrm>
            <a:off x="833438" y="4937125"/>
            <a:ext cx="137953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39.7%</a:t>
            </a:r>
          </a:p>
        </p:txBody>
      </p:sp>
      <p:sp>
        <p:nvSpPr>
          <p:cNvPr id="1317941" name="Text Box 53"/>
          <p:cNvSpPr txBox="1">
            <a:spLocks noChangeArrowheads="1"/>
          </p:cNvSpPr>
          <p:nvPr/>
        </p:nvSpPr>
        <p:spPr bwMode="auto">
          <a:xfrm>
            <a:off x="633413" y="2635250"/>
            <a:ext cx="137953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13.2%</a:t>
            </a:r>
          </a:p>
        </p:txBody>
      </p:sp>
      <p:sp>
        <p:nvSpPr>
          <p:cNvPr id="1317942" name="Text Box 54"/>
          <p:cNvSpPr txBox="1">
            <a:spLocks noChangeArrowheads="1"/>
          </p:cNvSpPr>
          <p:nvPr/>
        </p:nvSpPr>
        <p:spPr bwMode="auto">
          <a:xfrm>
            <a:off x="7620000" y="3827463"/>
            <a:ext cx="1346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16.8%</a:t>
            </a:r>
          </a:p>
        </p:txBody>
      </p:sp>
      <p:sp>
        <p:nvSpPr>
          <p:cNvPr id="1317943" name="Text Box 55"/>
          <p:cNvSpPr txBox="1">
            <a:spLocks noChangeArrowheads="1"/>
          </p:cNvSpPr>
          <p:nvPr/>
        </p:nvSpPr>
        <p:spPr bwMode="auto">
          <a:xfrm>
            <a:off x="5603875" y="4973638"/>
            <a:ext cx="13462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53.7%</a:t>
            </a:r>
          </a:p>
        </p:txBody>
      </p:sp>
      <p:sp>
        <p:nvSpPr>
          <p:cNvPr id="1317944" name="Text Box 56"/>
          <p:cNvSpPr txBox="1">
            <a:spLocks noChangeArrowheads="1"/>
          </p:cNvSpPr>
          <p:nvPr/>
        </p:nvSpPr>
        <p:spPr bwMode="auto">
          <a:xfrm>
            <a:off x="7321550" y="2941638"/>
            <a:ext cx="13477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21.9%</a:t>
            </a:r>
          </a:p>
        </p:txBody>
      </p:sp>
      <p:sp>
        <p:nvSpPr>
          <p:cNvPr id="58" name="Text Box 55"/>
          <p:cNvSpPr txBox="1">
            <a:spLocks noChangeArrowheads="1"/>
          </p:cNvSpPr>
          <p:nvPr/>
        </p:nvSpPr>
        <p:spPr bwMode="auto">
          <a:xfrm>
            <a:off x="5791200" y="1836738"/>
            <a:ext cx="11191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7.5%</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09501728" presetClass="entr" presetSubtype="0" fill="hold" grpId="0" nodeType="clickEffect">
                                  <p:stCondLst>
                                    <p:cond delay="0"/>
                                  </p:stCondLst>
                                  <p:childTnLst>
                                    <p:set>
                                      <p:cBhvr>
                                        <p:cTn id="6" dur="1" fill="hold">
                                          <p:stCondLst>
                                            <p:cond delay="499"/>
                                          </p:stCondLst>
                                        </p:cTn>
                                        <p:tgtEl>
                                          <p:spTgt spid="1317939"/>
                                        </p:tgtEl>
                                        <p:attrNameLst>
                                          <p:attrName>style.visibility</p:attrName>
                                        </p:attrNameLst>
                                      </p:cBhvr>
                                      <p:to>
                                        <p:strVal val="visible"/>
                                      </p:to>
                                    </p:set>
                                  </p:childTnLst>
                                </p:cTn>
                              </p:par>
                            </p:childTnLst>
                          </p:cTn>
                        </p:par>
                        <p:par>
                          <p:cTn id="7" fill="hold" nodeType="afterGroup">
                            <p:stCondLst>
                              <p:cond delay="500"/>
                            </p:stCondLst>
                            <p:childTnLst>
                              <p:par>
                                <p:cTn id="8" presetID="609501728" presetClass="entr" presetSubtype="0" fill="hold" grpId="0" nodeType="afterEffect">
                                  <p:stCondLst>
                                    <p:cond delay="0"/>
                                  </p:stCondLst>
                                  <p:childTnLst>
                                    <p:set>
                                      <p:cBhvr>
                                        <p:cTn id="9" dur="1" fill="hold">
                                          <p:stCondLst>
                                            <p:cond delay="499"/>
                                          </p:stCondLst>
                                        </p:cTn>
                                        <p:tgtEl>
                                          <p:spTgt spid="1317944"/>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609501728" presetClass="entr" presetSubtype="0" fill="hold" grpId="0" nodeType="clickEffect">
                                  <p:stCondLst>
                                    <p:cond delay="0"/>
                                  </p:stCondLst>
                                  <p:childTnLst>
                                    <p:set>
                                      <p:cBhvr>
                                        <p:cTn id="13" dur="1" fill="hold">
                                          <p:stCondLst>
                                            <p:cond delay="499"/>
                                          </p:stCondLst>
                                        </p:cTn>
                                        <p:tgtEl>
                                          <p:spTgt spid="1317940"/>
                                        </p:tgtEl>
                                        <p:attrNameLst>
                                          <p:attrName>style.visibility</p:attrName>
                                        </p:attrNameLst>
                                      </p:cBhvr>
                                      <p:to>
                                        <p:strVal val="visible"/>
                                      </p:to>
                                    </p:set>
                                  </p:childTnLst>
                                </p:cTn>
                              </p:par>
                            </p:childTnLst>
                          </p:cTn>
                        </p:par>
                        <p:par>
                          <p:cTn id="14" fill="hold" nodeType="afterGroup">
                            <p:stCondLst>
                              <p:cond delay="500"/>
                            </p:stCondLst>
                            <p:childTnLst>
                              <p:par>
                                <p:cTn id="15" presetID="609501728" presetClass="entr" presetSubtype="0" fill="hold" grpId="0" nodeType="afterEffect">
                                  <p:stCondLst>
                                    <p:cond delay="0"/>
                                  </p:stCondLst>
                                  <p:childTnLst>
                                    <p:set>
                                      <p:cBhvr>
                                        <p:cTn id="16" dur="1" fill="hold">
                                          <p:stCondLst>
                                            <p:cond delay="499"/>
                                          </p:stCondLst>
                                        </p:cTn>
                                        <p:tgtEl>
                                          <p:spTgt spid="131794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609501728" presetClass="entr" presetSubtype="0" fill="hold" grpId="0" nodeType="clickEffect">
                                  <p:stCondLst>
                                    <p:cond delay="0"/>
                                  </p:stCondLst>
                                  <p:childTnLst>
                                    <p:set>
                                      <p:cBhvr>
                                        <p:cTn id="20" dur="1" fill="hold">
                                          <p:stCondLst>
                                            <p:cond delay="499"/>
                                          </p:stCondLst>
                                        </p:cTn>
                                        <p:tgtEl>
                                          <p:spTgt spid="1317941"/>
                                        </p:tgtEl>
                                        <p:attrNameLst>
                                          <p:attrName>style.visibility</p:attrName>
                                        </p:attrNameLst>
                                      </p:cBhvr>
                                      <p:to>
                                        <p:strVal val="visible"/>
                                      </p:to>
                                    </p:set>
                                  </p:childTnLst>
                                </p:cTn>
                              </p:par>
                            </p:childTnLst>
                          </p:cTn>
                        </p:par>
                        <p:par>
                          <p:cTn id="21" fill="hold" nodeType="afterGroup">
                            <p:stCondLst>
                              <p:cond delay="500"/>
                            </p:stCondLst>
                            <p:childTnLst>
                              <p:par>
                                <p:cTn id="22" presetID="609501728" presetClass="entr" presetSubtype="0" fill="hold" grpId="0" nodeType="afterEffect">
                                  <p:stCondLst>
                                    <p:cond delay="0"/>
                                  </p:stCondLst>
                                  <p:childTnLst>
                                    <p:set>
                                      <p:cBhvr>
                                        <p:cTn id="23" dur="1" fill="hold">
                                          <p:stCondLst>
                                            <p:cond delay="499"/>
                                          </p:stCondLst>
                                        </p:cTn>
                                        <p:tgtEl>
                                          <p:spTgt spid="1317943"/>
                                        </p:tgtEl>
                                        <p:attrNameLst>
                                          <p:attrName>style.visibility</p:attrName>
                                        </p:attrNameLst>
                                      </p:cBhvr>
                                      <p:to>
                                        <p:strVal val="visible"/>
                                      </p:to>
                                    </p:set>
                                  </p:childTnLst>
                                </p:cTn>
                              </p:par>
                            </p:childTnLst>
                          </p:cTn>
                        </p:par>
                        <p:par>
                          <p:cTn id="24" fill="hold" nodeType="afterGroup">
                            <p:stCondLst>
                              <p:cond delay="1000"/>
                            </p:stCondLst>
                            <p:childTnLst>
                              <p:par>
                                <p:cTn id="25" presetID="609501728" presetClass="entr" presetSubtype="0" fill="hold" grpId="0" nodeType="afterEffect">
                                  <p:stCondLst>
                                    <p:cond delay="0"/>
                                  </p:stCondLst>
                                  <p:childTnLst>
                                    <p:set>
                                      <p:cBhvr>
                                        <p:cTn id="26" dur="1" fill="hold">
                                          <p:stCondLst>
                                            <p:cond delay="499"/>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7939" grpId="0" autoUpdateAnimBg="0"/>
      <p:bldP spid="1317940" grpId="0" autoUpdateAnimBg="0"/>
      <p:bldP spid="1317941" grpId="0" autoUpdateAnimBg="0"/>
      <p:bldP spid="1317942" grpId="0" autoUpdateAnimBg="0"/>
      <p:bldP spid="1317943" grpId="0" autoUpdateAnimBg="0"/>
      <p:bldP spid="1317944" grpId="0" autoUpdateAnimBg="0"/>
      <p:bldP spid="58" grpId="0" autoUpdateAnimBg="0"/>
    </p:bldLst>
  </p:timing>
</p:sld>
</file>

<file path=ppt/slides/slide3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90850" name="Picture 2" descr="C:\Documents and Settings\cdroessler\My Documents\Presentations\NEW\manufacturing states\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92898" name="Picture 2" descr="C:\Documents and Settings\cdroessler\My Documents\Presentations\NEW\manufacturing states\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44001"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94946" name="Picture 2" descr="C:\Documents and Settings\cdroessler\My Documents\Presentations\NEW\manufacturing states\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96994" name="Picture 2" descr="C:\Documents and Settings\cdroessler\My Documents\Presentations\NEW\manufacturing states\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44001"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99042" name="Picture 2" descr="C:\Documents and Settings\cdroessler\My Documents\Presentations\NEW\manufacturing states\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44001"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5186" name="Picture 2" descr="C:\Documents and Settings\cdroessler\My Documents\Presentations\NEW\NC Exports\NC-export-artic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300" y="-457200"/>
            <a:ext cx="7429500" cy="905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7234" name="Picture 2" descr="C:\Documents and Settings\cdroessler\My Documents\Presentations\NEW\NC Exports\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9600"/>
            <a:ext cx="9123363"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7235" name="TextBox 1"/>
          <p:cNvSpPr txBox="1">
            <a:spLocks noChangeArrowheads="1"/>
          </p:cNvSpPr>
          <p:nvPr/>
        </p:nvSpPr>
        <p:spPr bwMode="auto">
          <a:xfrm>
            <a:off x="11113" y="0"/>
            <a:ext cx="91122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3600"/>
              <a:t>Who</a:t>
            </a:r>
            <a:r>
              <a:rPr lang="ja-JP" altLang="en-US" sz="3600"/>
              <a:t>’</a:t>
            </a:r>
            <a:r>
              <a:rPr lang="en-US" sz="3600"/>
              <a:t>s Buying North Carolina</a:t>
            </a:r>
            <a:r>
              <a:rPr lang="ja-JP" altLang="en-US" sz="3600"/>
              <a:t>’</a:t>
            </a:r>
            <a:r>
              <a:rPr lang="en-US" sz="3600"/>
              <a:t>s Goods</a:t>
            </a:r>
          </a:p>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9282" name="Picture 2" descr="C:\Documents and Settings\cdroessler\My Documents\Presentations\NEW\NC Exports\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609600"/>
            <a:ext cx="9147175" cy="664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9283" name="TextBox 2"/>
          <p:cNvSpPr txBox="1">
            <a:spLocks noChangeArrowheads="1"/>
          </p:cNvSpPr>
          <p:nvPr/>
        </p:nvSpPr>
        <p:spPr bwMode="auto">
          <a:xfrm>
            <a:off x="11113" y="0"/>
            <a:ext cx="91122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3600"/>
              <a:t>Who</a:t>
            </a:r>
            <a:r>
              <a:rPr lang="ja-JP" altLang="en-US" sz="3600"/>
              <a:t>’</a:t>
            </a:r>
            <a:r>
              <a:rPr lang="en-US" sz="3600"/>
              <a:t>s Buying North Carolina</a:t>
            </a:r>
            <a:r>
              <a:rPr lang="ja-JP" altLang="en-US" sz="3600"/>
              <a:t>’</a:t>
            </a:r>
            <a:r>
              <a:rPr lang="en-US" sz="3600"/>
              <a:t>s Goods</a:t>
            </a:r>
          </a:p>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4610" name="Rectangle 2"/>
          <p:cNvSpPr>
            <a:spLocks noGrp="1" noChangeArrowheads="1"/>
          </p:cNvSpPr>
          <p:nvPr>
            <p:ph type="title" idx="4294967295"/>
          </p:nvPr>
        </p:nvSpPr>
        <p:spPr>
          <a:xfrm>
            <a:off x="228600" y="228600"/>
            <a:ext cx="8686800" cy="1143000"/>
          </a:xfrm>
        </p:spPr>
        <p:txBody>
          <a:bodyPr/>
          <a:lstStyle/>
          <a:p>
            <a:pPr eaLnBrk="1" hangingPunct="1"/>
            <a:r>
              <a:rPr lang="en-US" i="1">
                <a:effectLst>
                  <a:outerShdw blurRad="38100" dist="38100" dir="2700000" algn="tl">
                    <a:srgbClr val="DDDDDD"/>
                  </a:outerShdw>
                </a:effectLst>
                <a:latin typeface="Arial" charset="0"/>
                <a:ea typeface="ヒラギノ角ゴ Pro W3" charset="0"/>
                <a:cs typeface="ヒラギノ角ゴ Pro W3" charset="0"/>
              </a:rPr>
              <a:t>Associate Degree Required</a:t>
            </a:r>
            <a:br>
              <a:rPr lang="en-US" i="1">
                <a:effectLst>
                  <a:outerShdw blurRad="38100" dist="38100" dir="2700000" algn="tl">
                    <a:srgbClr val="DDDDDD"/>
                  </a:outerShdw>
                </a:effectLst>
                <a:latin typeface="Arial" charset="0"/>
                <a:ea typeface="ヒラギノ角ゴ Pro W3" charset="0"/>
                <a:cs typeface="ヒラギノ角ゴ Pro W3" charset="0"/>
              </a:rPr>
            </a:br>
            <a:r>
              <a:rPr lang="en-US" sz="1900" i="1">
                <a:solidFill>
                  <a:srgbClr val="FF0000"/>
                </a:solidFill>
                <a:effectLst>
                  <a:outerShdw blurRad="38100" dist="38100" dir="2700000" algn="tl">
                    <a:srgbClr val="DDDDDD"/>
                  </a:outerShdw>
                </a:effectLst>
                <a:latin typeface="Arial" charset="0"/>
                <a:ea typeface="ヒラギノ角ゴ Pro W3" charset="0"/>
                <a:cs typeface="ヒラギノ角ゴ Pro W3" charset="0"/>
              </a:rPr>
              <a:t>(2011 NC Starting Salaries - 2018 High Demand)</a:t>
            </a:r>
            <a:br>
              <a:rPr lang="en-US" sz="1900" i="1">
                <a:solidFill>
                  <a:srgbClr val="FF0000"/>
                </a:solidFill>
                <a:effectLst>
                  <a:outerShdw blurRad="38100" dist="38100" dir="2700000" algn="tl">
                    <a:srgbClr val="DDDDDD"/>
                  </a:outerShdw>
                </a:effectLst>
                <a:latin typeface="Arial" charset="0"/>
                <a:ea typeface="ヒラギノ角ゴ Pro W3" charset="0"/>
                <a:cs typeface="ヒラギノ角ゴ Pro W3" charset="0"/>
              </a:rPr>
            </a:br>
            <a:endParaRPr lang="en-US" sz="1900">
              <a:solidFill>
                <a:srgbClr val="FF0000"/>
              </a:solidFill>
              <a:effectLst>
                <a:outerShdw blurRad="38100" dist="38100" dir="2700000" algn="tl">
                  <a:srgbClr val="DDDDDD"/>
                </a:outerShdw>
              </a:effectLst>
              <a:latin typeface="Arial" charset="0"/>
              <a:ea typeface="ヒラギノ角ゴ Pro W3" charset="0"/>
              <a:cs typeface="ヒラギノ角ゴ Pro W3" charset="0"/>
            </a:endParaRPr>
          </a:p>
        </p:txBody>
      </p:sp>
      <p:sp>
        <p:nvSpPr>
          <p:cNvPr id="1604611" name="Rectangle 3"/>
          <p:cNvSpPr>
            <a:spLocks noGrp="1" noChangeArrowheads="1"/>
          </p:cNvSpPr>
          <p:nvPr>
            <p:ph type="body" idx="4294967295"/>
          </p:nvPr>
        </p:nvSpPr>
        <p:spPr>
          <a:xfrm>
            <a:off x="0" y="1295400"/>
            <a:ext cx="9144000" cy="4419600"/>
          </a:xfrm>
        </p:spPr>
        <p:txBody>
          <a:bodyPr/>
          <a:lstStyle/>
          <a:p>
            <a:pPr eaLnBrk="1" hangingPunct="1">
              <a:lnSpc>
                <a:spcPct val="90000"/>
              </a:lnSpc>
            </a:pPr>
            <a:endParaRPr lang="en-US" sz="2300">
              <a:effectLst>
                <a:outerShdw blurRad="38100" dist="38100" dir="2700000" algn="tl">
                  <a:srgbClr val="DDDDDD"/>
                </a:outerShdw>
              </a:effectLst>
              <a:latin typeface="Arial" charset="0"/>
              <a:ea typeface="ヒラギノ角ゴ Pro W3" charset="0"/>
              <a:cs typeface="ヒラギノ角ゴ Pro W3" charset="0"/>
            </a:endParaRPr>
          </a:p>
          <a:p>
            <a:pPr eaLnBrk="1" hangingPunct="1">
              <a:lnSpc>
                <a:spcPct val="90000"/>
              </a:lnSpc>
            </a:pPr>
            <a:endParaRPr lang="en-US" sz="2300">
              <a:effectLst>
                <a:outerShdw blurRad="38100" dist="38100" dir="2700000" algn="tl">
                  <a:srgbClr val="DDDDDD"/>
                </a:outerShdw>
              </a:effectLst>
              <a:latin typeface="Arial" charset="0"/>
              <a:ea typeface="ヒラギノ角ゴ Pro W3" charset="0"/>
              <a:cs typeface="ヒラギノ角ゴ Pro W3" charset="0"/>
            </a:endParaRPr>
          </a:p>
        </p:txBody>
      </p:sp>
      <p:sp>
        <p:nvSpPr>
          <p:cNvPr id="77828" name="Text Box 4"/>
          <p:cNvSpPr txBox="1">
            <a:spLocks noChangeArrowheads="1"/>
          </p:cNvSpPr>
          <p:nvPr/>
        </p:nvSpPr>
        <p:spPr bwMode="auto">
          <a:xfrm>
            <a:off x="228600" y="1219200"/>
            <a:ext cx="7370763"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tabLst>
                <a:tab pos="1150938" algn="r"/>
                <a:tab pos="1371600" algn="l"/>
              </a:tabLst>
              <a:defRPr sz="2400">
                <a:solidFill>
                  <a:schemeClr val="tx1"/>
                </a:solidFill>
                <a:latin typeface="Arial" charset="0"/>
                <a:ea typeface="ヒラギノ角ゴ Pro W3" charset="0"/>
                <a:cs typeface="ヒラギノ角ゴ Pro W3" charset="0"/>
              </a:defRPr>
            </a:lvl1pPr>
            <a:lvl2pPr marL="37931725" indent="-37474525">
              <a:tabLst>
                <a:tab pos="1150938" algn="r"/>
                <a:tab pos="1371600" algn="l"/>
              </a:tabLst>
              <a:defRPr sz="2400">
                <a:solidFill>
                  <a:schemeClr val="tx1"/>
                </a:solidFill>
                <a:latin typeface="Arial" charset="0"/>
                <a:ea typeface="ヒラギノ角ゴ Pro W3" charset="0"/>
                <a:cs typeface="ヒラギノ角ゴ Pro W3" charset="0"/>
              </a:defRPr>
            </a:lvl2pPr>
            <a:lvl3pPr>
              <a:tabLst>
                <a:tab pos="1150938" algn="r"/>
                <a:tab pos="1371600" algn="l"/>
              </a:tabLst>
              <a:defRPr sz="2400">
                <a:solidFill>
                  <a:schemeClr val="tx1"/>
                </a:solidFill>
                <a:latin typeface="Arial" charset="0"/>
                <a:ea typeface="ヒラギノ角ゴ Pro W3" charset="0"/>
                <a:cs typeface="ヒラギノ角ゴ Pro W3" charset="0"/>
              </a:defRPr>
            </a:lvl3pPr>
            <a:lvl4pPr>
              <a:tabLst>
                <a:tab pos="1150938" algn="r"/>
                <a:tab pos="1371600" algn="l"/>
              </a:tabLst>
              <a:defRPr sz="2400">
                <a:solidFill>
                  <a:schemeClr val="tx1"/>
                </a:solidFill>
                <a:latin typeface="Arial" charset="0"/>
                <a:ea typeface="ヒラギノ角ゴ Pro W3" charset="0"/>
                <a:cs typeface="ヒラギノ角ゴ Pro W3" charset="0"/>
              </a:defRPr>
            </a:lvl4pPr>
            <a:lvl5pPr>
              <a:tabLst>
                <a:tab pos="1150938" algn="r"/>
                <a:tab pos="1371600" algn="l"/>
              </a:tabLst>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tabLst>
                <a:tab pos="1150938" algn="r"/>
                <a:tab pos="1371600" algn="l"/>
              </a:tabLs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tabLst>
                <a:tab pos="1150938" algn="r"/>
                <a:tab pos="1371600" algn="l"/>
              </a:tabLs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tabLst>
                <a:tab pos="1150938" algn="r"/>
                <a:tab pos="1371600" algn="l"/>
              </a:tabLs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tabLst>
                <a:tab pos="1150938" algn="r"/>
                <a:tab pos="1371600" algn="l"/>
              </a:tabLst>
              <a:defRPr sz="2400">
                <a:solidFill>
                  <a:schemeClr val="tx1"/>
                </a:solidFill>
                <a:latin typeface="Arial" charset="0"/>
                <a:ea typeface="ヒラギノ角ゴ Pro W3" charset="0"/>
                <a:cs typeface="ヒラギノ角ゴ Pro W3" charset="0"/>
              </a:defRPr>
            </a:lvl9pPr>
          </a:lstStyle>
          <a:p>
            <a:pPr>
              <a:lnSpc>
                <a:spcPts val="3300"/>
              </a:lnSpc>
            </a:pPr>
            <a:r>
              <a:rPr lang="en-US" sz="2200">
                <a:solidFill>
                  <a:srgbClr val="0004FF"/>
                </a:solidFill>
                <a:latin typeface="Helvetica Neue" charset="0"/>
              </a:rPr>
              <a:t>	$62,210 	</a:t>
            </a:r>
            <a:r>
              <a:rPr lang="en-US" sz="2200">
                <a:latin typeface="Helvetica Neue" charset="0"/>
              </a:rPr>
              <a:t>Construction </a:t>
            </a:r>
            <a:r>
              <a:rPr lang="en-US" sz="2200" u="sng">
                <a:latin typeface="Helvetica Neue" charset="0"/>
              </a:rPr>
              <a:t>Managers</a:t>
            </a:r>
          </a:p>
          <a:p>
            <a:pPr>
              <a:lnSpc>
                <a:spcPts val="3300"/>
              </a:lnSpc>
            </a:pPr>
            <a:r>
              <a:rPr lang="en-US" sz="2200">
                <a:solidFill>
                  <a:srgbClr val="0004FF"/>
                </a:solidFill>
                <a:latin typeface="Helvetica Neue" charset="0"/>
              </a:rPr>
              <a:t>	$51,360 	</a:t>
            </a:r>
            <a:r>
              <a:rPr lang="en-US" sz="2200">
                <a:latin typeface="Helvetica Neue" charset="0"/>
              </a:rPr>
              <a:t>Dental Hygienists</a:t>
            </a:r>
          </a:p>
          <a:p>
            <a:pPr>
              <a:lnSpc>
                <a:spcPts val="3300"/>
              </a:lnSpc>
            </a:pPr>
            <a:r>
              <a:rPr lang="en-US" sz="2200">
                <a:solidFill>
                  <a:srgbClr val="0004FF"/>
                </a:solidFill>
                <a:latin typeface="Helvetica Neue" charset="0"/>
              </a:rPr>
              <a:t>	$46,040 	</a:t>
            </a:r>
            <a:r>
              <a:rPr lang="en-US" sz="2200">
                <a:latin typeface="Helvetica Neue" charset="0"/>
              </a:rPr>
              <a:t>Registered Nurses</a:t>
            </a:r>
          </a:p>
          <a:p>
            <a:pPr>
              <a:lnSpc>
                <a:spcPts val="3300"/>
              </a:lnSpc>
            </a:pPr>
            <a:r>
              <a:rPr lang="en-US" sz="2200">
                <a:solidFill>
                  <a:srgbClr val="0004FF"/>
                </a:solidFill>
                <a:latin typeface="Helvetica Neue" charset="0"/>
              </a:rPr>
              <a:t>	$42,350 	</a:t>
            </a:r>
            <a:r>
              <a:rPr lang="en-US" sz="2200">
                <a:latin typeface="Helvetica Neue" charset="0"/>
              </a:rPr>
              <a:t>Respiratory Therapists</a:t>
            </a:r>
          </a:p>
          <a:p>
            <a:pPr>
              <a:lnSpc>
                <a:spcPts val="3300"/>
              </a:lnSpc>
            </a:pPr>
            <a:r>
              <a:rPr lang="en-US" sz="2200">
                <a:solidFill>
                  <a:srgbClr val="0004FF"/>
                </a:solidFill>
                <a:latin typeface="Helvetica Neue" charset="0"/>
              </a:rPr>
              <a:t>	$40,690 	</a:t>
            </a:r>
            <a:r>
              <a:rPr lang="en-US" sz="2200">
                <a:latin typeface="Helvetica Neue" charset="0"/>
              </a:rPr>
              <a:t>Radiologic Technologists and Technicians</a:t>
            </a:r>
          </a:p>
          <a:p>
            <a:pPr>
              <a:lnSpc>
                <a:spcPts val="3300"/>
              </a:lnSpc>
            </a:pPr>
            <a:r>
              <a:rPr lang="en-US" sz="2200">
                <a:solidFill>
                  <a:srgbClr val="0004FF"/>
                </a:solidFill>
                <a:latin typeface="Helvetica Neue" charset="0"/>
              </a:rPr>
              <a:t>	$40,420 	</a:t>
            </a:r>
            <a:r>
              <a:rPr lang="en-US" sz="2200">
                <a:latin typeface="Helvetica Neue" charset="0"/>
              </a:rPr>
              <a:t>Physical Therapist Assistants</a:t>
            </a:r>
          </a:p>
          <a:p>
            <a:pPr>
              <a:lnSpc>
                <a:spcPts val="3300"/>
              </a:lnSpc>
            </a:pPr>
            <a:r>
              <a:rPr lang="en-US" sz="2200">
                <a:solidFill>
                  <a:srgbClr val="0004FF"/>
                </a:solidFill>
                <a:latin typeface="Helvetica Neue" charset="0"/>
              </a:rPr>
              <a:t>	$28,030 	</a:t>
            </a:r>
            <a:r>
              <a:rPr lang="en-US" sz="2200">
                <a:latin typeface="Helvetica Neue" charset="0"/>
              </a:rPr>
              <a:t>Paralegals and Legal Assistants</a:t>
            </a:r>
          </a:p>
          <a:p>
            <a:pPr>
              <a:lnSpc>
                <a:spcPts val="3300"/>
              </a:lnSpc>
            </a:pPr>
            <a:r>
              <a:rPr lang="en-US" sz="2200">
                <a:solidFill>
                  <a:srgbClr val="0004FF"/>
                </a:solidFill>
                <a:latin typeface="Helvetica Neue" charset="0"/>
              </a:rPr>
              <a:t>	$26,840 	</a:t>
            </a:r>
            <a:r>
              <a:rPr lang="en-US" sz="2200">
                <a:latin typeface="Helvetica Neue" charset="0"/>
              </a:rPr>
              <a:t>Medical and Clinical Laboratory Technicians</a:t>
            </a:r>
          </a:p>
          <a:p>
            <a:pPr>
              <a:lnSpc>
                <a:spcPts val="3300"/>
              </a:lnSpc>
            </a:pPr>
            <a:r>
              <a:rPr lang="en-US" sz="2200">
                <a:solidFill>
                  <a:srgbClr val="0004FF"/>
                </a:solidFill>
                <a:latin typeface="Helvetica Neue" charset="0"/>
              </a:rPr>
              <a:t>	$19,810 	</a:t>
            </a:r>
            <a:r>
              <a:rPr lang="en-US" sz="2200">
                <a:latin typeface="Helvetica Neue" charset="0"/>
              </a:rPr>
              <a:t>Veterinary Technologists and Technicians</a:t>
            </a:r>
          </a:p>
          <a:p>
            <a:pPr>
              <a:lnSpc>
                <a:spcPts val="3300"/>
              </a:lnSpc>
            </a:pPr>
            <a:r>
              <a:rPr lang="en-US" sz="2200">
                <a:solidFill>
                  <a:srgbClr val="0004FF"/>
                </a:solidFill>
                <a:latin typeface="Helvetica Neue" charset="0"/>
              </a:rPr>
              <a:t>	$17,400 	</a:t>
            </a:r>
            <a:r>
              <a:rPr lang="en-US" sz="2200">
                <a:latin typeface="Helvetica Neue" charset="0"/>
              </a:rPr>
              <a:t>Preschool Teachers, except Special Education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1330" name="Picture 2" descr="C:\Documents and Settings\cdroessler\My Documents\Presentations\NEW\NC Exports\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8" y="609600"/>
            <a:ext cx="9123362"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1331" name="TextBox 2"/>
          <p:cNvSpPr txBox="1">
            <a:spLocks noChangeArrowheads="1"/>
          </p:cNvSpPr>
          <p:nvPr/>
        </p:nvSpPr>
        <p:spPr bwMode="auto">
          <a:xfrm>
            <a:off x="11113" y="0"/>
            <a:ext cx="91122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3600"/>
              <a:t>Who</a:t>
            </a:r>
            <a:r>
              <a:rPr lang="ja-JP" altLang="en-US" sz="3600"/>
              <a:t>’</a:t>
            </a:r>
            <a:r>
              <a:rPr lang="en-US" sz="3600"/>
              <a:t>s Buying North Carolina</a:t>
            </a:r>
            <a:r>
              <a:rPr lang="ja-JP" altLang="en-US" sz="3600"/>
              <a:t>’</a:t>
            </a:r>
            <a:r>
              <a:rPr lang="en-US" sz="3600"/>
              <a:t>s Goods</a:t>
            </a:r>
          </a:p>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3378" name="Picture 2" descr="C:\Documents and Settings\cdroessler\My Documents\Presentations\NEW\NC Exports\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9600"/>
            <a:ext cx="9144000" cy="664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3379" name="TextBox 2"/>
          <p:cNvSpPr txBox="1">
            <a:spLocks noChangeArrowheads="1"/>
          </p:cNvSpPr>
          <p:nvPr/>
        </p:nvSpPr>
        <p:spPr bwMode="auto">
          <a:xfrm>
            <a:off x="11113" y="0"/>
            <a:ext cx="91122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3600"/>
              <a:t>Who</a:t>
            </a:r>
            <a:r>
              <a:rPr lang="ja-JP" altLang="en-US" sz="3600"/>
              <a:t>’</a:t>
            </a:r>
            <a:r>
              <a:rPr lang="en-US" sz="3600"/>
              <a:t>s Buying North Carolina</a:t>
            </a:r>
            <a:r>
              <a:rPr lang="ja-JP" altLang="en-US" sz="3600"/>
              <a:t>’</a:t>
            </a:r>
            <a:r>
              <a:rPr lang="en-US" sz="3600"/>
              <a:t>s Goods</a:t>
            </a:r>
          </a:p>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426" name="Picture 2" descr="C:\Documents and Settings\cdroessler\My Documents\Presentations\NEW\NC Exports\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0075"/>
            <a:ext cx="9136063" cy="663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427" name="TextBox 2"/>
          <p:cNvSpPr txBox="1">
            <a:spLocks noChangeArrowheads="1"/>
          </p:cNvSpPr>
          <p:nvPr/>
        </p:nvSpPr>
        <p:spPr bwMode="auto">
          <a:xfrm>
            <a:off x="11113" y="0"/>
            <a:ext cx="91122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3600"/>
              <a:t>Who</a:t>
            </a:r>
            <a:r>
              <a:rPr lang="ja-JP" altLang="en-US" sz="3600"/>
              <a:t>’</a:t>
            </a:r>
            <a:r>
              <a:rPr lang="en-US" sz="3600"/>
              <a:t>s Buying North Carolina</a:t>
            </a:r>
            <a:r>
              <a:rPr lang="ja-JP" altLang="en-US" sz="3600"/>
              <a:t>’</a:t>
            </a:r>
            <a:r>
              <a:rPr lang="en-US" sz="3600"/>
              <a:t>s Goods</a:t>
            </a:r>
          </a:p>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7474" name="Picture 2" descr="C:\Documents and Settings\cdroessler\My Documents\Presentations\NEW\NC Exports\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5950"/>
            <a:ext cx="9115425" cy="662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475" name="TextBox 2"/>
          <p:cNvSpPr txBox="1">
            <a:spLocks noChangeArrowheads="1"/>
          </p:cNvSpPr>
          <p:nvPr/>
        </p:nvSpPr>
        <p:spPr bwMode="auto">
          <a:xfrm>
            <a:off x="11113" y="0"/>
            <a:ext cx="91122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3600"/>
              <a:t>Who</a:t>
            </a:r>
            <a:r>
              <a:rPr lang="ja-JP" altLang="en-US" sz="3600"/>
              <a:t>’</a:t>
            </a:r>
            <a:r>
              <a:rPr lang="en-US" sz="3600"/>
              <a:t>s Buying North Carolina</a:t>
            </a:r>
            <a:r>
              <a:rPr lang="ja-JP" altLang="en-US" sz="3600"/>
              <a:t>’</a:t>
            </a:r>
            <a:r>
              <a:rPr lang="en-US" sz="3600"/>
              <a:t>s Goods</a:t>
            </a:r>
          </a:p>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9522" name="Picture 2" descr="C:\Documents and Settings\cdroessler\My Documents\Presentations\NEW\NC Exports\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9600"/>
            <a:ext cx="9123363"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9523" name="TextBox 2"/>
          <p:cNvSpPr txBox="1">
            <a:spLocks noChangeArrowheads="1"/>
          </p:cNvSpPr>
          <p:nvPr/>
        </p:nvSpPr>
        <p:spPr bwMode="auto">
          <a:xfrm>
            <a:off x="11113" y="0"/>
            <a:ext cx="91122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3600"/>
              <a:t>Who</a:t>
            </a:r>
            <a:r>
              <a:rPr lang="ja-JP" altLang="en-US" sz="3600"/>
              <a:t>’</a:t>
            </a:r>
            <a:r>
              <a:rPr lang="en-US" sz="3600"/>
              <a:t>s Buying North Carolina</a:t>
            </a:r>
            <a:r>
              <a:rPr lang="ja-JP" altLang="en-US" sz="3600"/>
              <a:t>’</a:t>
            </a:r>
            <a:r>
              <a:rPr lang="en-US" sz="3600"/>
              <a:t>s Goods</a:t>
            </a:r>
          </a:p>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1570" name="Picture 2" descr="C:\Documents and Settings\cdroessler\My Documents\Presentations\NEW\NC Exports\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9600"/>
            <a:ext cx="9123363"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1571" name="TextBox 2"/>
          <p:cNvSpPr txBox="1">
            <a:spLocks noChangeArrowheads="1"/>
          </p:cNvSpPr>
          <p:nvPr/>
        </p:nvSpPr>
        <p:spPr bwMode="auto">
          <a:xfrm>
            <a:off x="11113" y="0"/>
            <a:ext cx="91122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3600"/>
              <a:t>Who</a:t>
            </a:r>
            <a:r>
              <a:rPr lang="ja-JP" altLang="en-US" sz="3600"/>
              <a:t>’</a:t>
            </a:r>
            <a:r>
              <a:rPr lang="en-US" sz="3600"/>
              <a:t>s Buying North Carolina</a:t>
            </a:r>
            <a:r>
              <a:rPr lang="ja-JP" altLang="en-US" sz="3600"/>
              <a:t>’</a:t>
            </a:r>
            <a:r>
              <a:rPr lang="en-US" sz="3600"/>
              <a:t>s Goods</a:t>
            </a:r>
          </a:p>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3618" name="Picture 2" descr="C:\Documents and Settings\cdroessler\My Documents\Presentations\NEW\NC Export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9600"/>
            <a:ext cx="9123363"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3619" name="TextBox 2"/>
          <p:cNvSpPr txBox="1">
            <a:spLocks noChangeArrowheads="1"/>
          </p:cNvSpPr>
          <p:nvPr/>
        </p:nvSpPr>
        <p:spPr bwMode="auto">
          <a:xfrm>
            <a:off x="11113" y="0"/>
            <a:ext cx="91122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3600"/>
              <a:t>Who</a:t>
            </a:r>
            <a:r>
              <a:rPr lang="ja-JP" altLang="en-US" sz="3600"/>
              <a:t>’</a:t>
            </a:r>
            <a:r>
              <a:rPr lang="en-US" sz="3600"/>
              <a:t>s Buying North Carolina</a:t>
            </a:r>
            <a:r>
              <a:rPr lang="ja-JP" altLang="en-US" sz="3600"/>
              <a:t>’</a:t>
            </a:r>
            <a:r>
              <a:rPr lang="en-US" sz="3600"/>
              <a:t>s Goods</a:t>
            </a:r>
          </a:p>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5666" name="Picture 2" descr="C:\Documents and Settings\cdroessler\My Documents\Presentations\NEW\NC Export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8" y="609600"/>
            <a:ext cx="9123362"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5667" name="TextBox 2"/>
          <p:cNvSpPr txBox="1">
            <a:spLocks noChangeArrowheads="1"/>
          </p:cNvSpPr>
          <p:nvPr/>
        </p:nvSpPr>
        <p:spPr bwMode="auto">
          <a:xfrm>
            <a:off x="11113" y="0"/>
            <a:ext cx="91122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3600"/>
              <a:t>Who</a:t>
            </a:r>
            <a:r>
              <a:rPr lang="ja-JP" altLang="en-US" sz="3600"/>
              <a:t>’</a:t>
            </a:r>
            <a:r>
              <a:rPr lang="en-US" sz="3600"/>
              <a:t>s Buying North Carolina</a:t>
            </a:r>
            <a:r>
              <a:rPr lang="ja-JP" altLang="en-US" sz="3600"/>
              <a:t>’</a:t>
            </a:r>
            <a:r>
              <a:rPr lang="en-US" sz="3600"/>
              <a:t>s Goods</a:t>
            </a:r>
          </a:p>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27714" name="Picture 1" descr="C:\Documents and Settings\cdroessler\My Documents\Presentations\NEW\ACT C&amp;C Readiness Report\slides\CCCR13-NationalReadinessRp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0"/>
            <a:ext cx="9144001"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9762" name="Picture 2" descr="C:\Documents and Settings\cdroessler\My Documents\Presentations\NEW\ACT C&amp;C Readiness Report\slides\CCCR13-NationalReadinessRpt-7.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8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9763" name="Picture 3" descr="C:\Documents and Settings\cdroessler\My Documents\Presentations\NEW\ACT C&amp;C Readiness Report\slides\CCCR13-NationalReadinessRpt-1-tin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1538" y="5581650"/>
            <a:ext cx="190500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81058" name="Rectangle 2"/>
          <p:cNvSpPr>
            <a:spLocks noGrp="1" noChangeArrowheads="1"/>
          </p:cNvSpPr>
          <p:nvPr>
            <p:ph type="title" idx="4294967295"/>
          </p:nvPr>
        </p:nvSpPr>
        <p:spPr>
          <a:xfrm>
            <a:off x="228600" y="228600"/>
            <a:ext cx="8686800" cy="1143000"/>
          </a:xfrm>
        </p:spPr>
        <p:txBody>
          <a:bodyPr/>
          <a:lstStyle/>
          <a:p>
            <a:pPr eaLnBrk="1" hangingPunct="1"/>
            <a:r>
              <a:rPr lang="en-US" i="1">
                <a:effectLst>
                  <a:outerShdw blurRad="38100" dist="38100" dir="2700000" algn="tl">
                    <a:srgbClr val="DDDDDD"/>
                  </a:outerShdw>
                </a:effectLst>
                <a:latin typeface="Arial" charset="0"/>
                <a:ea typeface="ヒラギノ角ゴ Pro W3" charset="0"/>
                <a:cs typeface="ヒラギノ角ゴ Pro W3" charset="0"/>
              </a:rPr>
              <a:t>Bachelor Degree Required</a:t>
            </a:r>
            <a:br>
              <a:rPr lang="en-US" i="1">
                <a:effectLst>
                  <a:outerShdw blurRad="38100" dist="38100" dir="2700000" algn="tl">
                    <a:srgbClr val="DDDDDD"/>
                  </a:outerShdw>
                </a:effectLst>
                <a:latin typeface="Arial" charset="0"/>
                <a:ea typeface="ヒラギノ角ゴ Pro W3" charset="0"/>
                <a:cs typeface="ヒラギノ角ゴ Pro W3" charset="0"/>
              </a:rPr>
            </a:br>
            <a:r>
              <a:rPr lang="en-US" sz="1900" i="1">
                <a:solidFill>
                  <a:srgbClr val="FF0000"/>
                </a:solidFill>
                <a:effectLst>
                  <a:outerShdw blurRad="38100" dist="38100" dir="2700000" algn="tl">
                    <a:srgbClr val="DDDDDD"/>
                  </a:outerShdw>
                </a:effectLst>
                <a:latin typeface="Arial" charset="0"/>
                <a:ea typeface="ヒラギノ角ゴ Pro W3" charset="0"/>
                <a:cs typeface="ヒラギノ角ゴ Pro W3" charset="0"/>
              </a:rPr>
              <a:t>(2011 NC Starting Salaries - 2018 High Demand)</a:t>
            </a:r>
            <a:br>
              <a:rPr lang="en-US" sz="1900" i="1">
                <a:solidFill>
                  <a:srgbClr val="FF0000"/>
                </a:solidFill>
                <a:effectLst>
                  <a:outerShdw blurRad="38100" dist="38100" dir="2700000" algn="tl">
                    <a:srgbClr val="DDDDDD"/>
                  </a:outerShdw>
                </a:effectLst>
                <a:latin typeface="Arial" charset="0"/>
                <a:ea typeface="ヒラギノ角ゴ Pro W3" charset="0"/>
                <a:cs typeface="ヒラギノ角ゴ Pro W3" charset="0"/>
              </a:rPr>
            </a:br>
            <a:endParaRPr lang="en-US" sz="1900" i="1">
              <a:solidFill>
                <a:srgbClr val="FF0000"/>
              </a:solidFill>
              <a:effectLst>
                <a:outerShdw blurRad="38100" dist="38100" dir="2700000" algn="tl">
                  <a:srgbClr val="DDDDDD"/>
                </a:outerShdw>
              </a:effectLst>
              <a:latin typeface="Arial" charset="0"/>
              <a:ea typeface="ヒラギノ角ゴ Pro W3" charset="0"/>
              <a:cs typeface="ヒラギノ角ゴ Pro W3" charset="0"/>
            </a:endParaRPr>
          </a:p>
        </p:txBody>
      </p:sp>
      <p:sp>
        <p:nvSpPr>
          <p:cNvPr id="1581059" name="Rectangle 3"/>
          <p:cNvSpPr>
            <a:spLocks noGrp="1" noChangeArrowheads="1"/>
          </p:cNvSpPr>
          <p:nvPr>
            <p:ph type="body" idx="4294967295"/>
          </p:nvPr>
        </p:nvSpPr>
        <p:spPr>
          <a:xfrm>
            <a:off x="0" y="1295400"/>
            <a:ext cx="9144000" cy="4419600"/>
          </a:xfrm>
        </p:spPr>
        <p:txBody>
          <a:bodyPr/>
          <a:lstStyle/>
          <a:p>
            <a:pPr eaLnBrk="1" hangingPunct="1">
              <a:lnSpc>
                <a:spcPct val="90000"/>
              </a:lnSpc>
            </a:pPr>
            <a:endParaRPr lang="en-US" sz="2300">
              <a:effectLst>
                <a:outerShdw blurRad="38100" dist="38100" dir="2700000" algn="tl">
                  <a:srgbClr val="DDDDDD"/>
                </a:outerShdw>
              </a:effectLst>
              <a:latin typeface="Arial" charset="0"/>
              <a:ea typeface="ヒラギノ角ゴ Pro W3" charset="0"/>
              <a:cs typeface="ヒラギノ角ゴ Pro W3" charset="0"/>
            </a:endParaRPr>
          </a:p>
          <a:p>
            <a:pPr eaLnBrk="1" hangingPunct="1">
              <a:lnSpc>
                <a:spcPct val="90000"/>
              </a:lnSpc>
            </a:pPr>
            <a:endParaRPr lang="en-US" sz="2300">
              <a:effectLst>
                <a:outerShdw blurRad="38100" dist="38100" dir="2700000" algn="tl">
                  <a:srgbClr val="DDDDDD"/>
                </a:outerShdw>
              </a:effectLst>
              <a:latin typeface="Arial" charset="0"/>
              <a:ea typeface="ヒラギノ角ゴ Pro W3" charset="0"/>
              <a:cs typeface="ヒラギノ角ゴ Pro W3" charset="0"/>
            </a:endParaRPr>
          </a:p>
        </p:txBody>
      </p:sp>
      <p:sp>
        <p:nvSpPr>
          <p:cNvPr id="79876" name="Rectangle 4"/>
          <p:cNvSpPr>
            <a:spLocks noChangeArrowheads="1"/>
          </p:cNvSpPr>
          <p:nvPr/>
        </p:nvSpPr>
        <p:spPr bwMode="auto">
          <a:xfrm>
            <a:off x="152400" y="1295400"/>
            <a:ext cx="10439400" cy="136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tabLst>
                <a:tab pos="1143000" algn="r"/>
                <a:tab pos="1371600" algn="l"/>
              </a:tabLst>
            </a:pPr>
            <a:r>
              <a:rPr lang="en-US" sz="2200">
                <a:solidFill>
                  <a:srgbClr val="0004FF"/>
                </a:solidFill>
                <a:latin typeface="Helvetica Neue" charset="0"/>
              </a:rPr>
              <a:t>	$86,820 	</a:t>
            </a:r>
            <a:r>
              <a:rPr lang="en-US" sz="2200">
                <a:latin typeface="Helvetica Neue" charset="0"/>
              </a:rPr>
              <a:t>Computer and Information Systems </a:t>
            </a:r>
            <a:r>
              <a:rPr lang="en-US" sz="2200" u="sng">
                <a:latin typeface="Helvetica Neue" charset="0"/>
              </a:rPr>
              <a:t>Managers</a:t>
            </a:r>
          </a:p>
          <a:p>
            <a:pPr>
              <a:tabLst>
                <a:tab pos="1143000" algn="r"/>
                <a:tab pos="1371600" algn="l"/>
              </a:tabLst>
            </a:pPr>
            <a:r>
              <a:rPr lang="en-US" sz="2200">
                <a:solidFill>
                  <a:srgbClr val="0004FF"/>
                </a:solidFill>
                <a:latin typeface="Helvetica Neue" charset="0"/>
              </a:rPr>
              <a:t>	$72,800 	</a:t>
            </a:r>
            <a:r>
              <a:rPr lang="en-US" sz="2200">
                <a:latin typeface="Helvetica Neue" charset="0"/>
              </a:rPr>
              <a:t>Financial </a:t>
            </a:r>
            <a:r>
              <a:rPr lang="en-US" sz="2200" u="sng">
                <a:latin typeface="Helvetica Neue" charset="0"/>
              </a:rPr>
              <a:t>Managers</a:t>
            </a:r>
          </a:p>
          <a:p>
            <a:pPr>
              <a:tabLst>
                <a:tab pos="1143000" algn="r"/>
                <a:tab pos="1371600" algn="l"/>
              </a:tabLst>
            </a:pPr>
            <a:r>
              <a:rPr lang="en-US" sz="2200">
                <a:solidFill>
                  <a:srgbClr val="0004FF"/>
                </a:solidFill>
                <a:latin typeface="Helvetica Neue" charset="0"/>
              </a:rPr>
              <a:t>	$71,430 	</a:t>
            </a:r>
            <a:r>
              <a:rPr lang="en-US" sz="2200">
                <a:latin typeface="Helvetica Neue" charset="0"/>
              </a:rPr>
              <a:t>Software Developers, Systems Software</a:t>
            </a:r>
          </a:p>
          <a:p>
            <a:pPr>
              <a:tabLst>
                <a:tab pos="1143000" algn="r"/>
                <a:tab pos="1371600" algn="l"/>
              </a:tabLst>
            </a:pPr>
            <a:r>
              <a:rPr lang="en-US" sz="2200">
                <a:solidFill>
                  <a:srgbClr val="0004FF"/>
                </a:solidFill>
                <a:latin typeface="Helvetica Neue" charset="0"/>
              </a:rPr>
              <a:t>	$63,180 	</a:t>
            </a:r>
            <a:r>
              <a:rPr lang="en-US" sz="2200">
                <a:latin typeface="Helvetica Neue" charset="0"/>
              </a:rPr>
              <a:t>Medical and Health Services </a:t>
            </a:r>
            <a:r>
              <a:rPr lang="en-US" sz="2200" u="sng">
                <a:latin typeface="Helvetica Neue" charset="0"/>
              </a:rPr>
              <a:t>Managers</a:t>
            </a:r>
          </a:p>
          <a:p>
            <a:pPr>
              <a:tabLst>
                <a:tab pos="1143000" algn="r"/>
                <a:tab pos="1371600" algn="l"/>
              </a:tabLst>
            </a:pPr>
            <a:r>
              <a:rPr lang="en-US" sz="2200">
                <a:solidFill>
                  <a:srgbClr val="0004FF"/>
                </a:solidFill>
                <a:latin typeface="Helvetica Neue" charset="0"/>
              </a:rPr>
              <a:t>	$61,140 	</a:t>
            </a:r>
            <a:r>
              <a:rPr lang="en-US" sz="2200">
                <a:latin typeface="Helvetica Neue" charset="0"/>
              </a:rPr>
              <a:t>Software Developers, Applications</a:t>
            </a:r>
          </a:p>
          <a:p>
            <a:pPr>
              <a:tabLst>
                <a:tab pos="1143000" algn="r"/>
                <a:tab pos="1371600" algn="l"/>
              </a:tabLst>
            </a:pPr>
            <a:r>
              <a:rPr lang="en-US" sz="2200">
                <a:solidFill>
                  <a:srgbClr val="0004FF"/>
                </a:solidFill>
                <a:latin typeface="Helvetica Neue" charset="0"/>
              </a:rPr>
              <a:t>	$54,740 	</a:t>
            </a:r>
            <a:r>
              <a:rPr lang="en-US" sz="2200">
                <a:latin typeface="Helvetica Neue" charset="0"/>
              </a:rPr>
              <a:t>Sales </a:t>
            </a:r>
            <a:r>
              <a:rPr lang="en-US" sz="2200" u="sng">
                <a:latin typeface="Helvetica Neue" charset="0"/>
              </a:rPr>
              <a:t>Managers</a:t>
            </a:r>
          </a:p>
          <a:p>
            <a:pPr>
              <a:tabLst>
                <a:tab pos="1143000" algn="r"/>
                <a:tab pos="1371600" algn="l"/>
              </a:tabLst>
            </a:pPr>
            <a:r>
              <a:rPr lang="en-US" sz="2200">
                <a:solidFill>
                  <a:srgbClr val="0004FF"/>
                </a:solidFill>
                <a:latin typeface="Helvetica Neue" charset="0"/>
              </a:rPr>
              <a:t>	$54,430 	</a:t>
            </a:r>
            <a:r>
              <a:rPr lang="en-US" sz="2200">
                <a:latin typeface="Helvetica Neue" charset="0"/>
              </a:rPr>
              <a:t>Computer Systems Analysts</a:t>
            </a:r>
          </a:p>
          <a:p>
            <a:pPr>
              <a:tabLst>
                <a:tab pos="1143000" algn="r"/>
                <a:tab pos="1371600" algn="l"/>
              </a:tabLst>
            </a:pPr>
            <a:r>
              <a:rPr lang="en-US" sz="2200">
                <a:solidFill>
                  <a:srgbClr val="0004FF"/>
                </a:solidFill>
                <a:latin typeface="Helvetica Neue" charset="0"/>
              </a:rPr>
              <a:t>	$49,890 	</a:t>
            </a:r>
            <a:r>
              <a:rPr lang="en-US" sz="2200">
                <a:latin typeface="Helvetica Neue" charset="0"/>
              </a:rPr>
              <a:t>Financial Analysts</a:t>
            </a:r>
          </a:p>
          <a:p>
            <a:pPr>
              <a:tabLst>
                <a:tab pos="1143000" algn="r"/>
                <a:tab pos="1371600" algn="l"/>
              </a:tabLst>
            </a:pPr>
            <a:r>
              <a:rPr lang="en-US" sz="2200">
                <a:solidFill>
                  <a:srgbClr val="0004FF"/>
                </a:solidFill>
                <a:latin typeface="Helvetica Neue" charset="0"/>
              </a:rPr>
              <a:t>	$49,270 	</a:t>
            </a:r>
            <a:r>
              <a:rPr lang="en-US" sz="2200">
                <a:latin typeface="Helvetica Neue" charset="0"/>
              </a:rPr>
              <a:t>Network and Computer Systems Administrators</a:t>
            </a:r>
          </a:p>
          <a:p>
            <a:pPr>
              <a:tabLst>
                <a:tab pos="1143000" algn="r"/>
                <a:tab pos="1371600" algn="l"/>
              </a:tabLst>
            </a:pPr>
            <a:r>
              <a:rPr lang="en-US" sz="2200">
                <a:solidFill>
                  <a:srgbClr val="0004FF"/>
                </a:solidFill>
                <a:latin typeface="Helvetica Neue" charset="0"/>
              </a:rPr>
              <a:t>	$47,950 	</a:t>
            </a:r>
            <a:r>
              <a:rPr lang="en-US" sz="2200" u="sng">
                <a:latin typeface="Helvetica Neue" charset="0"/>
              </a:rPr>
              <a:t>Management</a:t>
            </a:r>
            <a:r>
              <a:rPr lang="en-US" sz="2200">
                <a:latin typeface="Helvetica Neue" charset="0"/>
              </a:rPr>
              <a:t> Analysts</a:t>
            </a:r>
          </a:p>
          <a:p>
            <a:pPr>
              <a:tabLst>
                <a:tab pos="1143000" algn="r"/>
                <a:tab pos="1371600" algn="l"/>
              </a:tabLst>
            </a:pPr>
            <a:r>
              <a:rPr lang="en-US" sz="2200">
                <a:solidFill>
                  <a:srgbClr val="0004FF"/>
                </a:solidFill>
                <a:latin typeface="Helvetica Neue" charset="0"/>
              </a:rPr>
              <a:t>	$46,380 	</a:t>
            </a:r>
            <a:r>
              <a:rPr lang="en-US" sz="2200">
                <a:latin typeface="Helvetica Neue" charset="0"/>
              </a:rPr>
              <a:t>Civil Engineers</a:t>
            </a:r>
          </a:p>
          <a:p>
            <a:pPr>
              <a:tabLst>
                <a:tab pos="1143000" algn="r"/>
                <a:tab pos="1371600" algn="l"/>
              </a:tabLst>
            </a:pPr>
            <a:r>
              <a:rPr lang="en-US" sz="2200">
                <a:solidFill>
                  <a:srgbClr val="0004FF"/>
                </a:solidFill>
                <a:latin typeface="Helvetica Neue" charset="0"/>
              </a:rPr>
              <a:t>	$43,880 	</a:t>
            </a:r>
            <a:r>
              <a:rPr lang="en-US" sz="2200">
                <a:latin typeface="Helvetica Neue" charset="0"/>
              </a:rPr>
              <a:t>Accountants and Auditors</a:t>
            </a:r>
          </a:p>
          <a:p>
            <a:pPr>
              <a:tabLst>
                <a:tab pos="1143000" algn="r"/>
                <a:tab pos="1371600" algn="l"/>
              </a:tabLst>
            </a:pPr>
            <a:r>
              <a:rPr lang="en-US" sz="2200">
                <a:solidFill>
                  <a:srgbClr val="0004FF"/>
                </a:solidFill>
                <a:latin typeface="Helvetica Neue" charset="0"/>
              </a:rPr>
              <a:t>	$43,360 	</a:t>
            </a:r>
            <a:r>
              <a:rPr lang="en-US" sz="2200">
                <a:latin typeface="Helvetica Neue" charset="0"/>
              </a:rPr>
              <a:t>Securities, Commodities, and Financial Services Sales Agents</a:t>
            </a:r>
          </a:p>
          <a:p>
            <a:pPr>
              <a:tabLst>
                <a:tab pos="1143000" algn="r"/>
                <a:tab pos="1371600" algn="l"/>
              </a:tabLst>
            </a:pPr>
            <a:r>
              <a:rPr lang="en-US" sz="2200">
                <a:solidFill>
                  <a:srgbClr val="0004FF"/>
                </a:solidFill>
                <a:latin typeface="Helvetica Neue" charset="0"/>
              </a:rPr>
              <a:t>	$40,950 	</a:t>
            </a:r>
            <a:r>
              <a:rPr lang="en-US" sz="2200">
                <a:latin typeface="Helvetica Neue" charset="0"/>
              </a:rPr>
              <a:t>Financial Specialists, All Other</a:t>
            </a:r>
          </a:p>
          <a:p>
            <a:pPr>
              <a:tabLst>
                <a:tab pos="1143000" algn="r"/>
                <a:tab pos="1371600" algn="l"/>
              </a:tabLst>
            </a:pPr>
            <a:r>
              <a:rPr lang="en-US" sz="2200">
                <a:solidFill>
                  <a:srgbClr val="0004FF"/>
                </a:solidFill>
                <a:latin typeface="Helvetica Neue" charset="0"/>
              </a:rPr>
              <a:t>	$40,830 	</a:t>
            </a:r>
            <a:r>
              <a:rPr lang="en-US" sz="2200">
                <a:latin typeface="Helvetica Neue" charset="0"/>
              </a:rPr>
              <a:t>Environmental Scientists and Specialists, Including Health</a:t>
            </a:r>
          </a:p>
          <a:p>
            <a:pPr>
              <a:tabLst>
                <a:tab pos="1143000" algn="r"/>
                <a:tab pos="1371600" algn="l"/>
              </a:tabLst>
            </a:pPr>
            <a:r>
              <a:rPr lang="en-US" sz="2200">
                <a:solidFill>
                  <a:srgbClr val="0004FF"/>
                </a:solidFill>
                <a:latin typeface="Helvetica Neue" charset="0"/>
              </a:rPr>
              <a:t>	$40,790 	</a:t>
            </a:r>
            <a:r>
              <a:rPr lang="en-US" sz="2200">
                <a:latin typeface="Helvetica Neue" charset="0"/>
              </a:rPr>
              <a:t>Compensation, Benefits, and Job Analysis Specialists</a:t>
            </a:r>
          </a:p>
          <a:p>
            <a:pPr>
              <a:tabLst>
                <a:tab pos="1143000" algn="r"/>
                <a:tab pos="1371600" algn="l"/>
              </a:tabLst>
            </a:pPr>
            <a:r>
              <a:rPr lang="en-US" sz="2200">
                <a:solidFill>
                  <a:srgbClr val="0004FF"/>
                </a:solidFill>
                <a:latin typeface="Helvetica Neue" charset="0"/>
              </a:rPr>
              <a:t>	$39,040 	</a:t>
            </a:r>
            <a:r>
              <a:rPr lang="en-US" sz="2200">
                <a:latin typeface="Helvetica Neue" charset="0"/>
              </a:rPr>
              <a:t>Sales Representatives, Wholesale and Manufacturing, Technical and Scientific Products</a:t>
            </a:r>
          </a:p>
          <a:p>
            <a:pPr>
              <a:tabLst>
                <a:tab pos="1143000" algn="r"/>
                <a:tab pos="1371600" algn="l"/>
              </a:tabLst>
            </a:pPr>
            <a:r>
              <a:rPr lang="en-US" sz="2200">
                <a:solidFill>
                  <a:srgbClr val="0004FF"/>
                </a:solidFill>
                <a:latin typeface="Helvetica Neue" charset="0"/>
              </a:rPr>
              <a:t>	$38,140 	Training and Development Specialists</a:t>
            </a:r>
          </a:p>
          <a:p>
            <a:pPr>
              <a:tabLst>
                <a:tab pos="1143000" algn="r"/>
                <a:tab pos="1371600" algn="l"/>
              </a:tabLst>
            </a:pPr>
            <a:r>
              <a:rPr lang="en-US" sz="2200">
                <a:solidFill>
                  <a:srgbClr val="0004FF"/>
                </a:solidFill>
                <a:latin typeface="Helvetica Neue" charset="0"/>
              </a:rPr>
              <a:t>	$38,040 	Compliance Officers</a:t>
            </a:r>
          </a:p>
          <a:p>
            <a:pPr>
              <a:tabLst>
                <a:tab pos="1143000" algn="r"/>
                <a:tab pos="1371600" algn="l"/>
              </a:tabLst>
            </a:pPr>
            <a:r>
              <a:rPr lang="en-US" sz="2200">
                <a:solidFill>
                  <a:srgbClr val="0004FF"/>
                </a:solidFill>
                <a:latin typeface="Helvetica Neue" charset="0"/>
              </a:rPr>
              <a:t>	$37,160 	Cost Estimators</a:t>
            </a:r>
          </a:p>
          <a:p>
            <a:pPr>
              <a:tabLst>
                <a:tab pos="1143000" algn="r"/>
                <a:tab pos="1371600" algn="l"/>
              </a:tabLst>
            </a:pPr>
            <a:r>
              <a:rPr lang="en-US" sz="2200">
                <a:solidFill>
                  <a:srgbClr val="0004FF"/>
                </a:solidFill>
                <a:latin typeface="Helvetica Neue" charset="0"/>
              </a:rPr>
              <a:t>	$36,990 	Market Research Analysts and Marketing Specialists</a:t>
            </a:r>
          </a:p>
          <a:p>
            <a:pPr>
              <a:tabLst>
                <a:tab pos="1143000" algn="r"/>
                <a:tab pos="1371600" algn="l"/>
              </a:tabLst>
            </a:pPr>
            <a:r>
              <a:rPr lang="en-US" sz="2200">
                <a:solidFill>
                  <a:srgbClr val="0004FF"/>
                </a:solidFill>
                <a:latin typeface="Helvetica Neue" charset="0"/>
              </a:rPr>
              <a:t>	$36,230 	Personal Financial Advisors</a:t>
            </a:r>
          </a:p>
          <a:p>
            <a:pPr>
              <a:tabLst>
                <a:tab pos="1143000" algn="r"/>
                <a:tab pos="1371600" algn="l"/>
              </a:tabLst>
            </a:pPr>
            <a:r>
              <a:rPr lang="en-US" sz="2200">
                <a:solidFill>
                  <a:srgbClr val="0004FF"/>
                </a:solidFill>
                <a:latin typeface="Helvetica Neue" charset="0"/>
              </a:rPr>
              <a:t>	$35,500 	Public Relations Specialists</a:t>
            </a:r>
          </a:p>
          <a:p>
            <a:pPr>
              <a:tabLst>
                <a:tab pos="1143000" algn="r"/>
                <a:tab pos="1371600" algn="l"/>
              </a:tabLst>
            </a:pPr>
            <a:r>
              <a:rPr lang="en-US" sz="2200">
                <a:solidFill>
                  <a:srgbClr val="0004FF"/>
                </a:solidFill>
                <a:latin typeface="Helvetica Neue" charset="0"/>
              </a:rPr>
              <a:t>	$34,770 	Secondary School Teachers, Except Special and Career/Technical Education</a:t>
            </a:r>
          </a:p>
          <a:p>
            <a:pPr>
              <a:tabLst>
                <a:tab pos="1143000" algn="r"/>
                <a:tab pos="1371600" algn="l"/>
              </a:tabLst>
            </a:pPr>
            <a:r>
              <a:rPr lang="en-US" sz="2200">
                <a:solidFill>
                  <a:srgbClr val="0004FF"/>
                </a:solidFill>
                <a:latin typeface="Helvetica Neue" charset="0"/>
              </a:rPr>
              <a:t>	$34,060 	Special Education Teachers, Preschool, Kindergarten, and Elementary School</a:t>
            </a:r>
          </a:p>
          <a:p>
            <a:pPr>
              <a:tabLst>
                <a:tab pos="1143000" algn="r"/>
                <a:tab pos="1371600" algn="l"/>
              </a:tabLst>
            </a:pPr>
            <a:r>
              <a:rPr lang="en-US" sz="2200">
                <a:solidFill>
                  <a:srgbClr val="0004FF"/>
                </a:solidFill>
                <a:latin typeface="Helvetica Neue" charset="0"/>
              </a:rPr>
              <a:t>	$33,750 	Elementary School Teachers, Except Special Education</a:t>
            </a:r>
          </a:p>
          <a:p>
            <a:pPr>
              <a:tabLst>
                <a:tab pos="1143000" algn="r"/>
                <a:tab pos="1371600" algn="l"/>
              </a:tabLst>
            </a:pPr>
            <a:r>
              <a:rPr lang="en-US" sz="2200">
                <a:solidFill>
                  <a:srgbClr val="0004FF"/>
                </a:solidFill>
                <a:latin typeface="Helvetica Neue" charset="0"/>
              </a:rPr>
              <a:t>	$33,710 	Middle School Teachers, Except Special and Career/Technical Education</a:t>
            </a:r>
          </a:p>
          <a:p>
            <a:pPr>
              <a:tabLst>
                <a:tab pos="1143000" algn="r"/>
                <a:tab pos="1371600" algn="l"/>
              </a:tabLst>
            </a:pPr>
            <a:r>
              <a:rPr lang="en-US" sz="2200">
                <a:solidFill>
                  <a:srgbClr val="0004FF"/>
                </a:solidFill>
                <a:latin typeface="Helvetica Neue" charset="0"/>
              </a:rPr>
              <a:t>	$33,630 	Kindergarten Teachers, Except Special Education</a:t>
            </a:r>
          </a:p>
          <a:p>
            <a:pPr>
              <a:tabLst>
                <a:tab pos="1143000" algn="r"/>
                <a:tab pos="1371600" algn="l"/>
              </a:tabLst>
            </a:pPr>
            <a:r>
              <a:rPr lang="en-US" sz="2200">
                <a:solidFill>
                  <a:srgbClr val="0004FF"/>
                </a:solidFill>
                <a:latin typeface="Helvetica Neue" charset="0"/>
              </a:rPr>
              <a:t>	$33,380 	Mental Health and Substance Abuse Social Workers</a:t>
            </a:r>
          </a:p>
          <a:p>
            <a:pPr>
              <a:tabLst>
                <a:tab pos="1143000" algn="r"/>
                <a:tab pos="1371600" algn="l"/>
              </a:tabLst>
            </a:pPr>
            <a:r>
              <a:rPr lang="en-US" sz="2200">
                <a:solidFill>
                  <a:srgbClr val="0004FF"/>
                </a:solidFill>
                <a:latin typeface="Helvetica Neue" charset="0"/>
              </a:rPr>
              <a:t>	$32,890 	Child, Family, and School Social Workers</a:t>
            </a:r>
          </a:p>
          <a:p>
            <a:pPr>
              <a:tabLst>
                <a:tab pos="1143000" algn="r"/>
                <a:tab pos="1371600" algn="l"/>
              </a:tabLst>
            </a:pPr>
            <a:r>
              <a:rPr lang="en-US" sz="2200">
                <a:solidFill>
                  <a:srgbClr val="0004FF"/>
                </a:solidFill>
                <a:latin typeface="Helvetica Neue" charset="0"/>
              </a:rPr>
              <a:t>	$32,160 	Adult Basic and Secondary Education and Literacy Teachers and Instructors</a:t>
            </a:r>
          </a:p>
          <a:p>
            <a:pPr>
              <a:tabLst>
                <a:tab pos="1143000" algn="r"/>
                <a:tab pos="1371600" algn="l"/>
              </a:tabLst>
            </a:pPr>
            <a:r>
              <a:rPr lang="en-US" sz="2200">
                <a:solidFill>
                  <a:srgbClr val="0004FF"/>
                </a:solidFill>
                <a:latin typeface="Helvetica Neue" charset="0"/>
              </a:rPr>
              <a:t>	$28,300 	Clergy</a:t>
            </a:r>
          </a:p>
          <a:p>
            <a:pPr>
              <a:tabLst>
                <a:tab pos="1143000" algn="r"/>
                <a:tab pos="1371600" algn="l"/>
              </a:tabLst>
            </a:pPr>
            <a:r>
              <a:rPr lang="en-US" sz="2200">
                <a:solidFill>
                  <a:srgbClr val="0004FF"/>
                </a:solidFill>
                <a:latin typeface="Helvetica Neue" charset="0"/>
              </a:rPr>
              <a:t>	$28,100 	Graphic Designers</a:t>
            </a:r>
          </a:p>
          <a:p>
            <a:pPr>
              <a:tabLst>
                <a:tab pos="1143000" algn="r"/>
                <a:tab pos="1371600" algn="l"/>
              </a:tabLst>
            </a:pPr>
            <a:r>
              <a:rPr lang="en-US" sz="2200">
                <a:solidFill>
                  <a:srgbClr val="0004FF"/>
                </a:solidFill>
                <a:latin typeface="Helvetica Neue" charset="0"/>
              </a:rPr>
              <a:t>	$16,890 	Recreation Workers</a:t>
            </a:r>
          </a:p>
          <a:p>
            <a:pPr>
              <a:tabLst>
                <a:tab pos="1143000" algn="r"/>
                <a:tab pos="1371600" algn="l"/>
              </a:tabLst>
            </a:pPr>
            <a:endParaRPr lang="en-US" sz="2200">
              <a:latin typeface="Helvetica Neue"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1810" name="Picture 2" descr="C:\Documents and Settings\cdroessler\My Documents\Presentations\NEW\ACT C&amp;C Readiness Report\slides\CCCR13-NationalReadinessRpt-8.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3" y="-30163"/>
            <a:ext cx="9144001" cy="597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1811" name="Picture 3" descr="C:\Documents and Settings\cdroessler\My Documents\Presentations\NEW\ACT C&amp;C Readiness Report\slides\CCCR13-NationalReadinessRpt-1-tin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1538" y="5581650"/>
            <a:ext cx="190500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3858" name="Picture 2" descr="C:\Documents and Settings\cdroessler\My Documents\Presentations\NEW\ACT C&amp;C Readiness Report\slides\CCCR13-NationalReadinessRpt-13.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83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3859" name="Picture 3" descr="C:\Documents and Settings\cdroessler\My Documents\Presentations\NEW\ACT C&amp;C Readiness Report\slides\CCCR13-NationalReadinessRpt-1-tin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1538" y="5581650"/>
            <a:ext cx="190500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5906" name="Picture 2" descr="C:\Documents and Settings\cdroessler\My Documents\Presentations\NEW\ACT C&amp;C Readiness Report\slides\CCCR13-NationalReadinessRpt-16.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8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907" name="Picture 3" descr="C:\Documents and Settings\cdroessler\My Documents\Presentations\NEW\ACT C&amp;C Readiness Report\slides\CCCR13-NationalReadinessRpt-1-tin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1538" y="5581650"/>
            <a:ext cx="190500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2290" name="Picture 2" descr="C:\Documents and Settings\cdroessler\My Documents\Presentations\NEW\Bachelors-Associates\web-p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8229600" cy="704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4338" name="Picture 2" descr="C:\Documents and Settings\cdroessler\My Documents\Presentations\NEW\Bachelors-Associates\combined-state-college-earningsv6-h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300038"/>
            <a:ext cx="5715000" cy="650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6386" name="Picture 2" descr="C:\Documents and Settings\cdroessler\My Documents\Presentations\NEW\Bachelors-Associates\Higher_Education_Pays_Sep_1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0"/>
            <a:ext cx="5299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8434" name="Picture 2" descr="C:\Documents and Settings\cdroessler\My Documents\Presentations\NEW\Bachelors-Associates\Higher_Education_Pays_Sep_13-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44000" cy="688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60482" name="Picture 2" descr="C:\Documents and Settings\cdroessler\My Documents\Presentations\NEW\Bachelors-Associates\Higher_Education_Pays_Sep_13-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3" y="0"/>
            <a:ext cx="9144000" cy="617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62530" name="Picture 2" descr="C:\Documents and Settings\cdroessler\My Documents\Presentations\NEW\Bachelors-Associates\Higher_Education_Pays_Sep_13-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1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4578" name="Picture 2" descr="C:\Documents and Settings\cdroessler\My Documents\Presentations\NEW\Carnevale in NC\NorthCarolina6-28-1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1922" name="Picture 2" descr="H:\scanned\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52400"/>
            <a:ext cx="50292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6626" name="Picture 2" descr="C:\Documents and Settings\cdroessler\My Documents\Presentations\NEW\Carnevale in NC\NorthCarolina6-28-13-slide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1428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8674" name="Rectangle 1"/>
          <p:cNvSpPr>
            <a:spLocks noChangeArrowheads="1"/>
          </p:cNvSpPr>
          <p:nvPr/>
        </p:nvSpPr>
        <p:spPr bwMode="auto">
          <a:xfrm>
            <a:off x="304800" y="457200"/>
            <a:ext cx="8839200"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t>NORTH CAROLINA STATE BOARD OF EDUCATION</a:t>
            </a:r>
            <a:br>
              <a:rPr lang="en-US" b="1"/>
            </a:br>
            <a:r>
              <a:rPr lang="en-US" b="1"/>
              <a:t>Policy Manual</a:t>
            </a:r>
            <a:endParaRPr lang="en-US"/>
          </a:p>
          <a:p>
            <a:r>
              <a:rPr lang="en-US" b="1" u="sng"/>
              <a:t>Policy Title</a:t>
            </a:r>
            <a:r>
              <a:rPr lang="en-US" b="1"/>
              <a:t>:</a:t>
            </a:r>
            <a:r>
              <a:rPr lang="en-US"/>
              <a:t>  Policy regarding joint resolution with Community Colleges and Univ. of North Carolina Board of Governors regarding cooperative efforts</a:t>
            </a:r>
          </a:p>
          <a:p>
            <a:r>
              <a:rPr lang="en-US" b="1" u="sng"/>
              <a:t>Current Policy Date</a:t>
            </a:r>
            <a:r>
              <a:rPr lang="en-US" b="1"/>
              <a:t>:</a:t>
            </a:r>
            <a:r>
              <a:rPr lang="en-US"/>
              <a:t>  03/08/1990</a:t>
            </a:r>
          </a:p>
          <a:p>
            <a:r>
              <a:rPr lang="en-US"/>
              <a:t>A RESOLUTION BY THE NORTH CAROLINA STATE BOARD OF EDUCATION, </a:t>
            </a:r>
          </a:p>
          <a:p>
            <a:r>
              <a:rPr lang="en-US"/>
              <a:t>THE NORTH CAROLINA STATE BOARD OF COMMUNITY COLLEGES, </a:t>
            </a:r>
          </a:p>
          <a:p>
            <a:r>
              <a:rPr lang="en-US"/>
              <a:t>AND THE BOARD OF GOVERNORS OF THE UNIVERSITY OF NORTH CAROLINA </a:t>
            </a:r>
          </a:p>
          <a:p>
            <a:r>
              <a:rPr lang="en-US"/>
              <a:t> </a:t>
            </a:r>
          </a:p>
          <a:p>
            <a:r>
              <a:rPr lang="en-US"/>
              <a:t>(5) To promote the concept of education as a life-long process as opposed to the commonly held perception of education as a compartmentalized structure.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70722" name="Picture 2" descr="C:\Documents and Settings\cdroessler\My Documents\Presentations\NEW\HBR courses\HBR-cours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4288"/>
            <a:ext cx="7315200" cy="735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73794" name="Picture 2" descr="C:\Documents and Settings\cdroessler\My Documents\Presentations\NEW\Kiplinger Office Tech\Pictur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9144000" cy="656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42" name="Picture 2" descr="C:\Documents and Settings\cdroessler\My Documents\Presentations\NEW\Kiplinger Office Tech\Pictur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495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77890" name="Picture 2" descr="C:\Documents and Settings\cdroessler\My Documents\Presentations\NEW\Kiplinger Office Tech\Picture-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78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9938" name="Picture 2" descr="C:\Documents and Settings\cdroessler\My Documents\Presentations\NEW\Kiplinger Office Tech\Picture-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7938"/>
            <a:ext cx="9144000"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81986" name="Picture 2" descr="C:\Documents and Settings\cdroessler\My Documents\Presentations\NEW\Kiplinger Office Tech\Picture-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4034" name="Picture 2" descr="C:\Documents and Settings\cdroessler\My Documents\Presentations\NEW\Kiplinger Office Tech\Picture-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498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3970" name="Picture 2" descr="H:\scanned\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9167813"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1" name="Picture 2" descr="H:\scanned\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76200"/>
            <a:ext cx="19875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82" name="Picture 2" descr="C:\Documents and Settings\cdroessler\My Documents\Presentations\NEW\Kiplinger Office Tech\Picture-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454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88130" name="Picture 2" descr="C:\Documents and Settings\cdroessler\My Documents\Presentations\NEW\Kiplinger Office Tech\Picture-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26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90178" name="Picture 2" descr="C:\Documents and Settings\cdroessler\My Documents\Presentations\NEW\Kiplinger Office Tech\Picture-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9144000" cy="622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92226" name="Picture 2" descr="C:\Documents and Settings\cdroessler\My Documents\Presentations\NEW\Kiplinger Office Tech\Picture-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55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5298" name="Picture 2" descr="C:\Documents and Settings\cdroessler\My Documents\Presentations\NEW\MOOCs\Google-ed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1006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7346" name="Picture 2" descr="C:\Documents and Settings\cdroessler\My Documents\Presentations\NEW\MOOCs\Google-meets-MOOC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0"/>
            <a:ext cx="9144000" cy="836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0418" name="Picture 2" descr="C:\Documents and Settings\cdroessler\My Documents\Presentations\NEW\Recovery 2020 - Georgetown\already grabbed\DONE\Recovery2020.ES-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66675"/>
            <a:ext cx="4914900" cy="671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2466" name="Picture 2" descr="C:\Documents and Settings\cdroessler\My Documents\Presentations\NEW\Recovery 2020 - Georgetown\already grabbed\DONE\Recovery2020.ES-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1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6018" name="Picture 2" descr="H:\scanned\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77875"/>
            <a:ext cx="9144000" cy="577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19" name="Picture 2" descr="H:\scanned\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76200"/>
            <a:ext cx="19875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4514" name="Picture 2" descr="C:\Documents and Settings\cdroessler\My Documents\Presentations\NEW\Recovery 2020 - Georgetown\already grabbed\DONE\Recovery2020.ES-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62" name="Picture 2" descr="C:\Documents and Settings\cdroessler\My Documents\Presentations\NEW\Recovery 2020 - Georgetown\already grabbed\DONE\Recovery2020.ES-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8610" name="Picture 2" descr="C:\Documents and Settings\cdroessler\My Documents\Presentations\NEW\Recovery 2020 - Georgetown\already grabbed\DONE\Recovery2020.ES-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 y="0"/>
            <a:ext cx="91440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0658" name="Picture 2" descr="C:\Documents and Settings\cdroessler\My Documents\Presentations\NEW\Recovery 2020 - Georgetown\already grabbed\DONE\Recovery2020_FR_Web-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875" y="0"/>
            <a:ext cx="5241925" cy="678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2706" name="Picture 2" descr="C:\Documents and Settings\cdroessler\My Documents\Presentations\NEW\Recovery 2020 - Georgetown\already grabbed\DONE\Recovery2020_FR_Web-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463"/>
            <a:ext cx="6534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4754" name="Picture 2" descr="C:\Documents and Settings\cdroessler\My Documents\Presentations\NEW\Recovery 2020 - Georgetown\already grabbed\DONE\Recovery2020_FR_Web-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26988"/>
            <a:ext cx="7772400" cy="681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6802" name="Picture 2" descr="C:\Documents and Settings\cdroessler\My Documents\Presentations\NEW\Recovery 2020 - Georgetown\already grabbed\DONE\Recovery2020_FR_Web-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8686800" cy="697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850" name="Picture 2" descr="C:\Documents and Settings\cdroessler\My Documents\Presentations\NEW\Recovery 2020 - Georgetown\already grabbed\DONE\slide-1-6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7938"/>
            <a:ext cx="9144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0898" name="Picture 2" descr="C:\Documents and Settings\cdroessler\My Documents\Presentations\NEW\Recovery 2020 - Georgetown\already grabbed\DONE\slide-2-6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4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2946" name="Picture 2" descr="C:\Documents and Settings\cdroessler\My Documents\Presentations\NEW\Recovery 2020 - Georgetown\already grabbed\DONE\slide-3-6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9144000" cy="686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8066" name="Picture 2" descr="get-in,-show-up,-drop-out.jpg                                  00233C55Emil                           B74677AA:"/>
          <p:cNvPicPr>
            <a:picLocks noChangeAspect="1" noChangeArrowheads="1"/>
          </p:cNvPicPr>
          <p:nvPr/>
        </p:nvPicPr>
        <p:blipFill>
          <a:blip r:embed="rId3">
            <a:extLst>
              <a:ext uri="{28A0092B-C50C-407E-A947-70E740481C1C}">
                <a14:useLocalDpi xmlns:a14="http://schemas.microsoft.com/office/drawing/2010/main" val="0"/>
              </a:ext>
            </a:extLst>
          </a:blip>
          <a:srcRect b="51421"/>
          <a:stretch>
            <a:fillRect/>
          </a:stretch>
        </p:blipFill>
        <p:spPr bwMode="auto">
          <a:xfrm>
            <a:off x="1143000" y="0"/>
            <a:ext cx="71374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3715" name="Rectangle 3"/>
          <p:cNvSpPr>
            <a:spLocks noChangeArrowheads="1"/>
          </p:cNvSpPr>
          <p:nvPr/>
        </p:nvSpPr>
        <p:spPr bwMode="auto">
          <a:xfrm>
            <a:off x="914400" y="2590800"/>
            <a:ext cx="7467600" cy="3048000"/>
          </a:xfrm>
          <a:prstGeom prst="rect">
            <a:avLst/>
          </a:prstGeom>
          <a:solidFill>
            <a:schemeClr val="accent1"/>
          </a:solidFill>
          <a:ln w="9525">
            <a:solidFill>
              <a:schemeClr val="tx1"/>
            </a:solidFill>
            <a:miter lim="800000"/>
            <a:headEnd/>
            <a:tailEnd/>
          </a:ln>
          <a:effectLst/>
        </p:spPr>
        <p:txBody>
          <a:bodyPr wrap="none" anchor="ctr"/>
          <a:lstStyle/>
          <a:p>
            <a:pPr algn="ctr"/>
            <a:r>
              <a:rPr lang="en-US" sz="2800" b="1" dirty="0">
                <a:latin typeface="Helvetica Neue" charset="0"/>
              </a:rPr>
              <a:t>56% of bachelor</a:t>
            </a:r>
            <a:r>
              <a:rPr lang="ja-JP" altLang="en-US" sz="2800" b="1" dirty="0">
                <a:latin typeface="Helvetica Neue" charset="0"/>
              </a:rPr>
              <a:t>’</a:t>
            </a:r>
            <a:r>
              <a:rPr lang="en-US" sz="2800" b="1" dirty="0">
                <a:latin typeface="Helvetica Neue" charset="0"/>
              </a:rPr>
              <a:t>s-seeking students get</a:t>
            </a:r>
          </a:p>
          <a:p>
            <a:pPr algn="ctr"/>
            <a:r>
              <a:rPr lang="en-US" sz="2800" b="1" dirty="0">
                <a:latin typeface="Helvetica Neue" charset="0"/>
              </a:rPr>
              <a:t>degree in 6 years (35% in 4 years)</a:t>
            </a:r>
            <a:endParaRPr lang="en-US" sz="2800" dirty="0">
              <a:latin typeface="Helvetica Neue" charset="0"/>
            </a:endParaRPr>
          </a:p>
          <a:p>
            <a:pPr algn="ctr"/>
            <a:endParaRPr lang="en-US" sz="2800" dirty="0">
              <a:latin typeface="Helvetica Neue" charset="0"/>
            </a:endParaRPr>
          </a:p>
          <a:p>
            <a:pPr algn="ctr"/>
            <a:r>
              <a:rPr lang="en-US" sz="2800" dirty="0">
                <a:latin typeface="Helvetica Neue" charset="0"/>
              </a:rPr>
              <a:t>National Center for Education Statistics,</a:t>
            </a:r>
          </a:p>
          <a:p>
            <a:pPr algn="ctr"/>
            <a:r>
              <a:rPr lang="en-US" sz="2800" dirty="0">
                <a:latin typeface="Helvetica Neue" charset="0"/>
              </a:rPr>
              <a:t>U.S. Department of Education (</a:t>
            </a:r>
            <a:r>
              <a:rPr lang="en-US" sz="2800" dirty="0" err="1">
                <a:latin typeface="Helvetica Neue" charset="0"/>
              </a:rPr>
              <a:t>nces.ed.gov</a:t>
            </a:r>
            <a:r>
              <a:rPr lang="en-US" sz="2800" dirty="0">
                <a:latin typeface="Helvetica Neue" charset="0"/>
              </a:rPr>
              <a:t>)</a:t>
            </a:r>
            <a:endParaRPr lang="en-US" sz="2800" b="1" dirty="0">
              <a:effectLst>
                <a:outerShdw blurRad="38100" dist="38100" dir="2700000" algn="tl">
                  <a:srgbClr val="FFFFFF"/>
                </a:outerShdw>
              </a:effectLst>
              <a:latin typeface="Helvetica Neue"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entr" presetSubtype="0" fill="hold" grpId="0" nodeType="afterEffect">
                                  <p:stCondLst>
                                    <p:cond delay="0"/>
                                  </p:stCondLst>
                                  <p:childTnLst>
                                    <p:set>
                                      <p:cBhvr>
                                        <p:cTn id="6" dur="1" fill="hold">
                                          <p:stCondLst>
                                            <p:cond delay="499"/>
                                          </p:stCondLst>
                                        </p:cTn>
                                        <p:tgtEl>
                                          <p:spTgt spid="15237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3715" grpId="0" animBg="1" autoUpdateAnimBg="0"/>
    </p:bld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4994" name="Picture 2" descr="C:\Documents and Settings\cdroessler\My Documents\Presentations\NEW\Recovery 2020 - Georgetown\already grabbed\DONE\slide-4-6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44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42" name="Picture 2" descr="C:\Documents and Settings\cdroessler\My Documents\Presentations\NEW\Recovery 2020 - Georgetown\already grabbed\DONE\slide-5-6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9090" name="Picture 2" descr="C:\Documents and Settings\cdroessler\My Documents\Presentations\NEW\Recovery 2020 - Georgetown\already grabbed\DONE\slide-6-6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1138" name="Picture 2" descr="C:\Documents and Settings\cdroessler\My Documents\Presentations\NEW\Recovery 2020 - Georgetown\already grabbed\DONE\slide-7-6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3186" name="Picture 2" descr="C:\Documents and Settings\cdroessler\My Documents\Presentations\NEW\Recovery 2020 - Georgetown\already grabbed\DONE\slide-8-6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0"/>
            <a:ext cx="9144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5234" name="Picture 2" descr="C:\Documents and Settings\cdroessler\My Documents\Presentations\NEW\Recovery 2020 - Georgetown\already grabbed\DONE\slide-9-6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44001"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82" name="Picture 2" descr="C:\Documents and Settings\cdroessler\My Documents\Presentations\NEW\Recovery 2020 - Georgetown\already grabbed\DONE\slide-10-6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14288"/>
            <a:ext cx="9144000" cy="686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9330" name="Picture 2" descr="C:\Documents and Settings\cdroessler\My Documents\Presentations\NEW\Recovery 2020 - Georgetown\already grabbed\DONE\slide-11-6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6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1378" name="Picture 2" descr="C:\Documents and Settings\cdroessler\My Documents\Presentations\NEW\Recovery 2020 - Georgetown\already grabbed\DONE\slide-12-6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3426" name="Picture 2" descr="C:\Documents and Settings\cdroessler\My Documents\Presentations\NEW\Recovery 2020 - Georgetown\already grabbed\DONE\slide-13-6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463"/>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eaLnBrk="1" hangingPunct="1"/>
            <a:r>
              <a:rPr lang="en-US" sz="4000">
                <a:latin typeface="Arial" charset="0"/>
                <a:ea typeface="ヒラギノ角ゴ Pro W3" charset="0"/>
                <a:cs typeface="ヒラギノ角ゴ Pro W3" charset="0"/>
              </a:rPr>
              <a:t>6-Year College Graduation Rate - USA</a:t>
            </a:r>
          </a:p>
        </p:txBody>
      </p:sp>
      <p:sp>
        <p:nvSpPr>
          <p:cNvPr id="90115" name="Rectangle 3"/>
          <p:cNvSpPr>
            <a:spLocks noGrp="1" noChangeArrowheads="1"/>
          </p:cNvSpPr>
          <p:nvPr>
            <p:ph type="body" idx="1"/>
          </p:nvPr>
        </p:nvSpPr>
        <p:spPr>
          <a:xfrm>
            <a:off x="1676400" y="1600200"/>
            <a:ext cx="7772400" cy="4495800"/>
          </a:xfrm>
        </p:spPr>
        <p:txBody>
          <a:bodyPr/>
          <a:lstStyle/>
          <a:p>
            <a:pPr eaLnBrk="1" hangingPunct="1">
              <a:spcAft>
                <a:spcPts val="600"/>
              </a:spcAft>
            </a:pPr>
            <a:r>
              <a:rPr lang="en-US" sz="3200">
                <a:latin typeface="Arial" charset="0"/>
                <a:ea typeface="ヒラギノ角ゴ Pro W3" charset="0"/>
                <a:cs typeface="ヒラギノ角ゴ Pro W3" charset="0"/>
              </a:rPr>
              <a:t>2009 data</a:t>
            </a:r>
          </a:p>
          <a:p>
            <a:pPr eaLnBrk="1" hangingPunct="1">
              <a:spcAft>
                <a:spcPts val="600"/>
              </a:spcAft>
            </a:pPr>
            <a:r>
              <a:rPr lang="en-US" sz="3200">
                <a:latin typeface="Arial" charset="0"/>
                <a:ea typeface="ヒラギノ角ゴ Pro W3" charset="0"/>
                <a:cs typeface="ヒラギノ角ゴ Pro W3" charset="0"/>
              </a:rPr>
              <a:t>3,137 colleges in the USA</a:t>
            </a:r>
          </a:p>
          <a:p>
            <a:pPr eaLnBrk="1" hangingPunct="1">
              <a:spcAft>
                <a:spcPts val="600"/>
              </a:spcAft>
            </a:pPr>
            <a:r>
              <a:rPr lang="en-US" sz="3200">
                <a:latin typeface="Arial" charset="0"/>
                <a:ea typeface="ヒラギノ角ゴ Pro W3" charset="0"/>
                <a:cs typeface="ヒラギノ角ゴ Pro W3" charset="0"/>
              </a:rPr>
              <a:t>7,684,301 students</a:t>
            </a:r>
          </a:p>
          <a:p>
            <a:pPr eaLnBrk="1" hangingPunct="1">
              <a:spcAft>
                <a:spcPts val="600"/>
              </a:spcAft>
            </a:pPr>
            <a:r>
              <a:rPr lang="en-US" sz="3200" b="1">
                <a:latin typeface="Arial" charset="0"/>
                <a:ea typeface="ヒラギノ角ゴ Pro W3" charset="0"/>
                <a:cs typeface="ヒラギノ角ゴ Pro W3" charset="0"/>
              </a:rPr>
              <a:t>53.4% average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5474" name="Picture 2" descr="C:\Documents and Settings\cdroessler\My Documents\Presentations\NEW\Recovery 2020 - Georgetown\already grabbed\DONE\slide-14-6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22" name="Picture 2" descr="C:\Documents and Settings\cdroessler\My Documents\Presentations\NEW\Recovery 2020 - Georgetown\already grabbed\DONE\slide-15-6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49570" name="Picture 2" descr="C:\Documents and Settings\cdroessler\My Documents\Presentations\NEW\Recovery 2020 - Georgetown\already grabbed\DONE\slide-16-6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0"/>
            <a:ext cx="9144001"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1618" name="Picture 2" descr="C:\Documents and Settings\cdroessler\My Documents\Presentations\NEW\Recovery 2020 - Georgetown\already grabbed\DONE\slide-17-6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4690" name="Picture 2" descr="C:\Documents and Settings\cdroessler\My Documents\Presentations\NEW\Revisiting Global Trends in TVET\2013_epub_revisiting_global_trends_in_tvet_book-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9525"/>
            <a:ext cx="4835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738" name="Picture 2" descr="C:\Documents and Settings\cdroessler\My Documents\Presentations\NEW\Revisiting Global Trends in TVET\2013_epub_revisiting_global_trends_in_tvet_book-25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0"/>
            <a:ext cx="4629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59810" name="Picture 2" descr="C:\Documents and Settings\cdroessler\My Documents\Presentations\NEW\Global Trends - Alternative Worlds\GlobalTrends_203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0"/>
            <a:ext cx="589175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1858" name="Picture 2" descr="C:\Documents and Settings\cdroessler\My Documents\Presentations\NEW\Global Trends - Alternative Worlds\GlobalTrends_203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9050"/>
            <a:ext cx="5087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62" name="Chart 5"/>
          <p:cNvGraphicFramePr>
            <a:graphicFrameLocks/>
          </p:cNvGraphicFramePr>
          <p:nvPr/>
        </p:nvGraphicFramePr>
        <p:xfrm>
          <a:off x="-127000" y="-50800"/>
          <a:ext cx="9836150" cy="6197600"/>
        </p:xfrm>
        <a:graphic>
          <a:graphicData uri="http://schemas.openxmlformats.org/presentationml/2006/ole">
            <mc:AlternateContent xmlns:mc="http://schemas.openxmlformats.org/markup-compatibility/2006">
              <mc:Choice xmlns:v="urn:schemas-microsoft-com:vml" Requires="v">
                <p:oleObj spid="_x0000_s92199" r:id="rId4" imgW="9839797" imgH="6194073" progId="Excel.Chart.8">
                  <p:embed/>
                </p:oleObj>
              </mc:Choice>
              <mc:Fallback>
                <p:oleObj r:id="rId4" imgW="9839797" imgH="6194073" progId="Excel.Chart.8">
                  <p:embed/>
                  <p:pic>
                    <p:nvPicPr>
                      <p:cNvPr id="0" name="Chart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0" y="-50800"/>
                        <a:ext cx="9836150" cy="619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25764" name="Text Box 4"/>
          <p:cNvSpPr txBox="1">
            <a:spLocks noChangeArrowheads="1"/>
          </p:cNvSpPr>
          <p:nvPr/>
        </p:nvSpPr>
        <p:spPr bwMode="auto">
          <a:xfrm>
            <a:off x="3629025" y="381000"/>
            <a:ext cx="4600575" cy="1200150"/>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b="1">
                <a:effectLst>
                  <a:outerShdw blurRad="38100" dist="38100" dir="2700000" algn="tl">
                    <a:srgbClr val="DDDDDD"/>
                  </a:outerShdw>
                </a:effectLst>
                <a:latin typeface="Helvetica Neue" charset="0"/>
              </a:rPr>
              <a:t>North Carolina</a:t>
            </a:r>
            <a:br>
              <a:rPr lang="en-US" b="1">
                <a:effectLst>
                  <a:outerShdw blurRad="38100" dist="38100" dir="2700000" algn="tl">
                    <a:srgbClr val="DDDDDD"/>
                  </a:outerShdw>
                </a:effectLst>
                <a:latin typeface="Helvetica Neue" charset="0"/>
              </a:rPr>
            </a:br>
            <a:r>
              <a:rPr lang="en-US" b="1">
                <a:effectLst>
                  <a:outerShdw blurRad="38100" dist="38100" dir="2700000" algn="tl">
                    <a:srgbClr val="DDDDDD"/>
                  </a:outerShdw>
                </a:effectLst>
                <a:latin typeface="Helvetica Neue" charset="0"/>
              </a:rPr>
              <a:t>6-year Graduation Rate – 2008</a:t>
            </a:r>
          </a:p>
          <a:p>
            <a:pPr algn="ctr"/>
            <a:r>
              <a:rPr lang="en-US" b="1">
                <a:effectLst>
                  <a:outerShdw blurRad="38100" dist="38100" dir="2700000" algn="tl">
                    <a:srgbClr val="DDDDDD"/>
                  </a:outerShdw>
                </a:effectLst>
                <a:latin typeface="Helvetica Neue" charset="0"/>
              </a:rPr>
              <a:t>57.6% average</a:t>
            </a:r>
          </a:p>
        </p:txBody>
      </p:sp>
      <p:sp>
        <p:nvSpPr>
          <p:cNvPr id="1525765" name="Line 5"/>
          <p:cNvSpPr>
            <a:spLocks noChangeShapeType="1"/>
          </p:cNvSpPr>
          <p:nvPr/>
        </p:nvSpPr>
        <p:spPr bwMode="auto">
          <a:xfrm>
            <a:off x="0" y="1600200"/>
            <a:ext cx="9144000" cy="0"/>
          </a:xfrm>
          <a:prstGeom prst="line">
            <a:avLst/>
          </a:prstGeom>
          <a:noFill/>
          <a:ln w="19050">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ヒラギノ角ゴ Pro W3" pitchFamily="-112" charset="-128"/>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3906" name="Picture 2" descr="C:\Documents and Settings\cdroessler\My Documents\Presentations\NEW\Global Trends - Alternative Worlds\GlobalTrends_2030-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0"/>
            <a:ext cx="5087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6978" name="Picture 2" descr="C:\Documents and Settings\cdroessler\My Documents\Presentations\NEW\Time Mag 1500_cover_04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74625"/>
            <a:ext cx="4876800" cy="650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71074" name="Picture 2" descr="C:\Documents and Settings\cdroessler\My Documents\Presentations\NEW\Communication via cans\howtocommunication 6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36638"/>
            <a:ext cx="9144000" cy="513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1075" name="TextBox 1"/>
          <p:cNvSpPr txBox="1">
            <a:spLocks noChangeArrowheads="1"/>
          </p:cNvSpPr>
          <p:nvPr/>
        </p:nvSpPr>
        <p:spPr bwMode="auto">
          <a:xfrm>
            <a:off x="2438400" y="150813"/>
            <a:ext cx="33702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a:t>Quality Communication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5170" name="Picture 2" descr="C:\Documents and Settings\cdroessler\My Documents\Presentations\NEW\Value of Associate Degree\Value_of_an_Associate_Degree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2700"/>
            <a:ext cx="5334000" cy="681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7218" name="Picture 2" descr="C:\Documents and Settings\cdroessler\My Documents\Presentations\NEW\Value of Associate Degree\Value_of_an_Associate_Degree_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68275"/>
            <a:ext cx="8420100" cy="665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7219" name="Picture 2" descr="C:\Documents and Settings\cdroessler\My Documents\Presentations\NEW\Value of Associate Degree\Value_of_an_Associate_Degree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5556250"/>
            <a:ext cx="99060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9266" name="Picture 2" descr="C:\Documents and Settings\cdroessler\My Documents\Presentations\NEW\Value of Associate Degree\Value_of_an_Associate_Degree_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14400"/>
            <a:ext cx="9906000" cy="128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9267" name="Picture 2" descr="C:\Documents and Settings\cdroessler\My Documents\Presentations\NEW\Value of Associate Degree\Value_of_an_Associate_Degree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5556250"/>
            <a:ext cx="99060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3362" name="Picture 2" descr="C:\Documents and Settings\cdroessler\My Documents\Presentations\new stuff\Math Scores\10tim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0"/>
            <a:ext cx="3962400" cy="1071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85410" name="Picture 2" descr="C:\Documents and Settings\cdroessler\My Documents\Presentations\new stuff\new videos\7 Skills- Tony Wagn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762000"/>
            <a:ext cx="8682038" cy="542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7458" name="Picture 2" descr="C:\Documents and Settings\cdroessler\My Documents\Presentations\new stuff\OECD Skills\OECD_Skills_Outlook_2013\OECD_Skills_Outlook_201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2400" y="31750"/>
            <a:ext cx="59690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4210" name="Picture 2" descr="C:\Documents and Settings\cdroessler\My Documents\Presentations\ACTE College Ready\Affirming-the-Goal---ACT-cha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8213725" cy="74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1" name="Picture 2" descr="C:\Documents and Settings\cdroessler\My Documents\Presentations\ACTE College Ready\Affirming-the-Goal---AC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0688" y="3276600"/>
            <a:ext cx="2262187"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9506" name="Picture 2" descr="C:\Documents and Settings\cdroessler\My Documents\Presentations\new stuff\OECD Skills\OECD_Skills_Outlook_2013\OECD_Skills_Outlook_2013-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533400"/>
            <a:ext cx="8953501" cy="53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9507" name="Picture 2" descr="C:\Documents and Settings\cdroessler\My Documents\Presentations\new stuff\OECD Skills\OECD_Skills_Outlook_2013\OECD_Skills_Outlook_2013-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5575" y="5289550"/>
            <a:ext cx="136842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1554" name="Picture 2" descr="C:\Documents and Settings\cdroessler\My Documents\Presentations\new stuff\OECD Skills\OECD_Skills_Outlook_2013\OECD_Skills_Outlook_2013-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9550"/>
            <a:ext cx="9067800" cy="701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1555" name="Picture 2" descr="C:\Documents and Settings\cdroessler\My Documents\Presentations\new stuff\OECD Skills\OECD_Skills_Outlook_2013\OECD_Skills_Outlook_2013-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5575" y="5289550"/>
            <a:ext cx="136842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3602" name="Picture 2" descr="C:\Documents and Settings\cdroessler\My Documents\Presentations\new stuff\OECD Skills\OECD_Skills_Outlook_2013\OECD_Skills_Outlook_2013-5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8463"/>
            <a:ext cx="9086850" cy="539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3603" name="Picture 2" descr="C:\Documents and Settings\cdroessler\My Documents\Presentations\new stuff\OECD Skills\OECD_Skills_Outlook_2013\OECD_Skills_Outlook_2013-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5575" y="5289550"/>
            <a:ext cx="136842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5650" name="Picture 2" descr="C:\Documents and Settings\cdroessler\My Documents\Presentations\new stuff\OECD Skills\OECD_Skills_Outlook_2013\OECD_Skills_Outlook_2013-52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9159875"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5651" name="Picture 2" descr="C:\Documents and Settings\cdroessler\My Documents\Presentations\new stuff\OECD Skills\OECD_Skills_Outlook_2013\OECD_Skills_Outlook_2013-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5575" y="5289550"/>
            <a:ext cx="136842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7698" name="Picture 2" descr="C:\Documents and Settings\cdroessler\My Documents\Presentations\new stuff\OECD Skills\OECD_Skills_Outlook_2013\OECD_Skills_Outlook_2013-1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87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7699" name="Picture 2" descr="C:\Documents and Settings\cdroessler\My Documents\Presentations\new stuff\OECD Skills\OECD_Skills_Outlook_2013\OECD_Skills_Outlook_2013-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5575" y="5289550"/>
            <a:ext cx="136842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9746" name="Picture 2" descr="C:\Documents and Settings\cdroessler\My Documents\Presentations\new stuff\OECD Skills\OECD_Skills_Outlook_2013\OECD_Skills_Outlook_2013-1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9144000" cy="770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747" name="Picture 2" descr="C:\Documents and Settings\cdroessler\My Documents\Presentations\new stuff\OECD Skills\OECD_Skills_Outlook_2013\OECD_Skills_Outlook_2013-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5575" y="5289550"/>
            <a:ext cx="136842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1794" name="Picture 2" descr="C:\Documents and Settings\cdroessler\My Documents\Presentations\new stuff\OECD Skills\OECD_Skills_Outlook_2013\OECD_Skills_Outlook_2013-15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23375" cy="929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1795" name="Picture 2" descr="C:\Documents and Settings\cdroessler\My Documents\Presentations\new stuff\OECD Skills\OECD_Skills_Outlook_2013\OECD_Skills_Outlook_2013-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5575" y="5289550"/>
            <a:ext cx="136842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90" name="Rectangle 1"/>
          <p:cNvSpPr>
            <a:spLocks noChangeArrowheads="1"/>
          </p:cNvSpPr>
          <p:nvPr/>
        </p:nvSpPr>
        <p:spPr bwMode="auto">
          <a:xfrm>
            <a:off x="533400" y="47625"/>
            <a:ext cx="815340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Jobs that involve repetition, whether blue collar, white collar, it does not matter.  Repetitive jobs are either going oversees or being replaced by automation.  I</a:t>
            </a:r>
            <a:r>
              <a:rPr lang="ja-JP" altLang="en-US"/>
              <a:t>’</a:t>
            </a:r>
            <a:r>
              <a:rPr lang="en-US"/>
              <a:t>m automating my own job.  Not to put myself out of work, but to allow me to do more.  I post a lot of information on the web to eliminate the calls for information.</a:t>
            </a:r>
          </a:p>
          <a:p>
            <a:r>
              <a:rPr lang="en-US"/>
              <a:t> </a:t>
            </a:r>
          </a:p>
          <a:p>
            <a:r>
              <a:rPr lang="en-US"/>
              <a:t>Modern businesses empower their workers.  An assembly line worker has the power to stop the production line if a problem is perceived.  All gather around to examine the problem and work together to solve the problem and get the assemble line moving again.  Can we do this in the classroom?  Should the students be empowered to stop the learning process if the learning has stopped?</a:t>
            </a:r>
          </a:p>
          <a:p>
            <a:r>
              <a:rPr lang="en-US"/>
              <a:t> </a:t>
            </a:r>
          </a:p>
          <a:p>
            <a:r>
              <a:rPr lang="en-US"/>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938" name="Rectangle 1"/>
          <p:cNvSpPr>
            <a:spLocks noChangeArrowheads="1"/>
          </p:cNvSpPr>
          <p:nvPr/>
        </p:nvSpPr>
        <p:spPr bwMode="auto">
          <a:xfrm>
            <a:off x="1066800" y="838200"/>
            <a:ext cx="73914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Education is an isolated profession.  Educators went through the education system to become part of the education system.  They don</a:t>
            </a:r>
            <a:r>
              <a:rPr lang="ja-JP" altLang="en-US"/>
              <a:t>’</a:t>
            </a:r>
            <a:r>
              <a:rPr lang="en-US"/>
              <a:t>t know about jobs outside of education, yet they are helping to prepare the future non-educators.</a:t>
            </a:r>
          </a:p>
          <a:p>
            <a:r>
              <a:rPr lang="en-US"/>
              <a:t>Teachers are given a classroom, a class roll and curriculum. Nobody is asking them to talk to the teacher next door, so why should they?</a:t>
            </a:r>
          </a:p>
          <a:p>
            <a:r>
              <a:rPr lang="en-US"/>
              <a:t>If we are going to make the learning relevant, we need teachers talking across curriculum. Ganging up on the student to create lessons that are relevant.</a:t>
            </a:r>
          </a:p>
          <a:p>
            <a:r>
              <a:rPr lang="en-US"/>
              <a:t> </a:t>
            </a:r>
          </a:p>
          <a:p>
            <a:r>
              <a:rPr lang="en-US"/>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0" y="304800"/>
            <a:ext cx="9144000" cy="990600"/>
          </a:xfrm>
        </p:spPr>
        <p:txBody>
          <a:bodyPr/>
          <a:lstStyle/>
          <a:p>
            <a:pPr eaLnBrk="1" hangingPunct="1"/>
            <a:r>
              <a:rPr lang="en-US" dirty="0">
                <a:latin typeface="Arial" charset="0"/>
                <a:ea typeface="ヒラギノ角ゴ Pro W3" charset="0"/>
                <a:cs typeface="ヒラギノ角ゴ Pro W3" charset="0"/>
              </a:rPr>
              <a:t>QR-Code</a:t>
            </a:r>
          </a:p>
        </p:txBody>
      </p:sp>
      <p:sp>
        <p:nvSpPr>
          <p:cNvPr id="20483" name="Rectangle 3"/>
          <p:cNvSpPr>
            <a:spLocks noChangeArrowheads="1"/>
          </p:cNvSpPr>
          <p:nvPr/>
        </p:nvSpPr>
        <p:spPr bwMode="auto">
          <a:xfrm>
            <a:off x="0" y="556260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604963" indent="-1604963" algn="ctr">
              <a:spcBef>
                <a:spcPct val="20000"/>
              </a:spcBef>
              <a:tabLst>
                <a:tab pos="1604963" algn="l"/>
              </a:tabLst>
            </a:pPr>
            <a:r>
              <a:rPr lang="en-US" sz="3000" dirty="0" err="1">
                <a:solidFill>
                  <a:srgbClr val="7F1353"/>
                </a:solidFill>
              </a:rPr>
              <a:t>www.CareerOutlook.US</a:t>
            </a:r>
            <a:r>
              <a:rPr lang="en-US" sz="3000" dirty="0">
                <a:solidFill>
                  <a:srgbClr val="7F1353"/>
                </a:solidFill>
              </a:rPr>
              <a:t>/presentations</a:t>
            </a:r>
          </a:p>
        </p:txBody>
      </p:sp>
      <p:pic>
        <p:nvPicPr>
          <p:cNvPr id="22532" name="Picture 7" descr="CareerOutlook.US-pre#CE81E3.png                                00CE8293StarGate                       C165B6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295400"/>
            <a:ext cx="4038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par>
                          <p:cTn id="7" fill="hold" nodeType="withGroup">
                            <p:stCondLst>
                              <p:cond delay="0"/>
                            </p:stCondLst>
                            <p:childTnLst>
                              <p:par>
                                <p:cTn id="8" presetID="1" presetClass="entr" presetSubtype="0" fill="hold" grpId="0" nodeType="afterEffect">
                                  <p:stCondLst>
                                    <p:cond delay="0"/>
                                  </p:stCondLst>
                                  <p:childTnLst>
                                    <p:set>
                                      <p:cBhvr>
                                        <p:cTn id="9" dur="1" fill="hold">
                                          <p:stCondLst>
                                            <p:cond delay="499"/>
                                          </p:stCondLst>
                                        </p:cTn>
                                        <p:tgtEl>
                                          <p:spTgt spid="2048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autoUpdateAnimBg="0"/>
      <p:bldP spid="20483"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3858" name="Picture 2" descr="C:\Documents and Settings\cdroessler\My Documents\Presentations\NEW\ACT C&amp;C Readiness Report\slides\CCCR13-NationalReadinessRpt-13.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83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3859" name="Picture 3" descr="C:\Documents and Settings\cdroessler\My Documents\Presentations\NEW\ACT C&amp;C Readiness Report\slides\CCCR13-NationalReadinessRpt-1-tin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1538" y="5581650"/>
            <a:ext cx="190500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3210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7810" name="Rectangle 2"/>
          <p:cNvSpPr>
            <a:spLocks noGrp="1" noChangeArrowheads="1"/>
          </p:cNvSpPr>
          <p:nvPr>
            <p:ph type="title" idx="4294967295"/>
          </p:nvPr>
        </p:nvSpPr>
        <p:spPr>
          <a:xfrm>
            <a:off x="228600" y="228600"/>
            <a:ext cx="8686800" cy="1143000"/>
          </a:xfrm>
        </p:spPr>
        <p:txBody>
          <a:bodyPr/>
          <a:lstStyle/>
          <a:p>
            <a:pPr eaLnBrk="1" hangingPunct="1"/>
            <a:r>
              <a:rPr lang="en-US" i="1">
                <a:effectLst>
                  <a:outerShdw blurRad="38100" dist="38100" dir="2700000" algn="tl">
                    <a:srgbClr val="DDDDDD"/>
                  </a:outerShdw>
                </a:effectLst>
                <a:latin typeface="Arial" charset="0"/>
                <a:ea typeface="ヒラギノ角ゴ Pro W3" charset="0"/>
                <a:cs typeface="ヒラギノ角ゴ Pro W3" charset="0"/>
              </a:rPr>
              <a:t>It makes you think?</a:t>
            </a:r>
            <a:endParaRPr lang="en-US" sz="1900">
              <a:solidFill>
                <a:schemeClr val="tx1"/>
              </a:solidFill>
              <a:effectLst>
                <a:outerShdw blurRad="38100" dist="38100" dir="2700000" algn="tl">
                  <a:srgbClr val="DDDDDD"/>
                </a:outerShdw>
              </a:effectLst>
              <a:latin typeface="Arial" charset="0"/>
              <a:ea typeface="ヒラギノ角ゴ Pro W3" charset="0"/>
              <a:cs typeface="ヒラギノ角ゴ Pro W3" charset="0"/>
            </a:endParaRPr>
          </a:p>
        </p:txBody>
      </p:sp>
      <p:sp>
        <p:nvSpPr>
          <p:cNvPr id="1527811" name="Rectangle 3"/>
          <p:cNvSpPr>
            <a:spLocks noChangeArrowheads="1"/>
          </p:cNvSpPr>
          <p:nvPr/>
        </p:nvSpPr>
        <p:spPr bwMode="auto">
          <a:xfrm>
            <a:off x="0" y="1524000"/>
            <a:ext cx="9144000" cy="1079500"/>
          </a:xfrm>
          <a:prstGeom prst="rect">
            <a:avLst/>
          </a:prstGeom>
          <a:noFill/>
          <a:ln w="9525">
            <a:noFill/>
            <a:miter lim="800000"/>
            <a:headEnd/>
            <a:tailEnd/>
          </a:ln>
          <a:effectLst/>
        </p:spPr>
        <p:txBody>
          <a:bodyPr>
            <a:spAutoFit/>
          </a:bodyPr>
          <a:lstStyle/>
          <a:p>
            <a:pPr algn="ctr">
              <a:lnSpc>
                <a:spcPct val="90000"/>
              </a:lnSpc>
            </a:pPr>
            <a:r>
              <a:rPr lang="en-US" sz="3600" b="1">
                <a:effectLst>
                  <a:outerShdw blurRad="38100" dist="38100" dir="2700000" algn="tl">
                    <a:srgbClr val="DDDDDD"/>
                  </a:outerShdw>
                </a:effectLst>
                <a:latin typeface="Helvetica Neue" charset="0"/>
              </a:rPr>
              <a:t>What happens to our</a:t>
            </a:r>
          </a:p>
          <a:p>
            <a:pPr algn="ctr">
              <a:lnSpc>
                <a:spcPct val="90000"/>
              </a:lnSpc>
            </a:pPr>
            <a:r>
              <a:rPr lang="en-US" sz="3600" b="1">
                <a:effectLst>
                  <a:outerShdw blurRad="38100" dist="38100" dir="2700000" algn="tl">
                    <a:srgbClr val="DDDDDD"/>
                  </a:outerShdw>
                </a:effectLst>
                <a:latin typeface="Helvetica Neue" charset="0"/>
              </a:rPr>
              <a:t>4-year program dropouts?</a:t>
            </a:r>
          </a:p>
        </p:txBody>
      </p:sp>
      <p:sp>
        <p:nvSpPr>
          <p:cNvPr id="1527812" name="Rectangle 4"/>
          <p:cNvSpPr>
            <a:spLocks noChangeArrowheads="1"/>
          </p:cNvSpPr>
          <p:nvPr/>
        </p:nvSpPr>
        <p:spPr bwMode="auto">
          <a:xfrm>
            <a:off x="0" y="4787900"/>
            <a:ext cx="9144000" cy="1079500"/>
          </a:xfrm>
          <a:prstGeom prst="rect">
            <a:avLst/>
          </a:prstGeom>
          <a:noFill/>
          <a:ln w="9525">
            <a:noFill/>
            <a:miter lim="800000"/>
            <a:headEnd/>
            <a:tailEnd/>
          </a:ln>
          <a:effectLst/>
        </p:spPr>
        <p:txBody>
          <a:bodyPr>
            <a:spAutoFit/>
          </a:bodyPr>
          <a:lstStyle/>
          <a:p>
            <a:pPr algn="ctr">
              <a:lnSpc>
                <a:spcPct val="90000"/>
              </a:lnSpc>
            </a:pPr>
            <a:r>
              <a:rPr lang="en-US" sz="3600" b="1">
                <a:effectLst>
                  <a:outerShdw blurRad="38100" dist="38100" dir="2700000" algn="tl">
                    <a:srgbClr val="DDDDDD"/>
                  </a:outerShdw>
                </a:effectLst>
                <a:latin typeface="Helvetica Neue" charset="0"/>
              </a:rPr>
              <a:t>Did we send them to</a:t>
            </a:r>
          </a:p>
          <a:p>
            <a:pPr algn="ctr">
              <a:lnSpc>
                <a:spcPct val="90000"/>
              </a:lnSpc>
            </a:pPr>
            <a:r>
              <a:rPr lang="en-US" sz="3600" b="1">
                <a:effectLst>
                  <a:outerShdw blurRad="38100" dist="38100" dir="2700000" algn="tl">
                    <a:srgbClr val="DDDDDD"/>
                  </a:outerShdw>
                </a:effectLst>
                <a:latin typeface="Helvetica Neue" charset="0"/>
              </a:rPr>
              <a:t>the wrong school? </a:t>
            </a:r>
          </a:p>
        </p:txBody>
      </p:sp>
      <p:sp>
        <p:nvSpPr>
          <p:cNvPr id="1527813" name="Rectangle 5"/>
          <p:cNvSpPr>
            <a:spLocks noChangeArrowheads="1"/>
          </p:cNvSpPr>
          <p:nvPr/>
        </p:nvSpPr>
        <p:spPr bwMode="auto">
          <a:xfrm>
            <a:off x="0" y="2971800"/>
            <a:ext cx="9144000" cy="1573213"/>
          </a:xfrm>
          <a:prstGeom prst="rect">
            <a:avLst/>
          </a:prstGeom>
          <a:noFill/>
          <a:ln w="9525">
            <a:noFill/>
            <a:miter lim="800000"/>
            <a:headEnd/>
            <a:tailEnd/>
          </a:ln>
          <a:effectLst/>
        </p:spPr>
        <p:txBody>
          <a:bodyPr>
            <a:spAutoFit/>
          </a:bodyPr>
          <a:lstStyle/>
          <a:p>
            <a:pPr algn="ctr">
              <a:lnSpc>
                <a:spcPct val="90000"/>
              </a:lnSpc>
            </a:pPr>
            <a:r>
              <a:rPr lang="en-US" sz="3600" b="1">
                <a:effectLst>
                  <a:outerShdw blurRad="38100" dist="38100" dir="2700000" algn="tl">
                    <a:srgbClr val="DDDDDD"/>
                  </a:outerShdw>
                </a:effectLst>
                <a:latin typeface="Helvetica Neue" charset="0"/>
              </a:rPr>
              <a:t>25% of all students</a:t>
            </a:r>
            <a:br>
              <a:rPr lang="en-US" sz="3600" b="1">
                <a:effectLst>
                  <a:outerShdw blurRad="38100" dist="38100" dir="2700000" algn="tl">
                    <a:srgbClr val="DDDDDD"/>
                  </a:outerShdw>
                </a:effectLst>
                <a:latin typeface="Helvetica Neue" charset="0"/>
              </a:rPr>
            </a:br>
            <a:r>
              <a:rPr lang="en-US" sz="3600" b="1">
                <a:effectLst>
                  <a:outerShdw blurRad="38100" dist="38100" dir="2700000" algn="tl">
                    <a:srgbClr val="DDDDDD"/>
                  </a:outerShdw>
                </a:effectLst>
                <a:latin typeface="Helvetica Neue" charset="0"/>
              </a:rPr>
              <a:t>in Community College </a:t>
            </a:r>
          </a:p>
          <a:p>
            <a:pPr algn="ctr">
              <a:lnSpc>
                <a:spcPct val="90000"/>
              </a:lnSpc>
            </a:pPr>
            <a:r>
              <a:rPr lang="en-US" sz="3600" b="1">
                <a:effectLst>
                  <a:outerShdw blurRad="38100" dist="38100" dir="2700000" algn="tl">
                    <a:srgbClr val="DDDDDD"/>
                  </a:outerShdw>
                </a:effectLst>
                <a:latin typeface="Helvetica Neue" charset="0"/>
              </a:rPr>
              <a:t>have a 4-year degree.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entr" presetSubtype="0" fill="hold" grpId="0" nodeType="clickEffect">
                                  <p:stCondLst>
                                    <p:cond delay="0"/>
                                  </p:stCondLst>
                                  <p:childTnLst>
                                    <p:set>
                                      <p:cBhvr>
                                        <p:cTn id="6" dur="1" fill="hold">
                                          <p:stCondLst>
                                            <p:cond delay="499"/>
                                          </p:stCondLst>
                                        </p:cTn>
                                        <p:tgtEl>
                                          <p:spTgt spid="15278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entr" presetSubtype="0" fill="hold" grpId="0" nodeType="clickEffect">
                                  <p:stCondLst>
                                    <p:cond delay="0"/>
                                  </p:stCondLst>
                                  <p:childTnLst>
                                    <p:set>
                                      <p:cBhvr>
                                        <p:cTn id="10" dur="1" fill="hold">
                                          <p:stCondLst>
                                            <p:cond delay="499"/>
                                          </p:stCondLst>
                                        </p:cTn>
                                        <p:tgtEl>
                                          <p:spTgt spid="152781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0" presetClass="entr" presetSubtype="0" fill="hold" grpId="0" nodeType="clickEffect">
                                  <p:stCondLst>
                                    <p:cond delay="0"/>
                                  </p:stCondLst>
                                  <p:childTnLst>
                                    <p:set>
                                      <p:cBhvr>
                                        <p:cTn id="14" dur="1" fill="hold">
                                          <p:stCondLst>
                                            <p:cond delay="499"/>
                                          </p:stCondLst>
                                        </p:cTn>
                                        <p:tgtEl>
                                          <p:spTgt spid="15278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7811" grpId="0" autoUpdateAnimBg="0"/>
      <p:bldP spid="1527812" grpId="0" autoUpdateAnimBg="0"/>
      <p:bldP spid="1527813"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3842" name="Picture 2" descr="C:\Documents and Settings\cdroessler\My Documents\Presentations\new stuff\Milwauke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8575"/>
            <a:ext cx="7562850" cy="1078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950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1314" name="Picture 2" descr="C:\Documents and Settings\cdroessler\My Documents\Presentations\NEW\Work Smart and Hard\Work-Smart-AND-Har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9675" y="0"/>
            <a:ext cx="3997325"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1289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685800"/>
            <a:ext cx="7772400" cy="5029200"/>
          </a:xfrm>
        </p:spPr>
        <p:txBody>
          <a:bodyPr/>
          <a:lstStyle/>
          <a:p>
            <a:pPr>
              <a:lnSpc>
                <a:spcPct val="150000"/>
              </a:lnSpc>
            </a:pPr>
            <a:r>
              <a:rPr lang="en-US" i="1">
                <a:effectLst>
                  <a:outerShdw blurRad="38100" dist="38100" dir="2700000" algn="tl">
                    <a:srgbClr val="DDDDDD"/>
                  </a:outerShdw>
                </a:effectLst>
                <a:latin typeface="Arial" charset="0"/>
                <a:ea typeface="ヒラギノ角ゴ Pro W3" charset="0"/>
                <a:cs typeface="ヒラギノ角ゴ Pro W3" charset="0"/>
              </a:rPr>
              <a:t>Surprises</a:t>
            </a:r>
            <a:br>
              <a:rPr lang="en-US" i="1">
                <a:effectLst>
                  <a:outerShdw blurRad="38100" dist="38100" dir="2700000" algn="tl">
                    <a:srgbClr val="DDDDDD"/>
                  </a:outerShdw>
                </a:effectLst>
                <a:latin typeface="Arial" charset="0"/>
                <a:ea typeface="ヒラギノ角ゴ Pro W3" charset="0"/>
                <a:cs typeface="ヒラギノ角ゴ Pro W3" charset="0"/>
              </a:rPr>
            </a:br>
            <a:r>
              <a:rPr lang="en-US" i="1">
                <a:effectLst>
                  <a:outerShdw blurRad="38100" dist="38100" dir="2700000" algn="tl">
                    <a:srgbClr val="DDDDDD"/>
                  </a:outerShdw>
                </a:effectLst>
                <a:latin typeface="Arial" charset="0"/>
                <a:ea typeface="ヒラギノ角ゴ Pro W3" charset="0"/>
                <a:cs typeface="ヒラギノ角ゴ Pro W3" charset="0"/>
              </a:rPr>
              <a:t>Future Demand</a:t>
            </a:r>
            <a:br>
              <a:rPr lang="en-US" i="1">
                <a:effectLst>
                  <a:outerShdw blurRad="38100" dist="38100" dir="2700000" algn="tl">
                    <a:srgbClr val="DDDDDD"/>
                  </a:outerShdw>
                </a:effectLst>
                <a:latin typeface="Arial" charset="0"/>
                <a:ea typeface="ヒラギノ角ゴ Pro W3" charset="0"/>
                <a:cs typeface="ヒラギノ角ゴ Pro W3" charset="0"/>
              </a:rPr>
            </a:br>
            <a:r>
              <a:rPr lang="en-US" i="1">
                <a:effectLst>
                  <a:outerShdw blurRad="38100" dist="38100" dir="2700000" algn="tl">
                    <a:srgbClr val="DDDDDD"/>
                  </a:outerShdw>
                </a:effectLst>
                <a:latin typeface="Arial" charset="0"/>
                <a:ea typeface="ヒラギノ角ゴ Pro W3" charset="0"/>
                <a:cs typeface="ヒラギノ角ゴ Pro W3" charset="0"/>
              </a:rPr>
              <a:t>Changing World</a:t>
            </a:r>
            <a:br>
              <a:rPr lang="en-US" i="1">
                <a:effectLst>
                  <a:outerShdw blurRad="38100" dist="38100" dir="2700000" algn="tl">
                    <a:srgbClr val="DDDDDD"/>
                  </a:outerShdw>
                </a:effectLst>
                <a:latin typeface="Arial" charset="0"/>
                <a:ea typeface="ヒラギノ角ゴ Pro W3" charset="0"/>
                <a:cs typeface="ヒラギノ角ゴ Pro W3" charset="0"/>
              </a:rPr>
            </a:br>
            <a:r>
              <a:rPr lang="en-US" i="1">
                <a:effectLst>
                  <a:outerShdw blurRad="38100" dist="38100" dir="2700000" algn="tl">
                    <a:srgbClr val="DDDDDD"/>
                  </a:outerShdw>
                </a:effectLst>
                <a:latin typeface="Arial" charset="0"/>
                <a:ea typeface="ヒラギノ角ゴ Pro W3" charset="0"/>
                <a:cs typeface="ヒラギノ角ゴ Pro W3" charset="0"/>
              </a:rPr>
              <a:t>New Ideas</a:t>
            </a:r>
            <a:br>
              <a:rPr lang="en-US" i="1">
                <a:effectLst>
                  <a:outerShdw blurRad="38100" dist="38100" dir="2700000" algn="tl">
                    <a:srgbClr val="DDDDDD"/>
                  </a:outerShdw>
                </a:effectLst>
                <a:latin typeface="Arial" charset="0"/>
                <a:ea typeface="ヒラギノ角ゴ Pro W3" charset="0"/>
                <a:cs typeface="ヒラギノ角ゴ Pro W3" charset="0"/>
              </a:rPr>
            </a:br>
            <a:r>
              <a:rPr lang="en-US" i="1">
                <a:effectLst>
                  <a:outerShdw blurRad="38100" dist="38100" dir="2700000" algn="tl">
                    <a:srgbClr val="DDDDDD"/>
                  </a:outerShdw>
                </a:effectLst>
                <a:latin typeface="Arial" charset="0"/>
                <a:ea typeface="ヒラギノ角ゴ Pro W3" charset="0"/>
                <a:cs typeface="ヒラギノ角ゴ Pro W3" charset="0"/>
              </a:rPr>
              <a:t> Building Community</a:t>
            </a:r>
          </a:p>
        </p:txBody>
      </p:sp>
      <p:sp>
        <p:nvSpPr>
          <p:cNvPr id="98307" name="Subtitle 2"/>
          <p:cNvSpPr>
            <a:spLocks noGrp="1"/>
          </p:cNvSpPr>
          <p:nvPr>
            <p:ph type="subTitle" idx="1"/>
          </p:nvPr>
        </p:nvSpPr>
        <p:spPr>
          <a:xfrm>
            <a:off x="0" y="6172200"/>
            <a:ext cx="9144000" cy="685800"/>
          </a:xfrm>
        </p:spPr>
        <p:txBody>
          <a:bodyPr/>
          <a:lstStyle/>
          <a:p>
            <a:pPr algn="l"/>
            <a:r>
              <a:rPr lang="en-US" sz="3000">
                <a:latin typeface="Arial" charset="0"/>
                <a:ea typeface="ヒラギノ角ゴ Pro W3" charset="0"/>
                <a:cs typeface="ヒラギノ角ゴ Pro W3" charset="0"/>
              </a:rPr>
              <a:t>www.CareerOutlook.US/presentations</a:t>
            </a:r>
          </a:p>
        </p:txBody>
      </p:sp>
      <p:sp>
        <p:nvSpPr>
          <p:cNvPr id="5" name="Rounded Rectangle 4"/>
          <p:cNvSpPr>
            <a:spLocks noChangeArrowheads="1"/>
          </p:cNvSpPr>
          <p:nvPr/>
        </p:nvSpPr>
        <p:spPr bwMode="auto">
          <a:xfrm>
            <a:off x="1447800" y="2057400"/>
            <a:ext cx="5715000" cy="7620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6898" name="Rectangle 2"/>
          <p:cNvSpPr>
            <a:spLocks noGrp="1" noChangeArrowheads="1"/>
          </p:cNvSpPr>
          <p:nvPr>
            <p:ph type="ctrTitle" idx="4294967295"/>
          </p:nvPr>
        </p:nvSpPr>
        <p:spPr>
          <a:xfrm>
            <a:off x="0" y="381000"/>
            <a:ext cx="9144000" cy="6248400"/>
          </a:xfrm>
        </p:spPr>
        <p:txBody>
          <a:bodyPr/>
          <a:lstStyle/>
          <a:p>
            <a:pPr eaLnBrk="1" hangingPunct="1">
              <a:lnSpc>
                <a:spcPct val="120000"/>
              </a:lnSpc>
            </a:pPr>
            <a:r>
              <a:rPr lang="en-US" sz="4400" i="1">
                <a:effectLst>
                  <a:outerShdw blurRad="38100" dist="38100" dir="2700000" algn="tl">
                    <a:srgbClr val="DDDDDD"/>
                  </a:outerShdw>
                </a:effectLst>
                <a:latin typeface="Arial" charset="0"/>
                <a:ea typeface="ヒラギノ角ゴ Pro W3" charset="0"/>
                <a:cs typeface="ヒラギノ角ゴ Pro W3" charset="0"/>
              </a:rPr>
              <a:t>If we really want to prepare our students for successful careers, we need to know all we can about the rapidly changing job market.</a:t>
            </a:r>
            <a:br>
              <a:rPr lang="en-US" sz="4400" i="1">
                <a:effectLst>
                  <a:outerShdw blurRad="38100" dist="38100" dir="2700000" algn="tl">
                    <a:srgbClr val="DDDDDD"/>
                  </a:outerShdw>
                </a:effectLst>
                <a:latin typeface="Arial" charset="0"/>
                <a:ea typeface="ヒラギノ角ゴ Pro W3" charset="0"/>
                <a:cs typeface="ヒラギノ角ゴ Pro W3" charset="0"/>
              </a:rPr>
            </a:br>
            <a:endParaRPr lang="en-US" sz="4400">
              <a:effectLst>
                <a:outerShdw blurRad="38100" dist="38100" dir="2700000" algn="tl">
                  <a:srgbClr val="DDDDDD"/>
                </a:outerShdw>
              </a:effectLst>
              <a:latin typeface="Arial" charset="0"/>
              <a:ea typeface="ヒラギノ角ゴ Pro W3" charset="0"/>
              <a:cs typeface="ヒラギノ角ゴ Pro W3" charset="0"/>
            </a:endParaRPr>
          </a:p>
        </p:txBody>
      </p:sp>
      <p:sp>
        <p:nvSpPr>
          <p:cNvPr id="1616899" name="Text Box 3"/>
          <p:cNvSpPr txBox="1">
            <a:spLocks noChangeArrowheads="1"/>
          </p:cNvSpPr>
          <p:nvPr/>
        </p:nvSpPr>
        <p:spPr bwMode="auto">
          <a:xfrm>
            <a:off x="6042025" y="6324600"/>
            <a:ext cx="2720975" cy="304800"/>
          </a:xfrm>
          <a:prstGeom prst="rect">
            <a:avLst/>
          </a:prstGeom>
          <a:noFill/>
          <a:ln w="9525">
            <a:noFill/>
            <a:miter lim="800000"/>
            <a:headEnd/>
            <a:tailEnd/>
          </a:ln>
          <a:effectLst/>
        </p:spPr>
        <p:txBody>
          <a:bodyPr>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spcBef>
                <a:spcPct val="50000"/>
              </a:spcBef>
            </a:pPr>
            <a:r>
              <a:rPr lang="en-US" sz="1400" b="1">
                <a:effectLst>
                  <a:outerShdw blurRad="38100" dist="38100" dir="2700000" algn="tl">
                    <a:srgbClr val="DDDDDD"/>
                  </a:outerShdw>
                </a:effectLst>
                <a:latin typeface="Helvetica Neue" charset="0"/>
              </a:rPr>
              <a:t>C. Droessler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Grp="1" noChangeArrowheads="1"/>
          </p:cNvSpPr>
          <p:nvPr>
            <p:ph type="title" idx="4294967295"/>
          </p:nvPr>
        </p:nvSpPr>
        <p:spPr>
          <a:xfrm>
            <a:off x="228600" y="533400"/>
            <a:ext cx="8686800" cy="1143000"/>
          </a:xfrm>
        </p:spPr>
        <p:txBody>
          <a:bodyPr/>
          <a:lstStyle/>
          <a:p>
            <a:pPr eaLnBrk="1" hangingPunct="1"/>
            <a:r>
              <a:rPr lang="en-US" i="1">
                <a:effectLst>
                  <a:outerShdw blurRad="38100" dist="38100" dir="2700000" algn="tl">
                    <a:srgbClr val="DDDDDD"/>
                  </a:outerShdw>
                </a:effectLst>
                <a:latin typeface="Arial" charset="0"/>
                <a:ea typeface="ヒラギノ角ゴ Pro W3" charset="0"/>
                <a:cs typeface="ヒラギノ角ゴ Pro W3" charset="0"/>
              </a:rPr>
              <a:t>Fastest Growing Occup. in USA</a:t>
            </a:r>
            <a:br>
              <a:rPr lang="en-US" i="1">
                <a:effectLst>
                  <a:outerShdw blurRad="38100" dist="38100" dir="2700000" algn="tl">
                    <a:srgbClr val="DDDDDD"/>
                  </a:outerShdw>
                </a:effectLst>
                <a:latin typeface="Arial" charset="0"/>
                <a:ea typeface="ヒラギノ角ゴ Pro W3" charset="0"/>
                <a:cs typeface="ヒラギノ角ゴ Pro W3" charset="0"/>
              </a:rPr>
            </a:br>
            <a:r>
              <a:rPr lang="en-US" sz="3200" i="1">
                <a:effectLst>
                  <a:outerShdw blurRad="38100" dist="38100" dir="2700000" algn="tl">
                    <a:srgbClr val="DDDDDD"/>
                  </a:outerShdw>
                </a:effectLst>
                <a:latin typeface="Arial" charset="0"/>
                <a:ea typeface="ヒラギノ角ゴ Pro W3" charset="0"/>
                <a:cs typeface="ヒラギノ角ゴ Pro W3" charset="0"/>
              </a:rPr>
              <a:t>Requiring Postsecondary Education</a:t>
            </a:r>
            <a:r>
              <a:rPr lang="en-US" i="1">
                <a:effectLst>
                  <a:outerShdw blurRad="38100" dist="38100" dir="2700000" algn="tl">
                    <a:srgbClr val="DDDDDD"/>
                  </a:outerShdw>
                </a:effectLst>
                <a:latin typeface="Arial" charset="0"/>
                <a:ea typeface="ヒラギノ角ゴ Pro W3" charset="0"/>
                <a:cs typeface="ヒラギノ角ゴ Pro W3" charset="0"/>
              </a:rPr>
              <a:t/>
            </a:r>
            <a:br>
              <a:rPr lang="en-US" i="1">
                <a:effectLst>
                  <a:outerShdw blurRad="38100" dist="38100" dir="2700000" algn="tl">
                    <a:srgbClr val="DDDDDD"/>
                  </a:outerShdw>
                </a:effectLst>
                <a:latin typeface="Arial" charset="0"/>
                <a:ea typeface="ヒラギノ角ゴ Pro W3" charset="0"/>
                <a:cs typeface="ヒラギノ角ゴ Pro W3" charset="0"/>
              </a:rPr>
            </a:br>
            <a:r>
              <a:rPr lang="en-US" sz="1900" i="1">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2010 - 2020)</a:t>
            </a:r>
            <a:br>
              <a:rPr lang="en-US" sz="1900" i="1">
                <a:solidFill>
                  <a:schemeClr val="tx1"/>
                </a:solidFill>
                <a:effectLst>
                  <a:outerShdw blurRad="38100" dist="38100" dir="2700000" algn="tl">
                    <a:srgbClr val="DDDDDD"/>
                  </a:outerShdw>
                </a:effectLst>
                <a:latin typeface="Arial" charset="0"/>
                <a:ea typeface="ヒラギノ角ゴ Pro W3" charset="0"/>
                <a:cs typeface="ヒラギノ角ゴ Pro W3" charset="0"/>
              </a:rPr>
            </a:br>
            <a:endParaRPr lang="en-US" sz="1900" i="1">
              <a:solidFill>
                <a:schemeClr val="tx1"/>
              </a:solidFill>
              <a:effectLst>
                <a:outerShdw blurRad="38100" dist="38100" dir="2700000" algn="tl">
                  <a:srgbClr val="DDDDDD"/>
                </a:outerShdw>
              </a:effectLst>
              <a:latin typeface="Arial" charset="0"/>
              <a:ea typeface="ヒラギノ角ゴ Pro W3" charset="0"/>
              <a:cs typeface="ヒラギノ角ゴ Pro W3" charset="0"/>
            </a:endParaRPr>
          </a:p>
        </p:txBody>
      </p:sp>
      <p:sp>
        <p:nvSpPr>
          <p:cNvPr id="102403" name="Rectangle 3"/>
          <p:cNvSpPr>
            <a:spLocks noGrp="1" noChangeArrowheads="1"/>
          </p:cNvSpPr>
          <p:nvPr>
            <p:ph type="body" idx="4294967295"/>
          </p:nvPr>
        </p:nvSpPr>
        <p:spPr>
          <a:xfrm>
            <a:off x="-304800" y="1676400"/>
            <a:ext cx="12039600" cy="4419600"/>
          </a:xfrm>
        </p:spPr>
        <p:txBody>
          <a:bodyPr/>
          <a:lstStyle/>
          <a:p>
            <a:pPr marL="2060575" indent="-2060575">
              <a:lnSpc>
                <a:spcPct val="90000"/>
              </a:lnSpc>
              <a:buFontTx/>
              <a:buNone/>
              <a:tabLst>
                <a:tab pos="1320800" algn="r"/>
                <a:tab pos="1541463" algn="l"/>
              </a:tabLst>
            </a:pPr>
            <a:r>
              <a:rPr lang="en-US" sz="2200">
                <a:solidFill>
                  <a:srgbClr val="0004FF"/>
                </a:solidFill>
                <a:latin typeface="Arial" charset="0"/>
                <a:ea typeface="ヒラギノ角ゴ Pro W3" charset="0"/>
                <a:cs typeface="ヒラギノ角ゴ Pro W3" charset="0"/>
              </a:rPr>
              <a:t>	711,900	Registered Nurses</a:t>
            </a:r>
          </a:p>
          <a:p>
            <a:pPr marL="2060575" indent="-2060575">
              <a:lnSpc>
                <a:spcPct val="90000"/>
              </a:lnSpc>
              <a:buFontTx/>
              <a:buNone/>
              <a:tabLst>
                <a:tab pos="1320800" algn="r"/>
                <a:tab pos="1541463" algn="l"/>
              </a:tabLst>
            </a:pPr>
            <a:r>
              <a:rPr lang="en-US" sz="2200">
                <a:solidFill>
                  <a:srgbClr val="0004FF"/>
                </a:solidFill>
                <a:latin typeface="Arial" charset="0"/>
                <a:ea typeface="ヒラギノ角ゴ Pro W3" charset="0"/>
                <a:cs typeface="ヒラギノ角ゴ Pro W3" charset="0"/>
              </a:rPr>
              <a:t>	358,400	Elementary and Middle School Teachers</a:t>
            </a:r>
          </a:p>
          <a:p>
            <a:pPr marL="2060575" indent="-2060575">
              <a:lnSpc>
                <a:spcPct val="90000"/>
              </a:lnSpc>
              <a:buFontTx/>
              <a:buNone/>
              <a:tabLst>
                <a:tab pos="1320800" algn="r"/>
                <a:tab pos="1541463" algn="l"/>
              </a:tabLst>
            </a:pPr>
            <a:r>
              <a:rPr lang="en-US" sz="2200">
                <a:solidFill>
                  <a:srgbClr val="0004FF"/>
                </a:solidFill>
                <a:latin typeface="Arial" charset="0"/>
                <a:ea typeface="ヒラギノ角ゴ Pro W3" charset="0"/>
                <a:cs typeface="ヒラギノ角ゴ Pro W3" charset="0"/>
              </a:rPr>
              <a:t>	314,600	Software Developers and Programmers</a:t>
            </a:r>
          </a:p>
          <a:p>
            <a:pPr marL="2060575" indent="-2060575">
              <a:lnSpc>
                <a:spcPct val="90000"/>
              </a:lnSpc>
              <a:buFontTx/>
              <a:buNone/>
              <a:tabLst>
                <a:tab pos="1320800" algn="r"/>
                <a:tab pos="1541463" algn="l"/>
              </a:tabLst>
            </a:pPr>
            <a:r>
              <a:rPr lang="en-US" sz="2200">
                <a:solidFill>
                  <a:srgbClr val="0004FF"/>
                </a:solidFill>
                <a:latin typeface="Arial" charset="0"/>
                <a:ea typeface="ヒラギノ角ゴ Pro W3" charset="0"/>
                <a:cs typeface="ヒラギノ角ゴ Pro W3" charset="0"/>
              </a:rPr>
              <a:t>	305,700	Postsecondary Teachers</a:t>
            </a:r>
          </a:p>
          <a:p>
            <a:pPr marL="2060575" indent="-2060575">
              <a:lnSpc>
                <a:spcPct val="90000"/>
              </a:lnSpc>
              <a:buFontTx/>
              <a:buNone/>
              <a:tabLst>
                <a:tab pos="1320800" algn="r"/>
                <a:tab pos="1541463" algn="l"/>
              </a:tabLst>
            </a:pPr>
            <a:r>
              <a:rPr lang="en-US" sz="2200">
                <a:solidFill>
                  <a:srgbClr val="0004FF"/>
                </a:solidFill>
                <a:latin typeface="Arial" charset="0"/>
                <a:ea typeface="ヒラギノ角ゴ Pro W3" charset="0"/>
                <a:cs typeface="ヒラギノ角ゴ Pro W3" charset="0"/>
              </a:rPr>
              <a:t>	302,000	Nursing Aides, Orderlies, and Attendants</a:t>
            </a:r>
          </a:p>
          <a:p>
            <a:pPr marL="2060575" indent="-2060575">
              <a:lnSpc>
                <a:spcPct val="90000"/>
              </a:lnSpc>
              <a:buFontTx/>
              <a:buNone/>
              <a:tabLst>
                <a:tab pos="1320800" algn="r"/>
                <a:tab pos="1541463" algn="l"/>
              </a:tabLst>
            </a:pPr>
            <a:r>
              <a:rPr lang="en-US" sz="2200">
                <a:solidFill>
                  <a:srgbClr val="0004FF"/>
                </a:solidFill>
                <a:latin typeface="Arial" charset="0"/>
                <a:ea typeface="ヒラギノ角ゴ Pro W3" charset="0"/>
                <a:cs typeface="ヒラギノ角ゴ Pro W3" charset="0"/>
              </a:rPr>
              <a:t>	248,800	Elementary School Teachers, Except Special Education</a:t>
            </a:r>
          </a:p>
          <a:p>
            <a:pPr marL="2060575" indent="-2060575">
              <a:lnSpc>
                <a:spcPct val="90000"/>
              </a:lnSpc>
              <a:buFontTx/>
              <a:buNone/>
              <a:tabLst>
                <a:tab pos="1320800" algn="r"/>
                <a:tab pos="1541463" algn="l"/>
              </a:tabLst>
            </a:pPr>
            <a:r>
              <a:rPr lang="en-US" sz="2200">
                <a:solidFill>
                  <a:srgbClr val="0004FF"/>
                </a:solidFill>
                <a:latin typeface="Arial" charset="0"/>
                <a:ea typeface="ヒラギノ角ゴ Pro W3" charset="0"/>
                <a:cs typeface="ヒラギノ角ゴ Pro W3" charset="0"/>
              </a:rPr>
              <a:t>	190,700	Accountants and Auditors</a:t>
            </a:r>
          </a:p>
          <a:p>
            <a:pPr marL="2060575" indent="-2060575">
              <a:lnSpc>
                <a:spcPct val="90000"/>
              </a:lnSpc>
              <a:buFontTx/>
              <a:buNone/>
              <a:tabLst>
                <a:tab pos="1320800" algn="r"/>
                <a:tab pos="1541463" algn="l"/>
              </a:tabLst>
            </a:pPr>
            <a:r>
              <a:rPr lang="en-US" sz="2200">
                <a:solidFill>
                  <a:srgbClr val="0004FF"/>
                </a:solidFill>
                <a:latin typeface="Arial" charset="0"/>
                <a:ea typeface="ヒラギノ角ゴ Pro W3" charset="0"/>
                <a:cs typeface="ヒラギノ角ゴ Pro W3" charset="0"/>
              </a:rPr>
              <a:t>	183,700	Health Practitioner Support Technologists and Technicians</a:t>
            </a:r>
          </a:p>
          <a:p>
            <a:pPr marL="2060575" indent="-2060575">
              <a:lnSpc>
                <a:spcPct val="90000"/>
              </a:lnSpc>
              <a:buFontTx/>
              <a:buNone/>
              <a:tabLst>
                <a:tab pos="1320800" algn="r"/>
                <a:tab pos="1541463" algn="l"/>
              </a:tabLst>
            </a:pPr>
            <a:r>
              <a:rPr lang="en-US" sz="2200">
                <a:solidFill>
                  <a:srgbClr val="0004FF"/>
                </a:solidFill>
                <a:latin typeface="Arial" charset="0"/>
                <a:ea typeface="ヒラギノ角ゴ Pro W3" charset="0"/>
                <a:cs typeface="ヒラギノ角ゴ Pro W3" charset="0"/>
              </a:rPr>
              <a:t>	178,600	Counselors</a:t>
            </a:r>
          </a:p>
          <a:p>
            <a:pPr marL="2060575" indent="-2060575">
              <a:lnSpc>
                <a:spcPct val="90000"/>
              </a:lnSpc>
              <a:buFontTx/>
              <a:buNone/>
              <a:tabLst>
                <a:tab pos="1320800" algn="r"/>
                <a:tab pos="1541463" algn="l"/>
              </a:tabLst>
            </a:pPr>
            <a:r>
              <a:rPr lang="en-US" sz="2200">
                <a:solidFill>
                  <a:srgbClr val="0004FF"/>
                </a:solidFill>
                <a:latin typeface="Arial" charset="0"/>
                <a:ea typeface="ヒラギノ角ゴ Pro W3" charset="0"/>
                <a:cs typeface="ヒラギノ角ゴ Pro W3" charset="0"/>
              </a:rPr>
              <a:t>	168,500	Licensed Practical and Licensed Vocational Nurses</a:t>
            </a:r>
          </a:p>
          <a:p>
            <a:pPr marL="2060575" indent="-2060575">
              <a:lnSpc>
                <a:spcPct val="90000"/>
              </a:lnSpc>
              <a:buFontTx/>
              <a:buNone/>
              <a:tabLst>
                <a:tab pos="1320800" algn="r"/>
                <a:tab pos="1541463" algn="l"/>
              </a:tabLst>
            </a:pPr>
            <a:r>
              <a:rPr lang="en-US" sz="2200">
                <a:solidFill>
                  <a:srgbClr val="0004FF"/>
                </a:solidFill>
                <a:latin typeface="Arial" charset="0"/>
                <a:ea typeface="ヒラギノ角ゴ Pro W3" charset="0"/>
                <a:cs typeface="ヒラギノ角ゴ Pro W3" charset="0"/>
              </a:rPr>
              <a:t>	168,300	Physicians and Surgeons</a:t>
            </a:r>
          </a:p>
          <a:p>
            <a:pPr marL="2060575" indent="-2060575">
              <a:lnSpc>
                <a:spcPct val="90000"/>
              </a:lnSpc>
              <a:buFontTx/>
              <a:buNone/>
              <a:tabLst>
                <a:tab pos="1320800" algn="r"/>
                <a:tab pos="1541463" algn="l"/>
              </a:tabLst>
            </a:pPr>
            <a:r>
              <a:rPr lang="en-US" sz="2200">
                <a:solidFill>
                  <a:srgbClr val="0004FF"/>
                </a:solidFill>
                <a:latin typeface="Arial" charset="0"/>
                <a:ea typeface="ヒラギノ角ゴ Pro W3" charset="0"/>
                <a:cs typeface="ヒラギノ角ゴ Pro W3" charset="0"/>
              </a:rPr>
              <a:t>	157,200	Management Analysts</a:t>
            </a:r>
          </a:p>
          <a:p>
            <a:pPr marL="2060575" indent="-2060575">
              <a:lnSpc>
                <a:spcPct val="90000"/>
              </a:lnSpc>
              <a:buFontTx/>
              <a:buNone/>
              <a:tabLst>
                <a:tab pos="1320800" algn="r"/>
                <a:tab pos="1541463" algn="l"/>
              </a:tabLst>
            </a:pPr>
            <a:r>
              <a:rPr lang="en-US" sz="2200">
                <a:solidFill>
                  <a:srgbClr val="0004FF"/>
                </a:solidFill>
                <a:latin typeface="Arial" charset="0"/>
                <a:ea typeface="ヒラギノ角ゴ Pro W3" charset="0"/>
                <a:cs typeface="ヒラギノ角ゴ Pro W3" charset="0"/>
              </a:rPr>
              <a:t>	146,300	Preschool and Kindergarten Teachers</a:t>
            </a:r>
          </a:p>
          <a:p>
            <a:pPr marL="2060575" indent="-2060575">
              <a:lnSpc>
                <a:spcPct val="90000"/>
              </a:lnSpc>
              <a:buFontTx/>
              <a:buNone/>
              <a:tabLst>
                <a:tab pos="1320800" algn="r"/>
                <a:tab pos="1541463" algn="l"/>
              </a:tabLst>
            </a:pPr>
            <a:r>
              <a:rPr lang="en-US" sz="2200">
                <a:solidFill>
                  <a:srgbClr val="0004FF"/>
                </a:solidFill>
                <a:latin typeface="Arial" charset="0"/>
                <a:ea typeface="ヒラギノ角ゴ Pro W3" charset="0"/>
                <a:cs typeface="ヒラギノ角ゴ Pro W3" charset="0"/>
              </a:rPr>
              <a:t>	143,800	Software Developers, Applications</a:t>
            </a:r>
            <a:endParaRPr lang="en-US" sz="2200">
              <a:solidFill>
                <a:schemeClr val="tx1"/>
              </a:solidFill>
              <a:latin typeface="Arial" charset="0"/>
              <a:ea typeface="ヒラギノ角ゴ Pro W3" charset="0"/>
              <a:cs typeface="ヒラギノ角ゴ Pro W3" charset="0"/>
            </a:endParaRPr>
          </a:p>
        </p:txBody>
      </p:sp>
      <p:sp>
        <p:nvSpPr>
          <p:cNvPr id="102404"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Grp="1" noChangeArrowheads="1"/>
          </p:cNvSpPr>
          <p:nvPr>
            <p:ph type="title" idx="4294967295"/>
          </p:nvPr>
        </p:nvSpPr>
        <p:spPr>
          <a:xfrm>
            <a:off x="228600" y="533400"/>
            <a:ext cx="8686800" cy="1143000"/>
          </a:xfrm>
        </p:spPr>
        <p:txBody>
          <a:bodyPr/>
          <a:lstStyle/>
          <a:p>
            <a:pPr eaLnBrk="1" hangingPunct="1"/>
            <a:r>
              <a:rPr lang="en-US" i="1">
                <a:effectLst>
                  <a:outerShdw blurRad="38100" dist="38100" dir="2700000" algn="tl">
                    <a:srgbClr val="DDDDDD"/>
                  </a:outerShdw>
                </a:effectLst>
                <a:latin typeface="Arial" charset="0"/>
                <a:ea typeface="ヒラギノ角ゴ Pro W3" charset="0"/>
                <a:cs typeface="ヒラギノ角ゴ Pro W3" charset="0"/>
              </a:rPr>
              <a:t>Fastest Growing Occup. in USA</a:t>
            </a:r>
            <a:br>
              <a:rPr lang="en-US" i="1">
                <a:effectLst>
                  <a:outerShdw blurRad="38100" dist="38100" dir="2700000" algn="tl">
                    <a:srgbClr val="DDDDDD"/>
                  </a:outerShdw>
                </a:effectLst>
                <a:latin typeface="Arial" charset="0"/>
                <a:ea typeface="ヒラギノ角ゴ Pro W3" charset="0"/>
                <a:cs typeface="ヒラギノ角ゴ Pro W3" charset="0"/>
              </a:rPr>
            </a:br>
            <a:r>
              <a:rPr lang="en-US" sz="1900" i="1">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2010 - 2020)</a:t>
            </a:r>
          </a:p>
        </p:txBody>
      </p:sp>
      <p:sp>
        <p:nvSpPr>
          <p:cNvPr id="104451" name="Rectangle 3"/>
          <p:cNvSpPr>
            <a:spLocks noGrp="1" noChangeArrowheads="1"/>
          </p:cNvSpPr>
          <p:nvPr>
            <p:ph type="body" idx="4294967295"/>
          </p:nvPr>
        </p:nvSpPr>
        <p:spPr>
          <a:xfrm>
            <a:off x="0" y="1676400"/>
            <a:ext cx="12496800" cy="4419600"/>
          </a:xfrm>
        </p:spPr>
        <p:txBody>
          <a:bodyPr/>
          <a:lstStyle/>
          <a:p>
            <a:pPr marL="2060575" indent="-2060575">
              <a:lnSpc>
                <a:spcPct val="90000"/>
              </a:lnSpc>
              <a:buFontTx/>
              <a:buNone/>
              <a:tabLst>
                <a:tab pos="1320800" algn="r"/>
                <a:tab pos="1541463" algn="l"/>
              </a:tabLst>
            </a:pPr>
            <a:r>
              <a:rPr lang="en-US" sz="2600">
                <a:solidFill>
                  <a:schemeClr val="tx1"/>
                </a:solidFill>
                <a:latin typeface="Arial" charset="0"/>
                <a:ea typeface="ヒラギノ角ゴ Pro W3" charset="0"/>
                <a:cs typeface="ヒラギノ角ゴ Pro W3" charset="0"/>
              </a:rPr>
              <a:t>	</a:t>
            </a:r>
            <a:r>
              <a:rPr lang="en-US" sz="2600">
                <a:solidFill>
                  <a:srgbClr val="0004FF"/>
                </a:solidFill>
                <a:latin typeface="Arial" charset="0"/>
                <a:ea typeface="ヒラギノ角ゴ Pro W3" charset="0"/>
                <a:cs typeface="ヒラギノ角ゴ Pro W3" charset="0"/>
              </a:rPr>
              <a:t>711,900	Registered Nurses</a:t>
            </a:r>
            <a:endParaRPr lang="en-US" sz="2600">
              <a:solidFill>
                <a:schemeClr val="tx1"/>
              </a:solidFill>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600">
                <a:solidFill>
                  <a:schemeClr val="tx1"/>
                </a:solidFill>
                <a:latin typeface="Arial" charset="0"/>
                <a:ea typeface="ヒラギノ角ゴ Pro W3" charset="0"/>
                <a:cs typeface="ヒラギノ角ゴ Pro W3" charset="0"/>
              </a:rPr>
              <a:t>	</a:t>
            </a:r>
            <a:r>
              <a:rPr lang="en-US" sz="2600">
                <a:solidFill>
                  <a:srgbClr val="71852C"/>
                </a:solidFill>
                <a:latin typeface="Arial" charset="0"/>
                <a:ea typeface="ヒラギノ角ゴ Pro W3" charset="0"/>
                <a:cs typeface="ヒラギノ角ゴ Pro W3" charset="0"/>
              </a:rPr>
              <a:t>706,800	Retail Salespersons</a:t>
            </a:r>
          </a:p>
          <a:p>
            <a:pPr marL="2060575" indent="-2060575">
              <a:lnSpc>
                <a:spcPct val="90000"/>
              </a:lnSpc>
              <a:buFontTx/>
              <a:buNone/>
              <a:tabLst>
                <a:tab pos="1320800" algn="r"/>
                <a:tab pos="1541463" algn="l"/>
              </a:tabLst>
            </a:pPr>
            <a:r>
              <a:rPr lang="en-US" sz="2600">
                <a:solidFill>
                  <a:srgbClr val="71852C"/>
                </a:solidFill>
                <a:latin typeface="Arial" charset="0"/>
                <a:ea typeface="ヒラギノ角ゴ Pro W3" charset="0"/>
                <a:cs typeface="ヒラギノ角ゴ Pro W3" charset="0"/>
              </a:rPr>
              <a:t>	706,300	Home Health Aides</a:t>
            </a:r>
          </a:p>
          <a:p>
            <a:pPr marL="2060575" indent="-2060575">
              <a:lnSpc>
                <a:spcPct val="90000"/>
              </a:lnSpc>
              <a:buFontTx/>
              <a:buNone/>
              <a:tabLst>
                <a:tab pos="1320800" algn="r"/>
                <a:tab pos="1541463" algn="l"/>
              </a:tabLst>
            </a:pPr>
            <a:r>
              <a:rPr lang="en-US" sz="2600">
                <a:solidFill>
                  <a:srgbClr val="71852C"/>
                </a:solidFill>
                <a:latin typeface="Arial" charset="0"/>
                <a:ea typeface="ヒラギノ角ゴ Pro W3" charset="0"/>
                <a:cs typeface="ヒラギノ角ゴ Pro W3" charset="0"/>
              </a:rPr>
              <a:t>	607,000	Personal Care Aides</a:t>
            </a:r>
          </a:p>
          <a:p>
            <a:pPr marL="2060575" indent="-2060575">
              <a:lnSpc>
                <a:spcPct val="90000"/>
              </a:lnSpc>
              <a:buFontTx/>
              <a:buNone/>
              <a:tabLst>
                <a:tab pos="1320800" algn="r"/>
                <a:tab pos="1541463" algn="l"/>
              </a:tabLst>
            </a:pPr>
            <a:r>
              <a:rPr lang="en-US" sz="2600">
                <a:solidFill>
                  <a:srgbClr val="71852C"/>
                </a:solidFill>
                <a:latin typeface="Arial" charset="0"/>
                <a:ea typeface="ヒラギノ角ゴ Pro W3" charset="0"/>
                <a:cs typeface="ヒラギノ角ゴ Pro W3" charset="0"/>
              </a:rPr>
              <a:t>	497,700	Driver/Sales Workers and Truck Drivers</a:t>
            </a:r>
          </a:p>
          <a:p>
            <a:pPr marL="2060575" indent="-2060575">
              <a:lnSpc>
                <a:spcPct val="90000"/>
              </a:lnSpc>
              <a:buFontTx/>
              <a:buNone/>
              <a:tabLst>
                <a:tab pos="1320800" algn="r"/>
                <a:tab pos="1541463" algn="l"/>
              </a:tabLst>
            </a:pPr>
            <a:r>
              <a:rPr lang="en-US" sz="2600">
                <a:solidFill>
                  <a:srgbClr val="71852C"/>
                </a:solidFill>
                <a:latin typeface="Arial" charset="0"/>
                <a:ea typeface="ヒラギノ角ゴ Pro W3" charset="0"/>
                <a:cs typeface="ヒラギノ角ゴ Pro W3" charset="0"/>
              </a:rPr>
              <a:t>	489,500	Office Clerks, General</a:t>
            </a:r>
          </a:p>
          <a:p>
            <a:pPr marL="2060575" indent="-2060575">
              <a:lnSpc>
                <a:spcPct val="90000"/>
              </a:lnSpc>
              <a:buFontTx/>
              <a:buNone/>
              <a:tabLst>
                <a:tab pos="1320800" algn="r"/>
                <a:tab pos="1541463" algn="l"/>
              </a:tabLst>
            </a:pPr>
            <a:r>
              <a:rPr lang="en-US" sz="2600">
                <a:solidFill>
                  <a:srgbClr val="71852C"/>
                </a:solidFill>
                <a:latin typeface="Arial" charset="0"/>
                <a:ea typeface="ヒラギノ角ゴ Pro W3" charset="0"/>
                <a:cs typeface="ヒラギノ角ゴ Pro W3" charset="0"/>
              </a:rPr>
              <a:t>	437,300	Laborers and Material Movers, Hand</a:t>
            </a:r>
          </a:p>
          <a:p>
            <a:pPr marL="2060575" indent="-2060575">
              <a:lnSpc>
                <a:spcPct val="90000"/>
              </a:lnSpc>
              <a:buFontTx/>
              <a:buNone/>
              <a:tabLst>
                <a:tab pos="1320800" algn="r"/>
                <a:tab pos="1541463" algn="l"/>
              </a:tabLst>
            </a:pPr>
            <a:r>
              <a:rPr lang="en-US" sz="2600">
                <a:solidFill>
                  <a:srgbClr val="71852C"/>
                </a:solidFill>
                <a:latin typeface="Arial" charset="0"/>
                <a:ea typeface="ヒラギノ角ゴ Pro W3" charset="0"/>
                <a:cs typeface="ヒラギノ角ゴ Pro W3" charset="0"/>
              </a:rPr>
              <a:t>	425,400	Fast Food and Counter Workers</a:t>
            </a:r>
          </a:p>
          <a:p>
            <a:pPr marL="2060575" indent="-2060575">
              <a:lnSpc>
                <a:spcPct val="90000"/>
              </a:lnSpc>
              <a:buFontTx/>
              <a:buNone/>
              <a:tabLst>
                <a:tab pos="1320800" algn="r"/>
                <a:tab pos="1541463" algn="l"/>
              </a:tabLst>
            </a:pPr>
            <a:r>
              <a:rPr lang="en-US" sz="2600">
                <a:solidFill>
                  <a:srgbClr val="71852C"/>
                </a:solidFill>
                <a:latin typeface="Arial" charset="0"/>
                <a:ea typeface="ヒラギノ角ゴ Pro W3" charset="0"/>
                <a:cs typeface="ヒラギノ角ゴ Pro W3" charset="0"/>
              </a:rPr>
              <a:t>	398,000	Combined Food Preparation and Serving Workers, Including Fast Food</a:t>
            </a:r>
          </a:p>
          <a:p>
            <a:pPr marL="2060575" indent="-2060575">
              <a:lnSpc>
                <a:spcPct val="90000"/>
              </a:lnSpc>
              <a:buFontTx/>
              <a:buNone/>
              <a:tabLst>
                <a:tab pos="1320800" algn="r"/>
                <a:tab pos="1541463" algn="l"/>
              </a:tabLst>
            </a:pPr>
            <a:r>
              <a:rPr lang="en-US" sz="2600">
                <a:solidFill>
                  <a:srgbClr val="71852C"/>
                </a:solidFill>
                <a:latin typeface="Arial" charset="0"/>
                <a:ea typeface="ヒラギノ角ゴ Pro W3" charset="0"/>
                <a:cs typeface="ヒラギノ角ゴ Pro W3" charset="0"/>
              </a:rPr>
              <a:t>	359,000	Building Cleaning Workers</a:t>
            </a:r>
          </a:p>
          <a:p>
            <a:pPr marL="2060575" indent="-2060575">
              <a:lnSpc>
                <a:spcPct val="90000"/>
              </a:lnSpc>
              <a:buFontTx/>
              <a:buNone/>
              <a:tabLst>
                <a:tab pos="1320800" algn="r"/>
                <a:tab pos="1541463" algn="l"/>
              </a:tabLst>
            </a:pPr>
            <a:r>
              <a:rPr lang="en-US" sz="2600">
                <a:solidFill>
                  <a:srgbClr val="71852C"/>
                </a:solidFill>
                <a:latin typeface="Arial" charset="0"/>
                <a:ea typeface="ヒラギノ角ゴ Pro W3" charset="0"/>
                <a:cs typeface="ヒラギノ角ゴ Pro W3" charset="0"/>
              </a:rPr>
              <a:t>	</a:t>
            </a:r>
            <a:r>
              <a:rPr lang="en-US" sz="2600">
                <a:solidFill>
                  <a:srgbClr val="0004FF"/>
                </a:solidFill>
                <a:latin typeface="Arial" charset="0"/>
                <a:ea typeface="ヒラギノ角ゴ Pro W3" charset="0"/>
                <a:cs typeface="ヒラギノ角ゴ Pro W3" charset="0"/>
              </a:rPr>
              <a:t>358,400	Elementary and Middle School Teachers</a:t>
            </a:r>
            <a:endParaRPr lang="en-US" sz="2600">
              <a:solidFill>
                <a:srgbClr val="71852C"/>
              </a:solidFill>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600">
                <a:solidFill>
                  <a:srgbClr val="71852C"/>
                </a:solidFill>
                <a:latin typeface="Arial" charset="0"/>
                <a:ea typeface="ヒラギノ角ゴ Pro W3" charset="0"/>
                <a:cs typeface="ヒラギノ角ゴ Pro W3" charset="0"/>
              </a:rPr>
              <a:t>	338,400	Customer Service Representatives</a:t>
            </a:r>
          </a:p>
          <a:p>
            <a:pPr marL="2060575" indent="-2060575">
              <a:lnSpc>
                <a:spcPct val="90000"/>
              </a:lnSpc>
              <a:buFontTx/>
              <a:buNone/>
              <a:tabLst>
                <a:tab pos="1320800" algn="r"/>
                <a:tab pos="1541463" algn="l"/>
              </a:tabLst>
            </a:pPr>
            <a:r>
              <a:rPr lang="en-US" sz="2600">
                <a:solidFill>
                  <a:srgbClr val="71852C"/>
                </a:solidFill>
                <a:latin typeface="Arial" charset="0"/>
                <a:ea typeface="ヒラギノ角ゴ Pro W3" charset="0"/>
                <a:cs typeface="ヒラギノ角ゴ Pro W3" charset="0"/>
              </a:rPr>
              <a:t>	330,100	Heavy and Tractor-Trailer Truck Drivers</a:t>
            </a:r>
          </a:p>
          <a:p>
            <a:pPr marL="2060575" indent="-2060575">
              <a:lnSpc>
                <a:spcPct val="90000"/>
              </a:lnSpc>
              <a:buFontTx/>
              <a:buNone/>
              <a:tabLst>
                <a:tab pos="1320800" algn="r"/>
                <a:tab pos="1541463" algn="l"/>
              </a:tabLst>
            </a:pPr>
            <a:r>
              <a:rPr lang="en-US" sz="2600">
                <a:solidFill>
                  <a:srgbClr val="71852C"/>
                </a:solidFill>
                <a:latin typeface="Arial" charset="0"/>
                <a:ea typeface="ヒラギノ角ゴ Pro W3" charset="0"/>
                <a:cs typeface="ヒラギノ角ゴ Pro W3" charset="0"/>
              </a:rPr>
              <a:t>	328,500	Miscellaneous Healthcare Support Occupations</a:t>
            </a:r>
          </a:p>
          <a:p>
            <a:pPr marL="2060575" indent="-2060575">
              <a:lnSpc>
                <a:spcPct val="90000"/>
              </a:lnSpc>
              <a:buFontTx/>
              <a:buNone/>
              <a:tabLst>
                <a:tab pos="1320800" algn="r"/>
                <a:tab pos="1541463" algn="l"/>
              </a:tabLst>
            </a:pPr>
            <a:r>
              <a:rPr lang="en-US" sz="2600">
                <a:solidFill>
                  <a:srgbClr val="71852C"/>
                </a:solidFill>
                <a:latin typeface="Arial" charset="0"/>
                <a:ea typeface="ヒラギノ角ゴ Pro W3" charset="0"/>
                <a:cs typeface="ヒラギノ角ゴ Pro W3" charset="0"/>
              </a:rPr>
              <a:t>	319,100	Laborers and Freight, Stock, and Material Movers, Hand</a:t>
            </a:r>
          </a:p>
          <a:p>
            <a:pPr marL="2060575" indent="-2060575">
              <a:lnSpc>
                <a:spcPct val="90000"/>
              </a:lnSpc>
              <a:buFontTx/>
              <a:buNone/>
              <a:tabLst>
                <a:tab pos="1320800" algn="r"/>
                <a:tab pos="1541463" algn="l"/>
              </a:tabLst>
            </a:pPr>
            <a:r>
              <a:rPr lang="en-US" sz="2600">
                <a:solidFill>
                  <a:srgbClr val="71852C"/>
                </a:solidFill>
                <a:latin typeface="Arial" charset="0"/>
                <a:ea typeface="ヒラギノ角ゴ Pro W3" charset="0"/>
                <a:cs typeface="ヒラギノ角ゴ Pro W3" charset="0"/>
              </a:rPr>
              <a:t>	314,600	Software Developers and Programmers</a:t>
            </a:r>
          </a:p>
          <a:p>
            <a:pPr marL="2060575" indent="-2060575">
              <a:lnSpc>
                <a:spcPct val="90000"/>
              </a:lnSpc>
              <a:buFontTx/>
              <a:buNone/>
              <a:tabLst>
                <a:tab pos="1320800" algn="r"/>
                <a:tab pos="1541463" algn="l"/>
              </a:tabLst>
            </a:pPr>
            <a:r>
              <a:rPr lang="en-US" sz="2600">
                <a:solidFill>
                  <a:schemeClr val="tx1"/>
                </a:solidFill>
                <a:latin typeface="Arial" charset="0"/>
                <a:ea typeface="ヒラギノ角ゴ Pro W3" charset="0"/>
                <a:cs typeface="ヒラギノ角ゴ Pro W3" charset="0"/>
              </a:rPr>
              <a:t>	</a:t>
            </a:r>
            <a:r>
              <a:rPr lang="en-US" sz="2600">
                <a:solidFill>
                  <a:srgbClr val="0004FF"/>
                </a:solidFill>
                <a:latin typeface="Arial" charset="0"/>
                <a:ea typeface="ヒラギノ角ゴ Pro W3" charset="0"/>
                <a:cs typeface="ヒラギノ角ゴ Pro W3" charset="0"/>
              </a:rPr>
              <a:t>305,700	Postsecondary Teachers</a:t>
            </a:r>
            <a:endParaRPr lang="en-US" sz="2600">
              <a:solidFill>
                <a:schemeClr val="tx1"/>
              </a:solidFill>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600">
                <a:solidFill>
                  <a:schemeClr val="tx1"/>
                </a:solidFill>
                <a:latin typeface="Arial" charset="0"/>
                <a:ea typeface="ヒラギノ角ゴ Pro W3" charset="0"/>
                <a:cs typeface="ヒラギノ角ゴ Pro W3" charset="0"/>
              </a:rPr>
              <a:t>	302,000	Nursing Aides, Orderlies, and Attendants</a:t>
            </a:r>
          </a:p>
          <a:p>
            <a:pPr marL="2060575" indent="-2060575">
              <a:lnSpc>
                <a:spcPct val="90000"/>
              </a:lnSpc>
              <a:buFontTx/>
              <a:buNone/>
              <a:tabLst>
                <a:tab pos="1320800" algn="r"/>
                <a:tab pos="1541463" algn="l"/>
              </a:tabLst>
            </a:pPr>
            <a:r>
              <a:rPr lang="en-US" sz="2600">
                <a:solidFill>
                  <a:schemeClr val="tx1"/>
                </a:solidFill>
                <a:latin typeface="Arial" charset="0"/>
                <a:ea typeface="ヒラギノ角ゴ Pro W3" charset="0"/>
                <a:cs typeface="ヒラギノ角ゴ Pro W3" charset="0"/>
              </a:rPr>
              <a:t>	262,000	Childcare Workers</a:t>
            </a:r>
          </a:p>
          <a:p>
            <a:pPr marL="2060575" indent="-2060575">
              <a:lnSpc>
                <a:spcPct val="90000"/>
              </a:lnSpc>
              <a:buFontTx/>
              <a:buNone/>
              <a:tabLst>
                <a:tab pos="1320800" algn="r"/>
                <a:tab pos="1541463" algn="l"/>
              </a:tabLst>
            </a:pPr>
            <a:r>
              <a:rPr lang="en-US" sz="2600">
                <a:solidFill>
                  <a:schemeClr val="tx1"/>
                </a:solidFill>
                <a:latin typeface="Arial" charset="0"/>
                <a:ea typeface="ヒラギノ角ゴ Pro W3" charset="0"/>
                <a:cs typeface="ヒラギノ角ゴ Pro W3" charset="0"/>
              </a:rPr>
              <a:t>	259,000	Bookkeeping, Accounting, and Auditing Clerks</a:t>
            </a:r>
          </a:p>
          <a:p>
            <a:pPr marL="2060575" indent="-2060575">
              <a:lnSpc>
                <a:spcPct val="90000"/>
              </a:lnSpc>
              <a:buFontTx/>
              <a:buNone/>
              <a:tabLst>
                <a:tab pos="1320800" algn="r"/>
                <a:tab pos="1541463" algn="l"/>
              </a:tabLst>
            </a:pPr>
            <a:r>
              <a:rPr lang="en-US" sz="2600">
                <a:solidFill>
                  <a:schemeClr val="tx1"/>
                </a:solidFill>
                <a:latin typeface="Arial" charset="0"/>
                <a:ea typeface="ヒラギノ角ゴ Pro W3" charset="0"/>
                <a:cs typeface="ヒラギノ角ゴ Pro W3" charset="0"/>
              </a:rPr>
              <a:t>	250,200	Cashiers</a:t>
            </a:r>
          </a:p>
          <a:p>
            <a:pPr marL="2060575" indent="-2060575">
              <a:lnSpc>
                <a:spcPct val="90000"/>
              </a:lnSpc>
              <a:buFontTx/>
              <a:buNone/>
              <a:tabLst>
                <a:tab pos="1320800" algn="r"/>
                <a:tab pos="1541463" algn="l"/>
              </a:tabLst>
            </a:pPr>
            <a:r>
              <a:rPr lang="en-US" sz="2600">
                <a:solidFill>
                  <a:schemeClr val="tx1"/>
                </a:solidFill>
                <a:latin typeface="Arial" charset="0"/>
                <a:ea typeface="ヒラギノ角ゴ Pro W3" charset="0"/>
                <a:cs typeface="ヒラギノ角ゴ Pro W3" charset="0"/>
              </a:rPr>
              <a:t>	248,800	Elementary School Teachers, Except Special Education</a:t>
            </a:r>
          </a:p>
          <a:p>
            <a:pPr marL="2060575" indent="-2060575">
              <a:lnSpc>
                <a:spcPct val="90000"/>
              </a:lnSpc>
              <a:buFontTx/>
              <a:buNone/>
              <a:tabLst>
                <a:tab pos="1320800" algn="r"/>
                <a:tab pos="1541463" algn="l"/>
              </a:tabLst>
            </a:pPr>
            <a:r>
              <a:rPr lang="en-US" sz="2600">
                <a:solidFill>
                  <a:schemeClr val="tx1"/>
                </a:solidFill>
                <a:latin typeface="Arial" charset="0"/>
                <a:ea typeface="ヒラギノ角ゴ Pro W3" charset="0"/>
                <a:cs typeface="ヒラギノ角ゴ Pro W3" charset="0"/>
              </a:rPr>
              <a:t>	248,500	Receptionists and Information Clerks</a:t>
            </a:r>
          </a:p>
          <a:p>
            <a:pPr marL="2060575" indent="-2060575">
              <a:lnSpc>
                <a:spcPct val="90000"/>
              </a:lnSpc>
              <a:buFontTx/>
              <a:buNone/>
              <a:tabLst>
                <a:tab pos="1320800" algn="r"/>
                <a:tab pos="1541463" algn="l"/>
              </a:tabLst>
            </a:pPr>
            <a:r>
              <a:rPr lang="en-US" sz="2600">
                <a:solidFill>
                  <a:schemeClr val="tx1"/>
                </a:solidFill>
                <a:latin typeface="Arial" charset="0"/>
                <a:ea typeface="ヒラギノ角ゴ Pro W3" charset="0"/>
                <a:cs typeface="ヒラギノ角ゴ Pro W3" charset="0"/>
              </a:rPr>
              <a:t>	247,800	Cashiers</a:t>
            </a:r>
          </a:p>
          <a:p>
            <a:pPr marL="2060575" indent="-2060575">
              <a:lnSpc>
                <a:spcPct val="90000"/>
              </a:lnSpc>
              <a:buFontTx/>
              <a:buNone/>
              <a:tabLst>
                <a:tab pos="1320800" algn="r"/>
                <a:tab pos="1541463" algn="l"/>
              </a:tabLst>
            </a:pPr>
            <a:r>
              <a:rPr lang="en-US" sz="2600">
                <a:solidFill>
                  <a:schemeClr val="tx1"/>
                </a:solidFill>
                <a:latin typeface="Arial" charset="0"/>
                <a:ea typeface="ヒラギノ角ゴ Pro W3" charset="0"/>
                <a:cs typeface="ヒラギノ角ゴ Pro W3" charset="0"/>
              </a:rPr>
              <a:t>	246,400	Janitors and Cleaners, Except Maids and Housekeeping Cleaners</a:t>
            </a:r>
          </a:p>
          <a:p>
            <a:pPr marL="2060575" indent="-2060575">
              <a:lnSpc>
                <a:spcPct val="90000"/>
              </a:lnSpc>
              <a:buFontTx/>
              <a:buNone/>
              <a:tabLst>
                <a:tab pos="1320800" algn="r"/>
                <a:tab pos="1541463" algn="l"/>
              </a:tabLst>
            </a:pPr>
            <a:r>
              <a:rPr lang="en-US" sz="2600">
                <a:solidFill>
                  <a:schemeClr val="tx1"/>
                </a:solidFill>
                <a:latin typeface="Arial" charset="0"/>
                <a:ea typeface="ヒラギノ角ゴ Pro W3" charset="0"/>
                <a:cs typeface="ヒラギノ角ゴ Pro W3" charset="0"/>
              </a:rPr>
              <a:t>	240,800	Landscaping and Groundskeeping Workers</a:t>
            </a:r>
          </a:p>
          <a:p>
            <a:pPr marL="2060575" indent="-2060575">
              <a:lnSpc>
                <a:spcPct val="90000"/>
              </a:lnSpc>
              <a:buFontTx/>
              <a:buNone/>
              <a:tabLst>
                <a:tab pos="1320800" algn="r"/>
                <a:tab pos="1541463" algn="l"/>
              </a:tabLst>
            </a:pPr>
            <a:r>
              <a:rPr lang="en-US" sz="2600">
                <a:solidFill>
                  <a:schemeClr val="tx1"/>
                </a:solidFill>
                <a:latin typeface="Arial" charset="0"/>
                <a:ea typeface="ヒラギノ角ゴ Pro W3" charset="0"/>
                <a:cs typeface="ヒラギノ角ゴ Pro W3" charset="0"/>
              </a:rPr>
              <a:t>	223,400	Sales Representatives, Wholesale and Manufacturing, Except Technical and Scientific Products</a:t>
            </a:r>
          </a:p>
          <a:p>
            <a:pPr marL="2060575" indent="-2060575">
              <a:lnSpc>
                <a:spcPct val="90000"/>
              </a:lnSpc>
              <a:buFontTx/>
              <a:buNone/>
              <a:tabLst>
                <a:tab pos="1320800" algn="r"/>
                <a:tab pos="1541463" algn="l"/>
              </a:tabLst>
            </a:pPr>
            <a:r>
              <a:rPr lang="en-US" sz="2600">
                <a:solidFill>
                  <a:schemeClr val="tx1"/>
                </a:solidFill>
                <a:latin typeface="Arial" charset="0"/>
                <a:ea typeface="ヒラギノ角ゴ Pro W3" charset="0"/>
                <a:cs typeface="ヒラギノ角ゴ Pro W3" charset="0"/>
              </a:rPr>
              <a:t>	212,400	Construction Laborers</a:t>
            </a:r>
          </a:p>
          <a:p>
            <a:pPr marL="2060575" indent="-2060575">
              <a:lnSpc>
                <a:spcPct val="90000"/>
              </a:lnSpc>
              <a:buFontTx/>
              <a:buNone/>
              <a:tabLst>
                <a:tab pos="1320800" algn="r"/>
                <a:tab pos="1541463" algn="l"/>
              </a:tabLst>
            </a:pPr>
            <a:r>
              <a:rPr lang="en-US" sz="2600">
                <a:solidFill>
                  <a:schemeClr val="tx1"/>
                </a:solidFill>
                <a:latin typeface="Arial" charset="0"/>
                <a:ea typeface="ヒラギノ角ゴ Pro W3" charset="0"/>
                <a:cs typeface="ヒラギノ角ゴ Pro W3" charset="0"/>
              </a:rPr>
              <a:t>	210,200	Medical Secretaries</a:t>
            </a:r>
          </a:p>
          <a:p>
            <a:pPr marL="2060575" indent="-2060575">
              <a:lnSpc>
                <a:spcPct val="90000"/>
              </a:lnSpc>
              <a:buFontTx/>
              <a:buNone/>
              <a:tabLst>
                <a:tab pos="1320800" algn="r"/>
                <a:tab pos="1541463" algn="l"/>
              </a:tabLst>
            </a:pPr>
            <a:r>
              <a:rPr lang="en-US" sz="2600">
                <a:solidFill>
                  <a:schemeClr val="tx1"/>
                </a:solidFill>
                <a:latin typeface="Arial" charset="0"/>
                <a:ea typeface="ヒラギノ角ゴ Pro W3" charset="0"/>
                <a:cs typeface="ヒラギノ角ゴ Pro W3" charset="0"/>
              </a:rPr>
              <a:t>	203,400	First-Line Supervisors of Office and Administrative Support Workers</a:t>
            </a:r>
          </a:p>
          <a:p>
            <a:pPr marL="2060575" indent="-2060575">
              <a:lnSpc>
                <a:spcPct val="90000"/>
              </a:lnSpc>
              <a:buFontTx/>
              <a:buNone/>
              <a:tabLst>
                <a:tab pos="1320800" algn="r"/>
                <a:tab pos="1541463" algn="l"/>
              </a:tabLst>
            </a:pPr>
            <a:r>
              <a:rPr lang="en-US" sz="2600">
                <a:solidFill>
                  <a:schemeClr val="tx1"/>
                </a:solidFill>
                <a:latin typeface="Arial" charset="0"/>
                <a:ea typeface="ヒラギノ角ゴ Pro W3" charset="0"/>
                <a:cs typeface="ヒラギノ角ゴ Pro W3" charset="0"/>
              </a:rPr>
              <a:t>	196,000	Carpenters</a:t>
            </a:r>
          </a:p>
          <a:p>
            <a:pPr marL="2060575" indent="-2060575">
              <a:lnSpc>
                <a:spcPct val="90000"/>
              </a:lnSpc>
              <a:buFontTx/>
              <a:buNone/>
              <a:tabLst>
                <a:tab pos="1320800" algn="r"/>
                <a:tab pos="1541463" algn="l"/>
              </a:tabLst>
            </a:pPr>
            <a:r>
              <a:rPr lang="en-US" sz="2600">
                <a:solidFill>
                  <a:schemeClr val="tx1"/>
                </a:solidFill>
                <a:latin typeface="Arial" charset="0"/>
                <a:ea typeface="ヒラギノ角ゴ Pro W3" charset="0"/>
                <a:cs typeface="ヒラギノ角ゴ Pro W3" charset="0"/>
              </a:rPr>
              <a:t>	195,900	Waiters and Waitresses</a:t>
            </a:r>
          </a:p>
          <a:p>
            <a:pPr marL="2060575" indent="-2060575">
              <a:lnSpc>
                <a:spcPct val="90000"/>
              </a:lnSpc>
              <a:buFontTx/>
              <a:buNone/>
              <a:tabLst>
                <a:tab pos="1320800" algn="r"/>
                <a:tab pos="1541463" algn="l"/>
              </a:tabLst>
            </a:pPr>
            <a:r>
              <a:rPr lang="en-US" sz="2600">
                <a:solidFill>
                  <a:schemeClr val="tx1"/>
                </a:solidFill>
                <a:latin typeface="Arial" charset="0"/>
                <a:ea typeface="ヒラギノ角ゴ Pro W3" charset="0"/>
                <a:cs typeface="ヒラギノ角ゴ Pro W3" charset="0"/>
              </a:rPr>
              <a:t>	195,600	Security Guards and Gaming Surveillance Officers</a:t>
            </a:r>
          </a:p>
          <a:p>
            <a:pPr marL="2060575" indent="-2060575">
              <a:lnSpc>
                <a:spcPct val="90000"/>
              </a:lnSpc>
              <a:buFontTx/>
              <a:buNone/>
              <a:tabLst>
                <a:tab pos="1320800" algn="r"/>
                <a:tab pos="1541463" algn="l"/>
              </a:tabLst>
            </a:pPr>
            <a:r>
              <a:rPr lang="en-US" sz="2600">
                <a:solidFill>
                  <a:schemeClr val="tx1"/>
                </a:solidFill>
                <a:latin typeface="Arial" charset="0"/>
                <a:ea typeface="ヒラギノ角ゴ Pro W3" charset="0"/>
                <a:cs typeface="ヒラギノ角ゴ Pro W3" charset="0"/>
              </a:rPr>
              <a:t>	195,000	Security Guards</a:t>
            </a:r>
          </a:p>
          <a:p>
            <a:pPr marL="2060575" indent="-2060575">
              <a:lnSpc>
                <a:spcPct val="90000"/>
              </a:lnSpc>
              <a:buFontTx/>
              <a:buNone/>
              <a:tabLst>
                <a:tab pos="1320800" algn="r"/>
                <a:tab pos="1541463" algn="l"/>
              </a:tabLst>
            </a:pPr>
            <a:r>
              <a:rPr lang="en-US" sz="2600">
                <a:solidFill>
                  <a:schemeClr val="tx1"/>
                </a:solidFill>
                <a:latin typeface="Arial" charset="0"/>
                <a:ea typeface="ヒラギノ角ゴ Pro W3" charset="0"/>
                <a:cs typeface="ヒラギノ角ゴ Pro W3" charset="0"/>
              </a:rPr>
              <a:t>	191,100	Teacher Assistants</a:t>
            </a:r>
          </a:p>
          <a:p>
            <a:pPr marL="2060575" indent="-2060575">
              <a:lnSpc>
                <a:spcPct val="90000"/>
              </a:lnSpc>
              <a:buFontTx/>
              <a:buNone/>
              <a:tabLst>
                <a:tab pos="1320800" algn="r"/>
                <a:tab pos="1541463" algn="l"/>
              </a:tabLst>
            </a:pPr>
            <a:r>
              <a:rPr lang="en-US" sz="2600">
                <a:solidFill>
                  <a:schemeClr val="tx1"/>
                </a:solidFill>
                <a:latin typeface="Arial" charset="0"/>
                <a:ea typeface="ヒラギノ角ゴ Pro W3" charset="0"/>
                <a:cs typeface="ヒラギノ角ゴ Pro W3" charset="0"/>
              </a:rPr>
              <a:t>	190,700	Accountants and Auditors</a:t>
            </a:r>
          </a:p>
          <a:p>
            <a:pPr marL="2060575" indent="-2060575">
              <a:lnSpc>
                <a:spcPct val="90000"/>
              </a:lnSpc>
              <a:buFontTx/>
              <a:buNone/>
              <a:tabLst>
                <a:tab pos="1320800" algn="r"/>
                <a:tab pos="1541463" algn="l"/>
              </a:tabLst>
            </a:pPr>
            <a:r>
              <a:rPr lang="en-US" sz="2600">
                <a:solidFill>
                  <a:schemeClr val="tx1"/>
                </a:solidFill>
                <a:latin typeface="Arial" charset="0"/>
                <a:ea typeface="ヒラギノ角ゴ Pro W3" charset="0"/>
                <a:cs typeface="ヒラギノ角ゴ Pro W3" charset="0"/>
              </a:rPr>
              <a:t>	190,400	Therapists</a:t>
            </a:r>
          </a:p>
          <a:p>
            <a:pPr marL="2060575" indent="-2060575">
              <a:lnSpc>
                <a:spcPct val="90000"/>
              </a:lnSpc>
              <a:buFontTx/>
              <a:buNone/>
              <a:tabLst>
                <a:tab pos="1320800" algn="r"/>
                <a:tab pos="1541463" algn="l"/>
              </a:tabLst>
            </a:pPr>
            <a:r>
              <a:rPr lang="en-US" sz="2600">
                <a:solidFill>
                  <a:schemeClr val="tx1"/>
                </a:solidFill>
                <a:latin typeface="Arial" charset="0"/>
                <a:ea typeface="ヒラギノ角ゴ Pro W3" charset="0"/>
                <a:cs typeface="ヒラギノ角ゴ Pro W3" charset="0"/>
              </a:rPr>
              <a:t>	183,700	Health Practitioner Support Technologists and Technicians</a:t>
            </a:r>
          </a:p>
          <a:p>
            <a:pPr marL="2060575" indent="-2060575">
              <a:lnSpc>
                <a:spcPct val="90000"/>
              </a:lnSpc>
              <a:buFontTx/>
              <a:buNone/>
              <a:tabLst>
                <a:tab pos="1320800" algn="r"/>
                <a:tab pos="1541463" algn="l"/>
              </a:tabLst>
            </a:pPr>
            <a:r>
              <a:rPr lang="en-US" sz="2600">
                <a:solidFill>
                  <a:schemeClr val="tx1"/>
                </a:solidFill>
                <a:latin typeface="Arial" charset="0"/>
                <a:ea typeface="ヒラギノ角ゴ Pro W3" charset="0"/>
                <a:cs typeface="ヒラギノ角ゴ Pro W3" charset="0"/>
              </a:rPr>
              <a:t>	178,600	Counselors</a:t>
            </a:r>
          </a:p>
          <a:p>
            <a:pPr marL="2060575" indent="-2060575">
              <a:lnSpc>
                <a:spcPct val="90000"/>
              </a:lnSpc>
              <a:buFontTx/>
              <a:buNone/>
              <a:tabLst>
                <a:tab pos="1320800" algn="r"/>
                <a:tab pos="1541463" algn="l"/>
              </a:tabLst>
            </a:pPr>
            <a:r>
              <a:rPr lang="en-US" sz="2600">
                <a:solidFill>
                  <a:schemeClr val="tx1"/>
                </a:solidFill>
                <a:latin typeface="Arial" charset="0"/>
                <a:ea typeface="ヒラギノ角ゴ Pro W3" charset="0"/>
                <a:cs typeface="ヒラギノ角ゴ Pro W3" charset="0"/>
              </a:rPr>
              <a:t>	172,700	Miscellaneous Community and Social Service Specialists</a:t>
            </a:r>
          </a:p>
          <a:p>
            <a:pPr marL="2060575" indent="-2060575">
              <a:lnSpc>
                <a:spcPct val="90000"/>
              </a:lnSpc>
              <a:buFontTx/>
              <a:buNone/>
              <a:tabLst>
                <a:tab pos="1320800" algn="r"/>
                <a:tab pos="1541463" algn="l"/>
              </a:tabLst>
            </a:pPr>
            <a:r>
              <a:rPr lang="en-US" sz="2600">
                <a:solidFill>
                  <a:schemeClr val="tx1"/>
                </a:solidFill>
                <a:latin typeface="Arial" charset="0"/>
                <a:ea typeface="ヒラギノ角ゴ Pro W3" charset="0"/>
                <a:cs typeface="ヒラギノ角ゴ Pro W3" charset="0"/>
              </a:rPr>
              <a:t>	168,500	Licensed Practical and Licensed Vocational Nurses</a:t>
            </a:r>
          </a:p>
          <a:p>
            <a:pPr marL="2060575" indent="-2060575">
              <a:lnSpc>
                <a:spcPct val="90000"/>
              </a:lnSpc>
              <a:buFontTx/>
              <a:buNone/>
              <a:tabLst>
                <a:tab pos="1320800" algn="r"/>
                <a:tab pos="1541463" algn="l"/>
              </a:tabLst>
            </a:pPr>
            <a:r>
              <a:rPr lang="en-US" sz="2600">
                <a:solidFill>
                  <a:schemeClr val="tx1"/>
                </a:solidFill>
                <a:latin typeface="Arial" charset="0"/>
                <a:ea typeface="ヒラギノ角ゴ Pro W3" charset="0"/>
                <a:cs typeface="ヒラギノ角ゴ Pro W3" charset="0"/>
              </a:rPr>
              <a:t>	168,300	Physicians and Surgeons</a:t>
            </a:r>
          </a:p>
          <a:p>
            <a:pPr marL="2060575" indent="-2060575">
              <a:lnSpc>
                <a:spcPct val="90000"/>
              </a:lnSpc>
              <a:buFontTx/>
              <a:buNone/>
              <a:tabLst>
                <a:tab pos="1320800" algn="r"/>
                <a:tab pos="1541463" algn="l"/>
              </a:tabLst>
            </a:pPr>
            <a:r>
              <a:rPr lang="en-US" sz="2600">
                <a:solidFill>
                  <a:schemeClr val="tx1"/>
                </a:solidFill>
                <a:latin typeface="Arial" charset="0"/>
                <a:ea typeface="ヒラギノ角ゴ Pro W3" charset="0"/>
                <a:cs typeface="ヒラギノ角ゴ Pro W3" charset="0"/>
              </a:rPr>
              <a:t>	162,900	Medical Assistants</a:t>
            </a:r>
          </a:p>
        </p:txBody>
      </p:sp>
      <p:sp>
        <p:nvSpPr>
          <p:cNvPr id="104452"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70786" name="Rectangle 2"/>
          <p:cNvSpPr>
            <a:spLocks noGrp="1" noChangeArrowheads="1"/>
          </p:cNvSpPr>
          <p:nvPr>
            <p:ph type="title" idx="4294967295"/>
          </p:nvPr>
        </p:nvSpPr>
        <p:spPr>
          <a:xfrm>
            <a:off x="228600" y="533400"/>
            <a:ext cx="8686800" cy="1143000"/>
          </a:xfrm>
        </p:spPr>
        <p:txBody>
          <a:bodyPr/>
          <a:lstStyle/>
          <a:p>
            <a:pPr eaLnBrk="1" hangingPunct="1"/>
            <a:r>
              <a:rPr lang="en-US" i="1">
                <a:effectLst>
                  <a:outerShdw blurRad="38100" dist="38100" dir="2700000" algn="tl">
                    <a:srgbClr val="DDDDDD"/>
                  </a:outerShdw>
                </a:effectLst>
                <a:latin typeface="Arial" charset="0"/>
                <a:ea typeface="ヒラギノ角ゴ Pro W3" charset="0"/>
                <a:cs typeface="ヒラギノ角ゴ Pro W3" charset="0"/>
              </a:rPr>
              <a:t>Fastest Growing Occup. in USA</a:t>
            </a:r>
            <a:br>
              <a:rPr lang="en-US" i="1">
                <a:effectLst>
                  <a:outerShdw blurRad="38100" dist="38100" dir="2700000" algn="tl">
                    <a:srgbClr val="DDDDDD"/>
                  </a:outerShdw>
                </a:effectLst>
                <a:latin typeface="Arial" charset="0"/>
                <a:ea typeface="ヒラギノ角ゴ Pro W3" charset="0"/>
                <a:cs typeface="ヒラギノ角ゴ Pro W3" charset="0"/>
              </a:rPr>
            </a:br>
            <a:r>
              <a:rPr lang="en-US" sz="1900" i="1">
                <a:solidFill>
                  <a:schemeClr val="tx1"/>
                </a:solidFill>
                <a:effectLst>
                  <a:outerShdw blurRad="38100" dist="38100" dir="2700000" algn="tl">
                    <a:srgbClr val="DDDDDD"/>
                  </a:outerShdw>
                </a:effectLst>
                <a:latin typeface="Arial" charset="0"/>
                <a:ea typeface="ヒラギノ角ゴ Pro W3" charset="0"/>
                <a:cs typeface="ヒラギノ角ゴ Pro W3" charset="0"/>
              </a:rPr>
              <a:t>(Percent Change in Positions Projected from 2010 - 2020)</a:t>
            </a:r>
          </a:p>
        </p:txBody>
      </p:sp>
      <p:sp>
        <p:nvSpPr>
          <p:cNvPr id="106499" name="Rectangle 3"/>
          <p:cNvSpPr>
            <a:spLocks noGrp="1" noChangeArrowheads="1"/>
          </p:cNvSpPr>
          <p:nvPr>
            <p:ph type="body" idx="4294967295"/>
          </p:nvPr>
        </p:nvSpPr>
        <p:spPr>
          <a:xfrm>
            <a:off x="-228600" y="1676400"/>
            <a:ext cx="13639800" cy="4419600"/>
          </a:xfrm>
        </p:spPr>
        <p:txBody>
          <a:bodyPr/>
          <a:lstStyle/>
          <a:p>
            <a:pPr marL="2060575" indent="-2060575">
              <a:lnSpc>
                <a:spcPct val="90000"/>
              </a:lnSpc>
              <a:buFontTx/>
              <a:buNone/>
              <a:tabLst>
                <a:tab pos="1320800" algn="r"/>
                <a:tab pos="1541463" algn="l"/>
              </a:tabLst>
            </a:pPr>
            <a:r>
              <a:rPr lang="en-US" sz="2200">
                <a:solidFill>
                  <a:schemeClr val="tx1"/>
                </a:solidFill>
                <a:latin typeface="Arial" charset="0"/>
                <a:ea typeface="ヒラギノ角ゴ Pro W3" charset="0"/>
                <a:cs typeface="ヒラギノ角ゴ Pro W3" charset="0"/>
              </a:rPr>
              <a:t>	70.5	Personal Care Aides</a:t>
            </a:r>
          </a:p>
          <a:p>
            <a:pPr marL="2060575" indent="-2060575">
              <a:lnSpc>
                <a:spcPct val="90000"/>
              </a:lnSpc>
              <a:buFontTx/>
              <a:buNone/>
              <a:tabLst>
                <a:tab pos="1320800" algn="r"/>
                <a:tab pos="1541463" algn="l"/>
              </a:tabLst>
            </a:pPr>
            <a:r>
              <a:rPr lang="en-US" sz="2200">
                <a:solidFill>
                  <a:schemeClr val="tx1"/>
                </a:solidFill>
                <a:latin typeface="Arial" charset="0"/>
                <a:ea typeface="ヒラギノ角ゴ Pro W3" charset="0"/>
                <a:cs typeface="ヒラギノ角ゴ Pro W3" charset="0"/>
              </a:rPr>
              <a:t>	69.4	Home Health Aides</a:t>
            </a:r>
          </a:p>
          <a:p>
            <a:pPr marL="2060575" indent="-2060575">
              <a:lnSpc>
                <a:spcPct val="90000"/>
              </a:lnSpc>
              <a:buFontTx/>
              <a:buNone/>
              <a:tabLst>
                <a:tab pos="1320800" algn="r"/>
                <a:tab pos="1541463" algn="l"/>
              </a:tabLst>
            </a:pPr>
            <a:r>
              <a:rPr lang="en-US" sz="2200">
                <a:solidFill>
                  <a:schemeClr val="tx1"/>
                </a:solidFill>
                <a:latin typeface="Arial" charset="0"/>
                <a:ea typeface="ヒラギノ角ゴ Pro W3" charset="0"/>
                <a:cs typeface="ヒラギノ角ゴ Pro W3" charset="0"/>
              </a:rPr>
              <a:t>	61.7	Biomedical Engineers</a:t>
            </a:r>
          </a:p>
          <a:p>
            <a:pPr marL="2060575" indent="-2060575">
              <a:lnSpc>
                <a:spcPct val="90000"/>
              </a:lnSpc>
              <a:buFontTx/>
              <a:buNone/>
              <a:tabLst>
                <a:tab pos="1320800" algn="r"/>
                <a:tab pos="1541463" algn="l"/>
              </a:tabLst>
            </a:pPr>
            <a:r>
              <a:rPr lang="en-US" sz="2200">
                <a:solidFill>
                  <a:schemeClr val="tx1"/>
                </a:solidFill>
                <a:latin typeface="Arial" charset="0"/>
                <a:ea typeface="ヒラギノ角ゴ Pro W3" charset="0"/>
                <a:cs typeface="ヒラギノ角ゴ Pro W3" charset="0"/>
              </a:rPr>
              <a:t>	60.1	Helpers--Brickmasons, Blockmasons, Stonemasons, and Tile and Marble Setters</a:t>
            </a:r>
          </a:p>
          <a:p>
            <a:pPr marL="2060575" indent="-2060575">
              <a:lnSpc>
                <a:spcPct val="90000"/>
              </a:lnSpc>
              <a:buFontTx/>
              <a:buNone/>
              <a:tabLst>
                <a:tab pos="1320800" algn="r"/>
                <a:tab pos="1541463" algn="l"/>
              </a:tabLst>
            </a:pPr>
            <a:r>
              <a:rPr lang="en-US" sz="2200">
                <a:solidFill>
                  <a:schemeClr val="tx1"/>
                </a:solidFill>
                <a:latin typeface="Arial" charset="0"/>
                <a:ea typeface="ヒラギノ角ゴ Pro W3" charset="0"/>
                <a:cs typeface="ヒラギノ角ゴ Pro W3" charset="0"/>
              </a:rPr>
              <a:t>	55.7	Helpers--Carpenters</a:t>
            </a:r>
          </a:p>
          <a:p>
            <a:pPr marL="2060575" indent="-2060575">
              <a:lnSpc>
                <a:spcPct val="90000"/>
              </a:lnSpc>
              <a:buFontTx/>
              <a:buNone/>
              <a:tabLst>
                <a:tab pos="1320800" algn="r"/>
                <a:tab pos="1541463" algn="l"/>
              </a:tabLst>
            </a:pPr>
            <a:r>
              <a:rPr lang="en-US" sz="2200">
                <a:solidFill>
                  <a:schemeClr val="tx1"/>
                </a:solidFill>
                <a:latin typeface="Arial" charset="0"/>
                <a:ea typeface="ヒラギノ角ゴ Pro W3" charset="0"/>
                <a:cs typeface="ヒラギノ角ゴ Pro W3" charset="0"/>
              </a:rPr>
              <a:t>	52.0	Veterinary Technologists and Technicians</a:t>
            </a:r>
          </a:p>
          <a:p>
            <a:pPr marL="2060575" indent="-2060575">
              <a:lnSpc>
                <a:spcPct val="90000"/>
              </a:lnSpc>
              <a:buFontTx/>
              <a:buNone/>
              <a:tabLst>
                <a:tab pos="1320800" algn="r"/>
                <a:tab pos="1541463" algn="l"/>
              </a:tabLst>
            </a:pPr>
            <a:r>
              <a:rPr lang="en-US" sz="2200">
                <a:solidFill>
                  <a:schemeClr val="tx1"/>
                </a:solidFill>
                <a:latin typeface="Arial" charset="0"/>
                <a:ea typeface="ヒラギノ角ゴ Pro W3" charset="0"/>
                <a:cs typeface="ヒラギノ角ゴ Pro W3" charset="0"/>
              </a:rPr>
              <a:t>	48.6	Reinforcing Iron and Rebar Workers</a:t>
            </a:r>
          </a:p>
          <a:p>
            <a:pPr marL="2060575" indent="-2060575">
              <a:lnSpc>
                <a:spcPct val="90000"/>
              </a:lnSpc>
              <a:buFontTx/>
              <a:buNone/>
              <a:tabLst>
                <a:tab pos="1320800" algn="r"/>
                <a:tab pos="1541463" algn="l"/>
              </a:tabLst>
            </a:pPr>
            <a:r>
              <a:rPr lang="en-US" sz="2200">
                <a:solidFill>
                  <a:schemeClr val="tx1"/>
                </a:solidFill>
                <a:latin typeface="Arial" charset="0"/>
                <a:ea typeface="ヒラギノ角ゴ Pro W3" charset="0"/>
                <a:cs typeface="ヒラギノ角ゴ Pro W3" charset="0"/>
              </a:rPr>
              <a:t>	45.7	Physical Therapist Assistants</a:t>
            </a:r>
          </a:p>
          <a:p>
            <a:pPr marL="2060575" indent="-2060575">
              <a:lnSpc>
                <a:spcPct val="90000"/>
              </a:lnSpc>
              <a:buFontTx/>
              <a:buNone/>
              <a:tabLst>
                <a:tab pos="1320800" algn="r"/>
                <a:tab pos="1541463" algn="l"/>
              </a:tabLst>
            </a:pPr>
            <a:r>
              <a:rPr lang="en-US" sz="2200">
                <a:solidFill>
                  <a:schemeClr val="tx1"/>
                </a:solidFill>
                <a:latin typeface="Arial" charset="0"/>
                <a:ea typeface="ヒラギノ角ゴ Pro W3" charset="0"/>
                <a:cs typeface="ヒラギノ角ゴ Pro W3" charset="0"/>
              </a:rPr>
              <a:t>	45.4	Helpers--Pipelayers, Plumbers, Pipefitters, and Steamfitters</a:t>
            </a:r>
          </a:p>
          <a:p>
            <a:pPr marL="2060575" indent="-2060575">
              <a:lnSpc>
                <a:spcPct val="90000"/>
              </a:lnSpc>
              <a:buFontTx/>
              <a:buNone/>
              <a:tabLst>
                <a:tab pos="1320800" algn="r"/>
                <a:tab pos="1541463" algn="l"/>
              </a:tabLst>
            </a:pPr>
            <a:r>
              <a:rPr lang="en-US" sz="2200">
                <a:solidFill>
                  <a:schemeClr val="tx1"/>
                </a:solidFill>
                <a:latin typeface="Arial" charset="0"/>
                <a:ea typeface="ヒラギノ角ゴ Pro W3" charset="0"/>
                <a:cs typeface="ヒラギノ角ゴ Pro W3" charset="0"/>
              </a:rPr>
              <a:t>	44.6	Physical Therapist Assistants and Aides</a:t>
            </a:r>
          </a:p>
          <a:p>
            <a:pPr marL="2060575" indent="-2060575">
              <a:lnSpc>
                <a:spcPct val="90000"/>
              </a:lnSpc>
              <a:buFontTx/>
              <a:buNone/>
              <a:tabLst>
                <a:tab pos="1320800" algn="r"/>
                <a:tab pos="1541463" algn="l"/>
              </a:tabLst>
            </a:pPr>
            <a:r>
              <a:rPr lang="en-US" sz="2200">
                <a:solidFill>
                  <a:schemeClr val="tx1"/>
                </a:solidFill>
                <a:latin typeface="Arial" charset="0"/>
                <a:ea typeface="ヒラギノ角ゴ Pro W3" charset="0"/>
                <a:cs typeface="ヒラギノ角ゴ Pro W3" charset="0"/>
              </a:rPr>
              <a:t>	43.7	Meeting, Convention, and Event Planners</a:t>
            </a:r>
          </a:p>
          <a:p>
            <a:pPr marL="2060575" indent="-2060575">
              <a:lnSpc>
                <a:spcPct val="90000"/>
              </a:lnSpc>
              <a:buFontTx/>
              <a:buNone/>
              <a:tabLst>
                <a:tab pos="1320800" algn="r"/>
                <a:tab pos="1541463" algn="l"/>
              </a:tabLst>
            </a:pPr>
            <a:r>
              <a:rPr lang="en-US" sz="2200">
                <a:solidFill>
                  <a:schemeClr val="tx1"/>
                </a:solidFill>
                <a:latin typeface="Arial" charset="0"/>
                <a:ea typeface="ヒラギノ角ゴ Pro W3" charset="0"/>
                <a:cs typeface="ヒラギノ角ゴ Pro W3" charset="0"/>
              </a:rPr>
              <a:t>	43.5	Diagnostic Medical Sonographers</a:t>
            </a:r>
          </a:p>
          <a:p>
            <a:pPr marL="2060575" indent="-2060575">
              <a:lnSpc>
                <a:spcPct val="90000"/>
              </a:lnSpc>
              <a:buFontTx/>
              <a:buNone/>
              <a:tabLst>
                <a:tab pos="1320800" algn="r"/>
                <a:tab pos="1541463" algn="l"/>
              </a:tabLst>
            </a:pPr>
            <a:r>
              <a:rPr lang="en-US" sz="2200">
                <a:solidFill>
                  <a:schemeClr val="tx1"/>
                </a:solidFill>
                <a:latin typeface="Arial" charset="0"/>
                <a:ea typeface="ヒラギノ角ゴ Pro W3" charset="0"/>
                <a:cs typeface="ヒラギノ角ゴ Pro W3" charset="0"/>
              </a:rPr>
              <a:t>	43.3	Occupational Therapy Assistants</a:t>
            </a:r>
          </a:p>
          <a:p>
            <a:pPr marL="2060575" indent="-2060575">
              <a:lnSpc>
                <a:spcPct val="90000"/>
              </a:lnSpc>
              <a:buFontTx/>
              <a:buNone/>
              <a:tabLst>
                <a:tab pos="1320800" algn="r"/>
                <a:tab pos="1541463" algn="l"/>
              </a:tabLst>
            </a:pPr>
            <a:r>
              <a:rPr lang="en-US" sz="2200">
                <a:solidFill>
                  <a:schemeClr val="tx1"/>
                </a:solidFill>
                <a:latin typeface="Arial" charset="0"/>
                <a:ea typeface="ヒラギノ角ゴ Pro W3" charset="0"/>
                <a:cs typeface="ヒラギノ角ゴ Pro W3" charset="0"/>
              </a:rPr>
              <a:t>	43.1	Physical Therapist Aides</a:t>
            </a:r>
          </a:p>
          <a:p>
            <a:pPr marL="2060575" indent="-2060575">
              <a:lnSpc>
                <a:spcPct val="90000"/>
              </a:lnSpc>
              <a:buFontTx/>
              <a:buNone/>
              <a:tabLst>
                <a:tab pos="1320800" algn="r"/>
                <a:tab pos="1541463" algn="l"/>
              </a:tabLst>
            </a:pPr>
            <a:r>
              <a:rPr lang="en-US" sz="2200">
                <a:solidFill>
                  <a:schemeClr val="tx1"/>
                </a:solidFill>
                <a:latin typeface="Arial" charset="0"/>
                <a:ea typeface="ヒラギノ角ゴ Pro W3" charset="0"/>
                <a:cs typeface="ヒラギノ角ゴ Pro W3" charset="0"/>
              </a:rPr>
              <a:t>	42.4	Glaziers</a:t>
            </a:r>
          </a:p>
          <a:p>
            <a:pPr marL="2060575" indent="-2060575">
              <a:lnSpc>
                <a:spcPct val="90000"/>
              </a:lnSpc>
              <a:buFontTx/>
              <a:buNone/>
              <a:tabLst>
                <a:tab pos="1320800" algn="r"/>
                <a:tab pos="1541463" algn="l"/>
              </a:tabLst>
            </a:pPr>
            <a:r>
              <a:rPr lang="en-US" sz="2200">
                <a:solidFill>
                  <a:schemeClr val="tx1"/>
                </a:solidFill>
                <a:latin typeface="Arial" charset="0"/>
                <a:ea typeface="ヒラギノ角ゴ Pro W3" charset="0"/>
                <a:cs typeface="ヒラギノ角ゴ Pro W3" charset="0"/>
              </a:rPr>
              <a:t>	42.2	Interpreters and Translators</a:t>
            </a:r>
          </a:p>
          <a:p>
            <a:pPr marL="2060575" indent="-2060575">
              <a:lnSpc>
                <a:spcPct val="90000"/>
              </a:lnSpc>
              <a:buFontTx/>
              <a:buNone/>
              <a:tabLst>
                <a:tab pos="1320800" algn="r"/>
                <a:tab pos="1541463" algn="l"/>
              </a:tabLst>
            </a:pPr>
            <a:r>
              <a:rPr lang="en-US" sz="2200">
                <a:solidFill>
                  <a:schemeClr val="tx1"/>
                </a:solidFill>
                <a:latin typeface="Arial" charset="0"/>
                <a:ea typeface="ヒラギノ角ゴ Pro W3" charset="0"/>
                <a:cs typeface="ヒラギノ角ゴ Pro W3" charset="0"/>
              </a:rPr>
              <a:t>	41.3	Medical Secretaries</a:t>
            </a:r>
          </a:p>
          <a:p>
            <a:pPr marL="2060575" indent="-2060575">
              <a:lnSpc>
                <a:spcPct val="90000"/>
              </a:lnSpc>
              <a:buFontTx/>
              <a:buNone/>
              <a:tabLst>
                <a:tab pos="1320800" algn="r"/>
                <a:tab pos="1541463" algn="l"/>
              </a:tabLst>
            </a:pPr>
            <a:r>
              <a:rPr lang="en-US" sz="2200">
                <a:solidFill>
                  <a:schemeClr val="tx1"/>
                </a:solidFill>
                <a:latin typeface="Arial" charset="0"/>
                <a:ea typeface="ヒラギノ角ゴ Pro W3" charset="0"/>
                <a:cs typeface="ヒラギノ角ゴ Pro W3" charset="0"/>
              </a:rPr>
              <a:t>	41.2	Market Research Analysts and Marketing Specialists</a:t>
            </a:r>
          </a:p>
          <a:p>
            <a:pPr marL="2060575" indent="-2060575">
              <a:lnSpc>
                <a:spcPct val="90000"/>
              </a:lnSpc>
              <a:buFontTx/>
              <a:buNone/>
              <a:tabLst>
                <a:tab pos="1320800" algn="r"/>
                <a:tab pos="1541463" algn="l"/>
              </a:tabLst>
            </a:pPr>
            <a:r>
              <a:rPr lang="en-US" sz="2200">
                <a:solidFill>
                  <a:schemeClr val="tx1"/>
                </a:solidFill>
                <a:latin typeface="Arial" charset="0"/>
                <a:ea typeface="ヒラギノ角ゴ Pro W3" charset="0"/>
                <a:cs typeface="ヒラギノ角ゴ Pro W3" charset="0"/>
              </a:rPr>
              <a:t>	41.2	Marriage and Family Therapists</a:t>
            </a:r>
          </a:p>
          <a:p>
            <a:pPr marL="2060575" indent="-2060575">
              <a:lnSpc>
                <a:spcPct val="90000"/>
              </a:lnSpc>
              <a:buFontTx/>
              <a:buNone/>
              <a:tabLst>
                <a:tab pos="1320800" algn="r"/>
                <a:tab pos="1541463" algn="l"/>
              </a:tabLst>
            </a:pPr>
            <a:r>
              <a:rPr lang="en-US" sz="2200">
                <a:solidFill>
                  <a:schemeClr val="tx1"/>
                </a:solidFill>
                <a:latin typeface="Arial" charset="0"/>
                <a:ea typeface="ヒラギノ角ゴ Pro W3" charset="0"/>
                <a:cs typeface="ヒラギノ角ゴ Pro W3" charset="0"/>
              </a:rPr>
              <a:t>	41.2	Occupational Therapy Assistants and Aides</a:t>
            </a:r>
          </a:p>
          <a:p>
            <a:pPr marL="2060575" indent="-2060575">
              <a:lnSpc>
                <a:spcPct val="90000"/>
              </a:lnSpc>
              <a:buFontTx/>
              <a:buNone/>
              <a:tabLst>
                <a:tab pos="1320800" algn="r"/>
                <a:tab pos="1541463" algn="l"/>
              </a:tabLst>
            </a:pPr>
            <a:r>
              <a:rPr lang="en-US" sz="2200">
                <a:solidFill>
                  <a:schemeClr val="tx1"/>
                </a:solidFill>
                <a:latin typeface="Arial" charset="0"/>
                <a:ea typeface="ヒラギノ角ゴ Pro W3" charset="0"/>
                <a:cs typeface="ヒラギノ角ゴ Pro W3" charset="0"/>
              </a:rPr>
              <a:t>	40.5	Brickmasons and Blockmasons</a:t>
            </a:r>
          </a:p>
          <a:p>
            <a:pPr marL="2060575" indent="-2060575">
              <a:lnSpc>
                <a:spcPct val="90000"/>
              </a:lnSpc>
              <a:buFontTx/>
              <a:buNone/>
              <a:tabLst>
                <a:tab pos="1320800" algn="r"/>
                <a:tab pos="1541463" algn="l"/>
              </a:tabLst>
            </a:pPr>
            <a:r>
              <a:rPr lang="en-US" sz="2200">
                <a:solidFill>
                  <a:schemeClr val="tx1"/>
                </a:solidFill>
                <a:latin typeface="Arial" charset="0"/>
                <a:ea typeface="ヒラギノ角ゴ Pro W3" charset="0"/>
                <a:cs typeface="ヒラギノ角ゴ Pro W3" charset="0"/>
              </a:rPr>
              <a:t>	39.9	Brickmasons, Blockmasons, and Stonemasons</a:t>
            </a:r>
          </a:p>
          <a:p>
            <a:pPr marL="2060575" indent="-2060575">
              <a:lnSpc>
                <a:spcPct val="90000"/>
              </a:lnSpc>
              <a:buFontTx/>
              <a:buNone/>
              <a:tabLst>
                <a:tab pos="1320800" algn="r"/>
                <a:tab pos="1541463" algn="l"/>
              </a:tabLst>
            </a:pPr>
            <a:r>
              <a:rPr lang="en-US" sz="2200">
                <a:solidFill>
                  <a:schemeClr val="tx1"/>
                </a:solidFill>
                <a:latin typeface="Arial" charset="0"/>
                <a:ea typeface="ヒラギノ角ゴ Pro W3" charset="0"/>
                <a:cs typeface="ヒラギノ角ゴ Pro W3" charset="0"/>
              </a:rPr>
              <a:t>	39.0	Physical Therapists</a:t>
            </a:r>
          </a:p>
          <a:p>
            <a:pPr marL="2060575" indent="-2060575">
              <a:lnSpc>
                <a:spcPct val="90000"/>
              </a:lnSpc>
              <a:buFontTx/>
              <a:buNone/>
              <a:tabLst>
                <a:tab pos="1320800" algn="r"/>
                <a:tab pos="1541463" algn="l"/>
              </a:tabLst>
            </a:pPr>
            <a:r>
              <a:rPr lang="en-US" sz="2200">
                <a:solidFill>
                  <a:schemeClr val="tx1"/>
                </a:solidFill>
                <a:latin typeface="Arial" charset="0"/>
                <a:ea typeface="ヒラギノ角ゴ Pro W3" charset="0"/>
                <a:cs typeface="ヒラギノ角ゴ Pro W3" charset="0"/>
              </a:rPr>
              <a:t>	37.7	Dental Hygienists</a:t>
            </a:r>
          </a:p>
          <a:p>
            <a:pPr marL="2060575" indent="-2060575">
              <a:lnSpc>
                <a:spcPct val="90000"/>
              </a:lnSpc>
              <a:buFontTx/>
              <a:buNone/>
              <a:tabLst>
                <a:tab pos="1320800" algn="r"/>
                <a:tab pos="1541463" algn="l"/>
              </a:tabLst>
            </a:pPr>
            <a:r>
              <a:rPr lang="en-US" sz="2200">
                <a:solidFill>
                  <a:schemeClr val="tx1"/>
                </a:solidFill>
                <a:latin typeface="Arial" charset="0"/>
                <a:ea typeface="ヒラギノ角ゴ Pro W3" charset="0"/>
                <a:cs typeface="ヒラギノ角ゴ Pro W3" charset="0"/>
              </a:rPr>
              <a:t>	37.6	Bicycle Repairers</a:t>
            </a:r>
          </a:p>
          <a:p>
            <a:pPr marL="2060575" indent="-2060575">
              <a:lnSpc>
                <a:spcPct val="90000"/>
              </a:lnSpc>
              <a:buFontTx/>
              <a:buNone/>
              <a:tabLst>
                <a:tab pos="1320800" algn="r"/>
                <a:tab pos="1541463" algn="l"/>
              </a:tabLst>
            </a:pPr>
            <a:r>
              <a:rPr lang="en-US" sz="2200">
                <a:solidFill>
                  <a:schemeClr val="tx1"/>
                </a:solidFill>
                <a:latin typeface="Arial" charset="0"/>
                <a:ea typeface="ヒラギノ角ゴ Pro W3" charset="0"/>
                <a:cs typeface="ヒラギノ角ゴ Pro W3" charset="0"/>
              </a:rPr>
              <a:t>	36.8	Audiologists</a:t>
            </a:r>
          </a:p>
          <a:p>
            <a:pPr marL="2060575" indent="-2060575">
              <a:lnSpc>
                <a:spcPct val="90000"/>
              </a:lnSpc>
              <a:buFontTx/>
              <a:buNone/>
              <a:tabLst>
                <a:tab pos="1320800" algn="r"/>
                <a:tab pos="1541463" algn="l"/>
              </a:tabLst>
            </a:pPr>
            <a:r>
              <a:rPr lang="en-US" sz="2200">
                <a:solidFill>
                  <a:schemeClr val="tx1"/>
                </a:solidFill>
                <a:latin typeface="Arial" charset="0"/>
                <a:ea typeface="ヒラギノ角ゴ Pro W3" charset="0"/>
                <a:cs typeface="ヒラギノ角ゴ Pro W3" charset="0"/>
              </a:rPr>
              <a:t>	36.5	Health Educators</a:t>
            </a:r>
          </a:p>
          <a:p>
            <a:pPr marL="2060575" indent="-2060575">
              <a:lnSpc>
                <a:spcPct val="90000"/>
              </a:lnSpc>
              <a:buFontTx/>
              <a:buNone/>
              <a:tabLst>
                <a:tab pos="1320800" algn="r"/>
                <a:tab pos="1541463" algn="l"/>
              </a:tabLst>
            </a:pPr>
            <a:r>
              <a:rPr lang="en-US" sz="2200">
                <a:solidFill>
                  <a:schemeClr val="tx1"/>
                </a:solidFill>
                <a:latin typeface="Arial" charset="0"/>
                <a:ea typeface="ヒラギノ角ゴ Pro W3" charset="0"/>
                <a:cs typeface="ヒラギノ角ゴ Pro W3" charset="0"/>
              </a:rPr>
              <a:t>	36.5	Stonemasons</a:t>
            </a:r>
          </a:p>
          <a:p>
            <a:pPr marL="2060575" indent="-2060575">
              <a:lnSpc>
                <a:spcPct val="90000"/>
              </a:lnSpc>
              <a:buFontTx/>
              <a:buNone/>
              <a:tabLst>
                <a:tab pos="1320800" algn="r"/>
                <a:tab pos="1541463" algn="l"/>
              </a:tabLst>
            </a:pPr>
            <a:r>
              <a:rPr lang="en-US" sz="2200">
                <a:solidFill>
                  <a:schemeClr val="tx1"/>
                </a:solidFill>
                <a:latin typeface="Arial" charset="0"/>
                <a:ea typeface="ヒラギノ角ゴ Pro W3" charset="0"/>
                <a:cs typeface="ヒラギノ角ゴ Pro W3" charset="0"/>
              </a:rPr>
              <a:t>	36.4	Cost Estimators</a:t>
            </a:r>
          </a:p>
        </p:txBody>
      </p:sp>
      <p:sp>
        <p:nvSpPr>
          <p:cNvPr id="106500" name="Text Box 4"/>
          <p:cNvSpPr txBox="1">
            <a:spLocks noChangeArrowheads="1"/>
          </p:cNvSpPr>
          <p:nvPr/>
        </p:nvSpPr>
        <p:spPr bwMode="auto">
          <a:xfrm>
            <a:off x="102108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
        <p:nvSpPr>
          <p:cNvPr id="58374" name="Text Box 6"/>
          <p:cNvSpPr txBox="1">
            <a:spLocks noChangeArrowheads="1"/>
          </p:cNvSpPr>
          <p:nvPr/>
        </p:nvSpPr>
        <p:spPr bwMode="auto">
          <a:xfrm>
            <a:off x="3962400" y="2057400"/>
            <a:ext cx="6248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nSpc>
                <a:spcPct val="90000"/>
              </a:lnSpc>
              <a:spcBef>
                <a:spcPct val="20000"/>
              </a:spcBef>
            </a:pPr>
            <a:r>
              <a:rPr lang="en-US" sz="2200">
                <a:solidFill>
                  <a:srgbClr val="960096"/>
                </a:solidFill>
              </a:rPr>
              <a:t>1,017,700 in 2010 :: 706,000 increase</a:t>
            </a:r>
          </a:p>
          <a:p>
            <a:pPr>
              <a:lnSpc>
                <a:spcPct val="90000"/>
              </a:lnSpc>
              <a:spcBef>
                <a:spcPct val="20000"/>
              </a:spcBef>
            </a:pPr>
            <a:r>
              <a:rPr lang="en-US" sz="2200">
                <a:solidFill>
                  <a:srgbClr val="960096"/>
                </a:solidFill>
              </a:rPr>
              <a:t>     15,700 in 2010 :: 9,700 increase</a:t>
            </a:r>
            <a:endParaRPr lang="en-US"/>
          </a:p>
        </p:txBody>
      </p:sp>
      <p:sp>
        <p:nvSpPr>
          <p:cNvPr id="8" name="Rounded Rectangle 7"/>
          <p:cNvSpPr>
            <a:spLocks noChangeArrowheads="1"/>
          </p:cNvSpPr>
          <p:nvPr/>
        </p:nvSpPr>
        <p:spPr bwMode="auto">
          <a:xfrm>
            <a:off x="309563" y="2052638"/>
            <a:ext cx="8605837" cy="766762"/>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n>
                <a:solidFill>
                  <a:srgbClr val="CC00CC"/>
                </a:solidFill>
              </a:ln>
              <a:solidFill>
                <a:srgbClr val="CC00CC"/>
              </a:solidFill>
              <a:latin typeface="Arial" pitchFamily="-112" charset="0"/>
              <a:ea typeface="ヒラギノ角ゴ Pro W3" pitchFamily="-112" charset="-128"/>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8374"/>
                                        </p:tgtEl>
                                        <p:attrNameLst>
                                          <p:attrName>style.visibility</p:attrName>
                                        </p:attrNameLst>
                                      </p:cBhvr>
                                      <p:to>
                                        <p:strVal val="visible"/>
                                      </p:to>
                                    </p:set>
                                  </p:childTnLst>
                                </p:cTn>
                              </p:par>
                            </p:childTnLst>
                          </p:cTn>
                        </p:par>
                        <p:par>
                          <p:cTn id="7" fill="hold" nodeType="afterGroup">
                            <p:stCondLst>
                              <p:cond delay="500"/>
                            </p:stCondLst>
                            <p:childTnLst>
                              <p:par>
                                <p:cTn id="8" presetID="21" presetClass="entr" presetSubtype="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1)">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4" grpId="0" autoUpdateAnimBg="0"/>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Grp="1" noChangeArrowheads="1"/>
          </p:cNvSpPr>
          <p:nvPr>
            <p:ph type="title" idx="4294967295"/>
          </p:nvPr>
        </p:nvSpPr>
        <p:spPr>
          <a:xfrm>
            <a:off x="228600" y="533400"/>
            <a:ext cx="8686800" cy="1143000"/>
          </a:xfrm>
        </p:spPr>
        <p:txBody>
          <a:bodyPr/>
          <a:lstStyle/>
          <a:p>
            <a:pPr eaLnBrk="1" hangingPunct="1"/>
            <a:r>
              <a:rPr lang="en-US" i="1">
                <a:effectLst>
                  <a:outerShdw blurRad="38100" dist="38100" dir="2700000" algn="tl">
                    <a:srgbClr val="DDDDDD"/>
                  </a:outerShdw>
                </a:effectLst>
                <a:latin typeface="Arial" charset="0"/>
                <a:ea typeface="ヒラギノ角ゴ Pro W3" charset="0"/>
                <a:cs typeface="ヒラギノ角ゴ Pro W3" charset="0"/>
              </a:rPr>
              <a:t>Fastest Declining Occup. in USA</a:t>
            </a:r>
            <a:br>
              <a:rPr lang="en-US" i="1">
                <a:effectLst>
                  <a:outerShdw blurRad="38100" dist="38100" dir="2700000" algn="tl">
                    <a:srgbClr val="DDDDDD"/>
                  </a:outerShdw>
                </a:effectLst>
                <a:latin typeface="Arial" charset="0"/>
                <a:ea typeface="ヒラギノ角ゴ Pro W3" charset="0"/>
                <a:cs typeface="ヒラギノ角ゴ Pro W3" charset="0"/>
              </a:rPr>
            </a:br>
            <a:r>
              <a:rPr lang="en-US" sz="1900" i="1">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2010 - 2020)</a:t>
            </a:r>
          </a:p>
        </p:txBody>
      </p:sp>
      <p:sp>
        <p:nvSpPr>
          <p:cNvPr id="108547" name="Rectangle 3"/>
          <p:cNvSpPr>
            <a:spLocks noGrp="1" noChangeArrowheads="1"/>
          </p:cNvSpPr>
          <p:nvPr>
            <p:ph type="body" idx="4294967295"/>
          </p:nvPr>
        </p:nvSpPr>
        <p:spPr>
          <a:xfrm>
            <a:off x="0" y="1676400"/>
            <a:ext cx="12496800" cy="4419600"/>
          </a:xfrm>
        </p:spPr>
        <p:txBody>
          <a:bodyPr/>
          <a:lstStyle/>
          <a:p>
            <a:pPr marL="2060575" indent="-2060575">
              <a:lnSpc>
                <a:spcPct val="90000"/>
              </a:lnSpc>
              <a:buFontTx/>
              <a:buNone/>
              <a:tabLst>
                <a:tab pos="1320800" algn="r"/>
                <a:tab pos="1541463" algn="l"/>
              </a:tabLst>
            </a:pPr>
            <a:r>
              <a:rPr lang="en-US" sz="2000">
                <a:solidFill>
                  <a:srgbClr val="CD0921"/>
                </a:solidFill>
                <a:latin typeface="Arial" charset="0"/>
                <a:ea typeface="ヒラギノ角ゴ Pro W3" charset="0"/>
                <a:cs typeface="ヒラギノ角ゴ Pro W3" charset="0"/>
              </a:rPr>
              <a:t>	-96,100	Farmers, Ranchers, and Other Agricultural Managers</a:t>
            </a:r>
          </a:p>
          <a:p>
            <a:pPr marL="2060575" indent="-2060575">
              <a:lnSpc>
                <a:spcPct val="90000"/>
              </a:lnSpc>
              <a:buFontTx/>
              <a:buNone/>
              <a:tabLst>
                <a:tab pos="1320800" algn="r"/>
                <a:tab pos="1541463" algn="l"/>
              </a:tabLst>
            </a:pPr>
            <a:r>
              <a:rPr lang="en-US" sz="2000">
                <a:solidFill>
                  <a:srgbClr val="CD0921"/>
                </a:solidFill>
                <a:latin typeface="Arial" charset="0"/>
                <a:ea typeface="ヒラギノ角ゴ Pro W3" charset="0"/>
                <a:cs typeface="ヒラギノ角ゴ Pro W3" charset="0"/>
              </a:rPr>
              <a:t>	-68,900	Postal Service Mail Sorters, Processors, and Processing Machine Operators</a:t>
            </a:r>
          </a:p>
          <a:p>
            <a:pPr marL="2060575" indent="-2060575">
              <a:lnSpc>
                <a:spcPct val="90000"/>
              </a:lnSpc>
              <a:buFontTx/>
              <a:buNone/>
              <a:tabLst>
                <a:tab pos="1320800" algn="r"/>
                <a:tab pos="1541463" algn="l"/>
              </a:tabLst>
            </a:pPr>
            <a:r>
              <a:rPr lang="en-US" sz="2000">
                <a:solidFill>
                  <a:srgbClr val="CD0921"/>
                </a:solidFill>
                <a:latin typeface="Arial" charset="0"/>
                <a:ea typeface="ヒラギノ角ゴ Pro W3" charset="0"/>
                <a:cs typeface="ヒラギノ角ゴ Pro W3" charset="0"/>
              </a:rPr>
              <a:t>	-42,100	Sewing Machine Operators</a:t>
            </a:r>
          </a:p>
          <a:p>
            <a:pPr marL="2060575" indent="-2060575">
              <a:lnSpc>
                <a:spcPct val="90000"/>
              </a:lnSpc>
              <a:buFontTx/>
              <a:buNone/>
              <a:tabLst>
                <a:tab pos="1320800" algn="r"/>
                <a:tab pos="1541463" algn="l"/>
              </a:tabLst>
            </a:pPr>
            <a:r>
              <a:rPr lang="en-US" sz="2000">
                <a:solidFill>
                  <a:srgbClr val="CD0921"/>
                </a:solidFill>
                <a:latin typeface="Arial" charset="0"/>
                <a:ea typeface="ヒラギノ角ゴ Pro W3" charset="0"/>
                <a:cs typeface="ヒラギノ角ゴ Pro W3" charset="0"/>
              </a:rPr>
              <a:t>	-38,100	Postal Service Mail Carriers</a:t>
            </a:r>
          </a:p>
          <a:p>
            <a:pPr marL="2060575" indent="-2060575">
              <a:lnSpc>
                <a:spcPct val="90000"/>
              </a:lnSpc>
              <a:buFontTx/>
              <a:buNone/>
              <a:tabLst>
                <a:tab pos="1320800" algn="r"/>
                <a:tab pos="1541463" algn="l"/>
              </a:tabLst>
            </a:pPr>
            <a:r>
              <a:rPr lang="en-US" sz="2000">
                <a:solidFill>
                  <a:srgbClr val="CD0921"/>
                </a:solidFill>
                <a:latin typeface="Arial" charset="0"/>
                <a:ea typeface="ヒラギノ角ゴ Pro W3" charset="0"/>
                <a:cs typeface="ヒラギノ角ゴ Pro W3" charset="0"/>
              </a:rPr>
              <a:t>	-33,200	Switchboard Operators, Including Answering Service</a:t>
            </a:r>
          </a:p>
          <a:p>
            <a:pPr marL="2060575" indent="-2060575">
              <a:lnSpc>
                <a:spcPct val="90000"/>
              </a:lnSpc>
              <a:buFontTx/>
              <a:buNone/>
              <a:tabLst>
                <a:tab pos="1320800" algn="r"/>
                <a:tab pos="1541463" algn="l"/>
              </a:tabLst>
            </a:pPr>
            <a:r>
              <a:rPr lang="en-US" sz="2000">
                <a:solidFill>
                  <a:srgbClr val="CD0921"/>
                </a:solidFill>
                <a:latin typeface="Arial" charset="0"/>
                <a:ea typeface="ヒラギノ角ゴ Pro W3" charset="0"/>
                <a:cs typeface="ヒラギノ角ゴ Pro W3" charset="0"/>
              </a:rPr>
              <a:t>	-31,600	Postal Service Clerks</a:t>
            </a:r>
          </a:p>
          <a:p>
            <a:pPr marL="2060575" indent="-2060575">
              <a:lnSpc>
                <a:spcPct val="90000"/>
              </a:lnSpc>
              <a:buFontTx/>
              <a:buNone/>
              <a:tabLst>
                <a:tab pos="1320800" algn="r"/>
                <a:tab pos="1541463" algn="l"/>
              </a:tabLst>
            </a:pPr>
            <a:r>
              <a:rPr lang="en-US" sz="2000">
                <a:solidFill>
                  <a:srgbClr val="CD0921"/>
                </a:solidFill>
                <a:latin typeface="Arial" charset="0"/>
                <a:ea typeface="ヒラギノ角ゴ Pro W3" charset="0"/>
                <a:cs typeface="ヒラギノ角ゴ Pro W3" charset="0"/>
              </a:rPr>
              <a:t>	-19,100	Cooks, Fast Food</a:t>
            </a:r>
          </a:p>
          <a:p>
            <a:pPr marL="2060575" indent="-2060575">
              <a:lnSpc>
                <a:spcPct val="90000"/>
              </a:lnSpc>
              <a:buFontTx/>
              <a:buNone/>
              <a:tabLst>
                <a:tab pos="1320800" algn="r"/>
                <a:tab pos="1541463" algn="l"/>
              </a:tabLst>
            </a:pPr>
            <a:r>
              <a:rPr lang="en-US" sz="2000">
                <a:solidFill>
                  <a:srgbClr val="CD0921"/>
                </a:solidFill>
                <a:latin typeface="Arial" charset="0"/>
                <a:ea typeface="ヒラギノ角ゴ Pro W3" charset="0"/>
                <a:cs typeface="ヒラギノ角ゴ Pro W3" charset="0"/>
              </a:rPr>
              <a:t>	-15,900	Data Entry Keyers</a:t>
            </a:r>
          </a:p>
          <a:p>
            <a:pPr marL="2060575" indent="-2060575">
              <a:lnSpc>
                <a:spcPct val="90000"/>
              </a:lnSpc>
              <a:buFontTx/>
              <a:buNone/>
              <a:tabLst>
                <a:tab pos="1320800" algn="r"/>
                <a:tab pos="1541463" algn="l"/>
              </a:tabLst>
            </a:pPr>
            <a:r>
              <a:rPr lang="en-US" sz="2000">
                <a:solidFill>
                  <a:srgbClr val="CD0921"/>
                </a:solidFill>
                <a:latin typeface="Arial" charset="0"/>
                <a:ea typeface="ヒラギノ角ゴ Pro W3" charset="0"/>
                <a:cs typeface="ヒラギノ角ゴ Pro W3" charset="0"/>
              </a:rPr>
              <a:t>	-13,200	Word Processors and Typists</a:t>
            </a:r>
          </a:p>
          <a:p>
            <a:pPr marL="2060575" indent="-2060575">
              <a:lnSpc>
                <a:spcPct val="90000"/>
              </a:lnSpc>
              <a:buFontTx/>
              <a:buNone/>
              <a:tabLst>
                <a:tab pos="1320800" algn="r"/>
                <a:tab pos="1541463" algn="l"/>
              </a:tabLst>
            </a:pPr>
            <a:r>
              <a:rPr lang="en-US" sz="2000">
                <a:solidFill>
                  <a:srgbClr val="CD0921"/>
                </a:solidFill>
                <a:latin typeface="Arial" charset="0"/>
                <a:ea typeface="ヒラギノ角ゴ Pro W3" charset="0"/>
                <a:cs typeface="ヒラギノ角ゴ Pro W3" charset="0"/>
              </a:rPr>
              <a:t>	-13,000	Textile Machine Setters, Operators, and Tenders</a:t>
            </a:r>
          </a:p>
          <a:p>
            <a:pPr marL="2060575" indent="-2060575">
              <a:lnSpc>
                <a:spcPct val="90000"/>
              </a:lnSpc>
              <a:buFontTx/>
              <a:buNone/>
              <a:tabLst>
                <a:tab pos="1320800" algn="r"/>
                <a:tab pos="1541463" algn="l"/>
              </a:tabLst>
            </a:pPr>
            <a:r>
              <a:rPr lang="en-US" sz="2000">
                <a:solidFill>
                  <a:srgbClr val="CD0921"/>
                </a:solidFill>
                <a:latin typeface="Arial" charset="0"/>
                <a:ea typeface="ヒラギノ角ゴ Pro W3" charset="0"/>
                <a:cs typeface="ヒラギノ角ゴ Pro W3" charset="0"/>
              </a:rPr>
              <a:t>	-12,400	Electrical, Electronics, and Electromechanical Assemblers</a:t>
            </a:r>
          </a:p>
          <a:p>
            <a:pPr marL="2060575" indent="-2060575">
              <a:lnSpc>
                <a:spcPct val="90000"/>
              </a:lnSpc>
              <a:buFontTx/>
              <a:buNone/>
              <a:tabLst>
                <a:tab pos="1320800" algn="r"/>
                <a:tab pos="1541463" algn="l"/>
              </a:tabLst>
            </a:pPr>
            <a:r>
              <a:rPr lang="en-US" sz="2000">
                <a:solidFill>
                  <a:srgbClr val="CD0921"/>
                </a:solidFill>
                <a:latin typeface="Arial" charset="0"/>
                <a:ea typeface="ヒラギノ角ゴ Pro W3" charset="0"/>
                <a:cs typeface="ヒラギノ角ゴ Pro W3" charset="0"/>
              </a:rPr>
              <a:t>	-12,400	Miscellaneous Plant and System Operators</a:t>
            </a:r>
          </a:p>
          <a:p>
            <a:pPr marL="2060575" indent="-2060575">
              <a:lnSpc>
                <a:spcPct val="90000"/>
              </a:lnSpc>
              <a:buFontTx/>
              <a:buNone/>
              <a:tabLst>
                <a:tab pos="1320800" algn="r"/>
                <a:tab pos="1541463" algn="l"/>
              </a:tabLst>
            </a:pPr>
            <a:r>
              <a:rPr lang="en-US" sz="2000">
                <a:solidFill>
                  <a:srgbClr val="CD0921"/>
                </a:solidFill>
                <a:latin typeface="Arial" charset="0"/>
                <a:ea typeface="ヒラギノ角ゴ Pro W3" charset="0"/>
                <a:cs typeface="ヒラギノ角ゴ Pro W3" charset="0"/>
              </a:rPr>
              <a:t>	-11,500	Door-to-Door Sales Workers, News and Street Vendors, and Related Workers</a:t>
            </a:r>
          </a:p>
          <a:p>
            <a:pPr marL="2060575" indent="-2060575">
              <a:lnSpc>
                <a:spcPct val="90000"/>
              </a:lnSpc>
              <a:buFontTx/>
              <a:buNone/>
              <a:tabLst>
                <a:tab pos="1320800" algn="r"/>
                <a:tab pos="1541463" algn="l"/>
              </a:tabLst>
            </a:pPr>
            <a:r>
              <a:rPr lang="en-US" sz="2000">
                <a:solidFill>
                  <a:srgbClr val="CD0921"/>
                </a:solidFill>
                <a:latin typeface="Arial" charset="0"/>
                <a:ea typeface="ヒラギノ角ゴ Pro W3" charset="0"/>
                <a:cs typeface="ヒラギノ角ゴ Pro W3" charset="0"/>
              </a:rPr>
              <a:t>	-10,600	Food Service Managers</a:t>
            </a:r>
          </a:p>
          <a:p>
            <a:pPr marL="2060575" indent="-2060575">
              <a:lnSpc>
                <a:spcPct val="90000"/>
              </a:lnSpc>
              <a:buFontTx/>
              <a:buNone/>
              <a:tabLst>
                <a:tab pos="1320800" algn="r"/>
                <a:tab pos="1541463" algn="l"/>
              </a:tabLst>
            </a:pPr>
            <a:r>
              <a:rPr lang="en-US" sz="2000">
                <a:solidFill>
                  <a:srgbClr val="CD0921"/>
                </a:solidFill>
                <a:latin typeface="Arial" charset="0"/>
                <a:ea typeface="ヒラギノ角ゴ Pro W3" charset="0"/>
                <a:cs typeface="ヒラギノ角ゴ Pro W3" charset="0"/>
              </a:rPr>
              <a:t>	-10,400	Electrical and Electronic Equipment Assemblers</a:t>
            </a:r>
          </a:p>
          <a:p>
            <a:pPr marL="2060575" indent="-2060575">
              <a:lnSpc>
                <a:spcPct val="90000"/>
              </a:lnSpc>
              <a:buFontTx/>
              <a:buNone/>
              <a:tabLst>
                <a:tab pos="1320800" algn="r"/>
                <a:tab pos="1541463" algn="l"/>
              </a:tabLst>
            </a:pPr>
            <a:r>
              <a:rPr lang="en-US" sz="2000">
                <a:solidFill>
                  <a:srgbClr val="CD0921"/>
                </a:solidFill>
                <a:latin typeface="Arial" charset="0"/>
                <a:ea typeface="ヒラギノ角ゴ Pro W3" charset="0"/>
                <a:cs typeface="ヒラギノ角ゴ Pro W3" charset="0"/>
              </a:rPr>
              <a:t>	-8,800	File Clerks</a:t>
            </a:r>
          </a:p>
          <a:p>
            <a:pPr marL="2060575" indent="-2060575">
              <a:lnSpc>
                <a:spcPct val="90000"/>
              </a:lnSpc>
              <a:buFontTx/>
              <a:buNone/>
              <a:tabLst>
                <a:tab pos="1320800" algn="r"/>
                <a:tab pos="1541463" algn="l"/>
              </a:tabLst>
            </a:pPr>
            <a:r>
              <a:rPr lang="en-US" sz="2000">
                <a:solidFill>
                  <a:srgbClr val="CD0921"/>
                </a:solidFill>
                <a:latin typeface="Arial" charset="0"/>
                <a:ea typeface="ヒラギノ角ゴ Pro W3" charset="0"/>
                <a:cs typeface="ヒラギノ角ゴ Pro W3" charset="0"/>
              </a:rPr>
              <a:t>	-8,100	Prepress Technicians and Workers</a:t>
            </a:r>
          </a:p>
          <a:p>
            <a:pPr marL="2060575" indent="-2060575">
              <a:lnSpc>
                <a:spcPct val="90000"/>
              </a:lnSpc>
              <a:buFontTx/>
              <a:buNone/>
              <a:tabLst>
                <a:tab pos="1320800" algn="r"/>
                <a:tab pos="1541463" algn="l"/>
              </a:tabLst>
            </a:pPr>
            <a:r>
              <a:rPr lang="en-US" sz="2000">
                <a:solidFill>
                  <a:srgbClr val="CD0921"/>
                </a:solidFill>
                <a:latin typeface="Arial" charset="0"/>
                <a:ea typeface="ヒラギノ角ゴ Pro W3" charset="0"/>
                <a:cs typeface="ヒラギノ角ゴ Pro W3" charset="0"/>
              </a:rPr>
              <a:t>	-7,400	Computer Operators</a:t>
            </a:r>
          </a:p>
          <a:p>
            <a:pPr marL="2060575" indent="-2060575">
              <a:lnSpc>
                <a:spcPct val="90000"/>
              </a:lnSpc>
              <a:buFontTx/>
              <a:buNone/>
              <a:tabLst>
                <a:tab pos="1320800" algn="r"/>
                <a:tab pos="1541463" algn="l"/>
              </a:tabLst>
            </a:pPr>
            <a:r>
              <a:rPr lang="en-US" sz="2000">
                <a:solidFill>
                  <a:srgbClr val="CD0921"/>
                </a:solidFill>
                <a:latin typeface="Arial" charset="0"/>
                <a:ea typeface="ヒラギノ角ゴ Pro W3" charset="0"/>
                <a:cs typeface="ヒラギノ角ゴ Pro W3" charset="0"/>
              </a:rPr>
              <a:t>	-6,800	Office Machine Operators, Except Computer</a:t>
            </a:r>
          </a:p>
          <a:p>
            <a:pPr marL="2060575" indent="-2060575">
              <a:lnSpc>
                <a:spcPct val="90000"/>
              </a:lnSpc>
              <a:buFontTx/>
              <a:buNone/>
              <a:tabLst>
                <a:tab pos="1320800" algn="r"/>
                <a:tab pos="1541463" algn="l"/>
              </a:tabLst>
            </a:pPr>
            <a:r>
              <a:rPr lang="en-US" sz="2000">
                <a:solidFill>
                  <a:srgbClr val="CD0921"/>
                </a:solidFill>
                <a:latin typeface="Arial" charset="0"/>
                <a:ea typeface="ヒラギノ角ゴ Pro W3" charset="0"/>
                <a:cs typeface="ヒラギノ角ゴ Pro W3" charset="0"/>
              </a:rPr>
              <a:t>	-6,800	Pressers, Textile, Garment, and Related Materials</a:t>
            </a:r>
          </a:p>
          <a:p>
            <a:pPr marL="2060575" indent="-2060575">
              <a:lnSpc>
                <a:spcPct val="90000"/>
              </a:lnSpc>
              <a:buFontTx/>
              <a:buNone/>
              <a:tabLst>
                <a:tab pos="1320800" algn="r"/>
                <a:tab pos="1541463" algn="l"/>
              </a:tabLst>
            </a:pPr>
            <a:r>
              <a:rPr lang="en-US" sz="2000">
                <a:solidFill>
                  <a:srgbClr val="CD0921"/>
                </a:solidFill>
                <a:latin typeface="Arial" charset="0"/>
                <a:ea typeface="ヒラギノ角ゴ Pro W3" charset="0"/>
                <a:cs typeface="ヒラギノ角ゴ Pro W3" charset="0"/>
              </a:rPr>
              <a:t>	-6,800	Postmasters and Mail Superintendents</a:t>
            </a:r>
          </a:p>
          <a:p>
            <a:pPr marL="2060575" indent="-2060575">
              <a:lnSpc>
                <a:spcPct val="90000"/>
              </a:lnSpc>
              <a:buFontTx/>
              <a:buNone/>
              <a:tabLst>
                <a:tab pos="1320800" algn="r"/>
                <a:tab pos="1541463" algn="l"/>
              </a:tabLst>
            </a:pPr>
            <a:r>
              <a:rPr lang="en-US" sz="2000">
                <a:solidFill>
                  <a:srgbClr val="CD0921"/>
                </a:solidFill>
                <a:latin typeface="Arial" charset="0"/>
                <a:ea typeface="ヒラギノ角ゴ Pro W3" charset="0"/>
                <a:cs typeface="ヒラギノ角ゴ Pro W3" charset="0"/>
              </a:rPr>
              <a:t>	-6,200	Floral Designers</a:t>
            </a:r>
          </a:p>
          <a:p>
            <a:pPr marL="2060575" indent="-2060575">
              <a:lnSpc>
                <a:spcPct val="90000"/>
              </a:lnSpc>
              <a:buFontTx/>
              <a:buNone/>
              <a:tabLst>
                <a:tab pos="1320800" algn="r"/>
                <a:tab pos="1541463" algn="l"/>
              </a:tabLst>
            </a:pPr>
            <a:r>
              <a:rPr lang="en-US" sz="2000">
                <a:solidFill>
                  <a:srgbClr val="CD0921"/>
                </a:solidFill>
                <a:latin typeface="Arial" charset="0"/>
                <a:ea typeface="ヒラギノ角ゴ Pro W3" charset="0"/>
                <a:cs typeface="ヒラギノ角ゴ Pro W3" charset="0"/>
              </a:rPr>
              <a:t>	-6,200	Petroleum Pump System Operators, Refinery Operators, and Gaugers</a:t>
            </a:r>
          </a:p>
          <a:p>
            <a:pPr marL="2060575" indent="-2060575">
              <a:lnSpc>
                <a:spcPct val="90000"/>
              </a:lnSpc>
              <a:buFontTx/>
              <a:buNone/>
              <a:tabLst>
                <a:tab pos="1320800" algn="r"/>
                <a:tab pos="1541463" algn="l"/>
              </a:tabLst>
            </a:pPr>
            <a:r>
              <a:rPr lang="en-US" sz="2000">
                <a:solidFill>
                  <a:srgbClr val="CD0921"/>
                </a:solidFill>
                <a:latin typeface="Arial" charset="0"/>
                <a:ea typeface="ヒラギノ角ゴ Pro W3" charset="0"/>
                <a:cs typeface="ヒラギノ角ゴ Pro W3" charset="0"/>
              </a:rPr>
              <a:t>	-5,700	Loan Interviewers and Clerks</a:t>
            </a:r>
          </a:p>
          <a:p>
            <a:pPr marL="2060575" indent="-2060575">
              <a:lnSpc>
                <a:spcPct val="90000"/>
              </a:lnSpc>
              <a:buFontTx/>
              <a:buNone/>
              <a:tabLst>
                <a:tab pos="1320800" algn="r"/>
                <a:tab pos="1541463" algn="l"/>
              </a:tabLst>
            </a:pPr>
            <a:r>
              <a:rPr lang="en-US" sz="2000">
                <a:solidFill>
                  <a:srgbClr val="CD0921"/>
                </a:solidFill>
                <a:latin typeface="Arial" charset="0"/>
                <a:ea typeface="ヒラギノ角ゴ Pro W3" charset="0"/>
                <a:cs typeface="ヒラギノ角ゴ Pro W3" charset="0"/>
              </a:rPr>
              <a:t>	-5,500	Paper Goods Machine Setters, Operators, and Tenders</a:t>
            </a:r>
          </a:p>
          <a:p>
            <a:pPr marL="2060575" indent="-2060575">
              <a:lnSpc>
                <a:spcPct val="90000"/>
              </a:lnSpc>
              <a:buFontTx/>
              <a:buNone/>
              <a:tabLst>
                <a:tab pos="1320800" algn="r"/>
                <a:tab pos="1541463" algn="l"/>
              </a:tabLst>
            </a:pPr>
            <a:r>
              <a:rPr lang="en-US" sz="2000">
                <a:solidFill>
                  <a:srgbClr val="CD0921"/>
                </a:solidFill>
                <a:latin typeface="Arial" charset="0"/>
                <a:ea typeface="ヒラギノ角ゴ Pro W3" charset="0"/>
                <a:cs typeface="ヒラギノ角ゴ Pro W3" charset="0"/>
              </a:rPr>
              <a:t>	-5,300	Chemical Plant and System Operators</a:t>
            </a:r>
          </a:p>
          <a:p>
            <a:pPr marL="2060575" indent="-2060575">
              <a:lnSpc>
                <a:spcPct val="90000"/>
              </a:lnSpc>
              <a:buFontTx/>
              <a:buNone/>
              <a:tabLst>
                <a:tab pos="1320800" algn="r"/>
                <a:tab pos="1541463" algn="l"/>
              </a:tabLst>
            </a:pPr>
            <a:r>
              <a:rPr lang="en-US" sz="2000">
                <a:solidFill>
                  <a:srgbClr val="CD0921"/>
                </a:solidFill>
                <a:latin typeface="Arial" charset="0"/>
                <a:ea typeface="ヒラギノ角ゴ Pro W3" charset="0"/>
                <a:cs typeface="ヒラギノ角ゴ Pro W3" charset="0"/>
              </a:rPr>
              <a:t>	-4,500	Photographic Process Workers and Processing Machine Operators</a:t>
            </a:r>
          </a:p>
        </p:txBody>
      </p:sp>
      <p:sp>
        <p:nvSpPr>
          <p:cNvPr id="108548"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42" name="Rectangle 2"/>
          <p:cNvSpPr>
            <a:spLocks noGrp="1" noChangeArrowheads="1"/>
          </p:cNvSpPr>
          <p:nvPr>
            <p:ph type="title" idx="4294967295"/>
          </p:nvPr>
        </p:nvSpPr>
        <p:spPr/>
        <p:txBody>
          <a:bodyPr/>
          <a:lstStyle/>
          <a:p>
            <a:pPr eaLnBrk="1" hangingPunct="1"/>
            <a:r>
              <a:rPr lang="en-US">
                <a:effectLst>
                  <a:outerShdw blurRad="38100" dist="38100" dir="2700000" algn="tl">
                    <a:srgbClr val="DDDDDD"/>
                  </a:outerShdw>
                </a:effectLst>
                <a:latin typeface="Arial" charset="0"/>
                <a:ea typeface="ヒラギノ角ゴ Pro W3" charset="0"/>
                <a:cs typeface="ヒラギノ角ゴ Pro W3" charset="0"/>
              </a:rPr>
              <a:t>NC Board of Education Mission</a:t>
            </a:r>
          </a:p>
        </p:txBody>
      </p:sp>
      <p:sp>
        <p:nvSpPr>
          <p:cNvPr id="1699843" name="Rectangle 3"/>
          <p:cNvSpPr>
            <a:spLocks noGrp="1" noChangeArrowheads="1"/>
          </p:cNvSpPr>
          <p:nvPr>
            <p:ph type="body" idx="4294967295"/>
          </p:nvPr>
        </p:nvSpPr>
        <p:spPr>
          <a:xfrm>
            <a:off x="228600" y="1905000"/>
            <a:ext cx="8839200" cy="4114800"/>
          </a:xfrm>
        </p:spPr>
        <p:txBody>
          <a:bodyPr/>
          <a:lstStyle/>
          <a:p>
            <a:pPr marL="0" indent="0" eaLnBrk="1" hangingPunct="1">
              <a:lnSpc>
                <a:spcPct val="180000"/>
              </a:lnSpc>
              <a:spcAft>
                <a:spcPts val="1800"/>
              </a:spcAft>
              <a:buFontTx/>
              <a:buNone/>
            </a:pPr>
            <a:r>
              <a:rPr lang="en-US">
                <a:effectLst>
                  <a:outerShdw blurRad="38100" dist="38100" dir="2700000" algn="tl">
                    <a:srgbClr val="DDDDDD"/>
                  </a:outerShdw>
                </a:effectLst>
                <a:latin typeface="Verdana" charset="0"/>
                <a:ea typeface="ヒラギノ角ゴ Pro W3" charset="0"/>
                <a:cs typeface="ヒラギノ角ゴ Pro W3" charset="0"/>
              </a:rPr>
              <a:t>Every public school student will graduate from high school, globally competitive for work and</a:t>
            </a:r>
            <a:r>
              <a:rPr lang="en-US" b="1">
                <a:effectLst>
                  <a:outerShdw blurRad="38100" dist="38100" dir="2700000" algn="tl">
                    <a:srgbClr val="DDDDDD"/>
                  </a:outerShdw>
                </a:effectLst>
                <a:latin typeface="Verdana" charset="0"/>
                <a:ea typeface="ヒラギノ角ゴ Pro W3" charset="0"/>
                <a:cs typeface="ヒラギノ角ゴ Pro W3" charset="0"/>
              </a:rPr>
              <a:t> </a:t>
            </a:r>
            <a:r>
              <a:rPr lang="en-US">
                <a:effectLst>
                  <a:outerShdw blurRad="38100" dist="38100" dir="2700000" algn="tl">
                    <a:srgbClr val="DDDDDD"/>
                  </a:outerShdw>
                </a:effectLst>
                <a:latin typeface="Verdana" charset="0"/>
                <a:ea typeface="ヒラギノ角ゴ Pro W3" charset="0"/>
                <a:cs typeface="ヒラギノ角ゴ Pro W3" charset="0"/>
              </a:rPr>
              <a:t>postsecondary education and prepared for life in the 21st Century.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10594" name="Picture 2" descr="&#10;Picture-1.jpg                                                  00000037&#10;GREEN BEAN                     00000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800"/>
            <a:ext cx="9144000" cy="675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3"/>
          <p:cNvSpPr txBox="1">
            <a:spLocks noChangeArrowheads="1"/>
          </p:cNvSpPr>
          <p:nvPr/>
        </p:nvSpPr>
        <p:spPr bwMode="auto">
          <a:xfrm>
            <a:off x="1905000" y="3124200"/>
            <a:ext cx="5521325" cy="1409700"/>
          </a:xfrm>
          <a:prstGeom prst="rect">
            <a:avLst/>
          </a:prstGeom>
          <a:solidFill>
            <a:srgbClr val="BBE0E3"/>
          </a:solidFill>
          <a:ln w="38100">
            <a:solidFill>
              <a:srgbClr val="FF0000"/>
            </a:solidFill>
            <a:miter lim="800000"/>
            <a:headEnd/>
            <a:tailEnd/>
          </a:ln>
          <a:effec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b="1">
              <a:effectLst>
                <a:outerShdw blurRad="38100" dist="38100" dir="2700000" algn="tl">
                  <a:srgbClr val="FFFFFF"/>
                </a:outerShdw>
              </a:effectLst>
              <a:latin typeface="Helvetica Neue" charset="0"/>
            </a:endParaRPr>
          </a:p>
          <a:p>
            <a:r>
              <a:rPr lang="en-US" b="1">
                <a:effectLst>
                  <a:outerShdw blurRad="38100" dist="38100" dir="2700000" algn="tl">
                    <a:srgbClr val="FFFFFF"/>
                  </a:outerShdw>
                </a:effectLst>
                <a:latin typeface="Helvetica Neue" charset="0"/>
              </a:rPr>
              <a:t>   www.</a:t>
            </a:r>
            <a:r>
              <a:rPr lang="en-US" sz="3600" b="1">
                <a:effectLst>
                  <a:outerShdw blurRad="38100" dist="38100" dir="2700000" algn="tl">
                    <a:srgbClr val="FFFFFF"/>
                  </a:outerShdw>
                </a:effectLst>
                <a:latin typeface="Helvetica Neue" charset="0"/>
              </a:rPr>
              <a:t>CareerOutlook.US</a:t>
            </a:r>
            <a:r>
              <a:rPr lang="en-US" b="1">
                <a:effectLst>
                  <a:outerShdw blurRad="38100" dist="38100" dir="2700000" algn="tl">
                    <a:srgbClr val="FFFFFF"/>
                  </a:outerShdw>
                </a:effectLst>
                <a:latin typeface="Helvetica Neue" charset="0"/>
              </a:rPr>
              <a:t>   </a:t>
            </a:r>
          </a:p>
          <a:p>
            <a:endParaRPr lang="en-US" b="1">
              <a:effectLst>
                <a:outerShdw blurRad="38100" dist="38100" dir="2700000" algn="tl">
                  <a:srgbClr val="FFFFFF"/>
                </a:outerShdw>
              </a:effectLst>
              <a:latin typeface="Helvetica Neue"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
          <p:cNvSpPr>
            <a:spLocks noChangeArrowheads="1"/>
          </p:cNvSpPr>
          <p:nvPr/>
        </p:nvSpPr>
        <p:spPr bwMode="auto">
          <a:xfrm>
            <a:off x="914400" y="990600"/>
            <a:ext cx="7315200"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40000"/>
              </a:lnSpc>
            </a:pPr>
            <a:r>
              <a:rPr lang="en-US" sz="4000" b="1">
                <a:solidFill>
                  <a:srgbClr val="B00B00"/>
                </a:solidFill>
              </a:rPr>
              <a:t>The primary aim of education is not to enable students to do well </a:t>
            </a:r>
            <a:r>
              <a:rPr lang="en-US" sz="4000" b="1" i="1" u="sng">
                <a:solidFill>
                  <a:srgbClr val="B00B00"/>
                </a:solidFill>
              </a:rPr>
              <a:t>in</a:t>
            </a:r>
            <a:r>
              <a:rPr lang="en-US" sz="4000" b="1">
                <a:solidFill>
                  <a:srgbClr val="B00B00"/>
                </a:solidFill>
              </a:rPr>
              <a:t> school, but to help them do well in the lives they lead </a:t>
            </a:r>
            <a:r>
              <a:rPr lang="en-US" sz="4000" b="1" i="1" u="sng">
                <a:solidFill>
                  <a:srgbClr val="B00B00"/>
                </a:solidFill>
              </a:rPr>
              <a:t>outside</a:t>
            </a:r>
            <a:r>
              <a:rPr lang="en-US" sz="4000" b="1">
                <a:solidFill>
                  <a:srgbClr val="B00B00"/>
                </a:solidFill>
              </a:rPr>
              <a:t> of school.</a:t>
            </a:r>
            <a:endParaRPr lang="en-US" sz="4000"/>
          </a:p>
        </p:txBody>
      </p:sp>
      <p:sp>
        <p:nvSpPr>
          <p:cNvPr id="112643" name="Rectangle 4"/>
          <p:cNvSpPr>
            <a:spLocks noChangeArrowheads="1"/>
          </p:cNvSpPr>
          <p:nvPr/>
        </p:nvSpPr>
        <p:spPr bwMode="auto">
          <a:xfrm>
            <a:off x="609600" y="6021388"/>
            <a:ext cx="19065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t>Elliot W. Eisner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5746" name="Rectangle 2"/>
          <p:cNvSpPr>
            <a:spLocks noGrp="1" noChangeArrowheads="1"/>
          </p:cNvSpPr>
          <p:nvPr>
            <p:ph type="title" idx="4294967295"/>
          </p:nvPr>
        </p:nvSpPr>
        <p:spPr/>
        <p:txBody>
          <a:bodyPr/>
          <a:lstStyle/>
          <a:p>
            <a:pPr eaLnBrk="1" hangingPunct="1">
              <a:defRPr/>
            </a:pPr>
            <a:endParaRPr lang="en-US">
              <a:effectLst>
                <a:outerShdw blurRad="38100" dist="38100" dir="2700000" algn="tl">
                  <a:srgbClr val="DDDDDD"/>
                </a:outerShdw>
              </a:effectLst>
            </a:endParaRPr>
          </a:p>
        </p:txBody>
      </p:sp>
      <p:sp>
        <p:nvSpPr>
          <p:cNvPr id="1695747" name="Rectangle 3"/>
          <p:cNvSpPr>
            <a:spLocks noGrp="1" noChangeArrowheads="1"/>
          </p:cNvSpPr>
          <p:nvPr>
            <p:ph type="body" idx="4294967295"/>
          </p:nvPr>
        </p:nvSpPr>
        <p:spPr>
          <a:xfrm>
            <a:off x="4114800" y="1600200"/>
            <a:ext cx="3962400" cy="1665288"/>
          </a:xfrm>
        </p:spPr>
        <p:txBody>
          <a:bodyPr/>
          <a:lstStyle/>
          <a:p>
            <a:pPr eaLnBrk="1" hangingPunct="1">
              <a:buFontTx/>
              <a:buNone/>
            </a:pPr>
            <a:r>
              <a:rPr lang="en-US" sz="3900">
                <a:effectLst>
                  <a:outerShdw blurRad="38100" dist="38100" dir="2700000" algn="tl">
                    <a:srgbClr val="DDDDDD"/>
                  </a:outerShdw>
                </a:effectLst>
                <a:latin typeface="Arial" charset="0"/>
                <a:ea typeface="ヒラギノ角ゴ Pro W3" charset="0"/>
                <a:cs typeface="ヒラギノ角ゴ Pro W3" charset="0"/>
              </a:rPr>
              <a:t>Begin with the</a:t>
            </a:r>
          </a:p>
          <a:p>
            <a:pPr eaLnBrk="1" hangingPunct="1">
              <a:buFontTx/>
              <a:buNone/>
            </a:pPr>
            <a:r>
              <a:rPr lang="en-US" sz="3900">
                <a:effectLst>
                  <a:outerShdw blurRad="38100" dist="38100" dir="2700000" algn="tl">
                    <a:srgbClr val="DDDDDD"/>
                  </a:outerShdw>
                </a:effectLst>
                <a:latin typeface="Arial" charset="0"/>
                <a:ea typeface="ヒラギノ角ゴ Pro W3" charset="0"/>
                <a:cs typeface="ヒラギノ角ゴ Pro W3" charset="0"/>
              </a:rPr>
              <a:t>end in mind. </a:t>
            </a:r>
          </a:p>
        </p:txBody>
      </p:sp>
      <p:pic>
        <p:nvPicPr>
          <p:cNvPr id="114692" name="Picture 4" descr="7-habits-covey.jpg                                             000634F2StarGate                       C165B6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04800"/>
            <a:ext cx="2668588"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5749" name="Rectangle 5"/>
          <p:cNvSpPr>
            <a:spLocks noChangeArrowheads="1"/>
          </p:cNvSpPr>
          <p:nvPr/>
        </p:nvSpPr>
        <p:spPr bwMode="auto">
          <a:xfrm>
            <a:off x="990600" y="4648200"/>
            <a:ext cx="7543800" cy="1676400"/>
          </a:xfrm>
          <a:prstGeom prst="rect">
            <a:avLst/>
          </a:prstGeom>
          <a:noFill/>
          <a:ln w="9525">
            <a:noFill/>
            <a:miter lim="800000"/>
            <a:headEnd/>
            <a:tailEnd/>
          </a:ln>
          <a:effectLst/>
        </p:spPr>
        <p:txBody>
          <a:bodyPr/>
          <a:lstStyle/>
          <a:p>
            <a:pPr eaLnBrk="1" hangingPunct="1">
              <a:spcBef>
                <a:spcPct val="20000"/>
              </a:spcBef>
            </a:pPr>
            <a:r>
              <a:rPr lang="en-US" sz="3200" b="1">
                <a:effectLst>
                  <a:outerShdw blurRad="38100" dist="38100" dir="2700000" algn="tl">
                    <a:srgbClr val="DDDDDD"/>
                  </a:outerShdw>
                </a:effectLst>
                <a:latin typeface="Helvetica Neue" charset="0"/>
              </a:rPr>
              <a:t>Does education prepare for a career, or the next level of education?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69574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5749"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16738" name="Picture 2" descr="Are Too Many Student#6DC2C5.pdf                                006DBC2EStarGate                       C165B620:"/>
          <p:cNvPicPr>
            <a:picLocks noChangeAspect="1" noChangeArrowheads="1"/>
          </p:cNvPicPr>
          <p:nvPr/>
        </p:nvPicPr>
        <p:blipFill rotWithShape="1">
          <a:blip r:embed="rId3">
            <a:extLst>
              <a:ext uri="{28A0092B-C50C-407E-A947-70E740481C1C}">
                <a14:useLocalDpi xmlns:a14="http://schemas.microsoft.com/office/drawing/2010/main" val="0"/>
              </a:ext>
            </a:extLst>
          </a:blip>
          <a:srcRect r="32141"/>
          <a:stretch/>
        </p:blipFill>
        <p:spPr bwMode="auto">
          <a:xfrm>
            <a:off x="990599" y="0"/>
            <a:ext cx="7088401" cy="135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7794" name="Rectangle 2"/>
          <p:cNvSpPr>
            <a:spLocks noGrp="1" noChangeArrowheads="1"/>
          </p:cNvSpPr>
          <p:nvPr>
            <p:ph type="title" idx="4294967295"/>
          </p:nvPr>
        </p:nvSpPr>
        <p:spPr>
          <a:xfrm>
            <a:off x="0" y="228600"/>
            <a:ext cx="9144000" cy="1143000"/>
          </a:xfrm>
        </p:spPr>
        <p:txBody>
          <a:bodyPr/>
          <a:lstStyle/>
          <a:p>
            <a:pPr eaLnBrk="1" hangingPunct="1"/>
            <a:r>
              <a:rPr lang="en-US" sz="4000">
                <a:effectLst>
                  <a:outerShdw blurRad="38100" dist="38100" dir="2700000" algn="tl">
                    <a:srgbClr val="DDDDDD"/>
                  </a:outerShdw>
                </a:effectLst>
                <a:latin typeface="Arial" charset="0"/>
                <a:ea typeface="ヒラギノ角ゴ Pro W3" charset="0"/>
                <a:cs typeface="ヒラギノ角ゴ Pro W3" charset="0"/>
              </a:rPr>
              <a:t>Who</a:t>
            </a:r>
            <a:r>
              <a:rPr lang="ja-JP" altLang="en-US" sz="4000">
                <a:effectLst>
                  <a:outerShdw blurRad="38100" dist="38100" dir="2700000" algn="tl">
                    <a:srgbClr val="DDDDDD"/>
                  </a:outerShdw>
                </a:effectLst>
                <a:latin typeface="Arial" charset="0"/>
                <a:ea typeface="ヒラギノ角ゴ Pro W3" charset="0"/>
                <a:cs typeface="ヒラギノ角ゴ Pro W3" charset="0"/>
              </a:rPr>
              <a:t>’</a:t>
            </a:r>
            <a:r>
              <a:rPr lang="en-US" sz="4000">
                <a:effectLst>
                  <a:outerShdw blurRad="38100" dist="38100" dir="2700000" algn="tl">
                    <a:srgbClr val="DDDDDD"/>
                  </a:outerShdw>
                </a:effectLst>
                <a:latin typeface="Arial" charset="0"/>
                <a:ea typeface="ヒラギノ角ゴ Pro W3" charset="0"/>
                <a:cs typeface="ヒラギノ角ゴ Pro W3" charset="0"/>
              </a:rPr>
              <a:t>s Writing the Curriculum?</a:t>
            </a:r>
          </a:p>
        </p:txBody>
      </p:sp>
      <p:sp>
        <p:nvSpPr>
          <p:cNvPr id="1697795" name="Rectangle 3"/>
          <p:cNvSpPr>
            <a:spLocks noGrp="1" noChangeArrowheads="1"/>
          </p:cNvSpPr>
          <p:nvPr>
            <p:ph type="body" idx="4294967295"/>
          </p:nvPr>
        </p:nvSpPr>
        <p:spPr>
          <a:xfrm>
            <a:off x="1600200" y="1219200"/>
            <a:ext cx="7772400" cy="2209800"/>
          </a:xfrm>
        </p:spPr>
        <p:txBody>
          <a:bodyPr/>
          <a:lstStyle/>
          <a:p>
            <a:pPr eaLnBrk="1" hangingPunct="1"/>
            <a:r>
              <a:rPr lang="en-US">
                <a:effectLst>
                  <a:outerShdw blurRad="38100" dist="38100" dir="2700000" algn="tl">
                    <a:srgbClr val="DDDDDD"/>
                  </a:outerShdw>
                </a:effectLst>
                <a:latin typeface="Arial" charset="0"/>
                <a:ea typeface="ヒラギノ角ゴ Pro W3" charset="0"/>
                <a:cs typeface="ヒラギノ角ゴ Pro W3" charset="0"/>
              </a:rPr>
              <a:t>Educators?</a:t>
            </a:r>
          </a:p>
          <a:p>
            <a:pPr eaLnBrk="1" hangingPunct="1"/>
            <a:r>
              <a:rPr lang="en-US">
                <a:effectLst>
                  <a:outerShdw blurRad="38100" dist="38100" dir="2700000" algn="tl">
                    <a:srgbClr val="DDDDDD"/>
                  </a:outerShdw>
                </a:effectLst>
                <a:latin typeface="Arial" charset="0"/>
                <a:ea typeface="ヒラギノ角ゴ Pro W3" charset="0"/>
                <a:cs typeface="ヒラギノ角ゴ Pro W3" charset="0"/>
              </a:rPr>
              <a:t>Business Persons?</a:t>
            </a:r>
          </a:p>
          <a:p>
            <a:pPr eaLnBrk="1" hangingPunct="1"/>
            <a:r>
              <a:rPr lang="en-US">
                <a:effectLst>
                  <a:outerShdw blurRad="38100" dist="38100" dir="2700000" algn="tl">
                    <a:srgbClr val="DDDDDD"/>
                  </a:outerShdw>
                </a:effectLst>
                <a:latin typeface="Arial" charset="0"/>
                <a:ea typeface="ヒラギノ角ゴ Pro W3" charset="0"/>
                <a:cs typeface="ヒラギノ角ゴ Pro W3" charset="0"/>
              </a:rPr>
              <a:t>Politicians?</a:t>
            </a:r>
          </a:p>
        </p:txBody>
      </p:sp>
      <p:sp>
        <p:nvSpPr>
          <p:cNvPr id="1697796" name="Rectangle 4"/>
          <p:cNvSpPr>
            <a:spLocks noChangeArrowheads="1"/>
          </p:cNvSpPr>
          <p:nvPr/>
        </p:nvSpPr>
        <p:spPr bwMode="auto">
          <a:xfrm>
            <a:off x="0" y="3200400"/>
            <a:ext cx="9144000" cy="1143000"/>
          </a:xfrm>
          <a:prstGeom prst="rect">
            <a:avLst/>
          </a:prstGeom>
          <a:noFill/>
          <a:ln w="9525">
            <a:noFill/>
            <a:miter lim="800000"/>
            <a:headEnd/>
            <a:tailEnd/>
          </a:ln>
          <a:effectLst/>
        </p:spPr>
        <p:txBody>
          <a:bodyPr anchor="ctr"/>
          <a:lstStyle/>
          <a:p>
            <a:pPr algn="ctr" eaLnBrk="1" hangingPunct="1"/>
            <a:r>
              <a:rPr lang="en-US" sz="4000" b="1">
                <a:solidFill>
                  <a:srgbClr val="800080"/>
                </a:solidFill>
                <a:effectLst>
                  <a:outerShdw blurRad="38100" dist="38100" dir="2700000" algn="tl">
                    <a:srgbClr val="DDDDDD"/>
                  </a:outerShdw>
                </a:effectLst>
                <a:cs typeface="Arial" charset="0"/>
              </a:rPr>
              <a:t>What are we preparing students for?</a:t>
            </a:r>
            <a:endParaRPr lang="en-US" sz="4400" b="1">
              <a:solidFill>
                <a:srgbClr val="800080"/>
              </a:solidFill>
              <a:effectLst>
                <a:outerShdw blurRad="38100" dist="38100" dir="2700000" algn="tl">
                  <a:srgbClr val="DDDDDD"/>
                </a:outerShdw>
              </a:effectLst>
              <a:cs typeface="Arial" charset="0"/>
            </a:endParaRPr>
          </a:p>
        </p:txBody>
      </p:sp>
      <p:sp>
        <p:nvSpPr>
          <p:cNvPr id="1697797" name="Rectangle 5"/>
          <p:cNvSpPr>
            <a:spLocks noChangeArrowheads="1"/>
          </p:cNvSpPr>
          <p:nvPr/>
        </p:nvSpPr>
        <p:spPr bwMode="auto">
          <a:xfrm>
            <a:off x="1600200" y="4267200"/>
            <a:ext cx="7772400" cy="1905000"/>
          </a:xfrm>
          <a:prstGeom prst="rect">
            <a:avLst/>
          </a:prstGeom>
          <a:noFill/>
          <a:ln w="9525">
            <a:noFill/>
            <a:miter lim="800000"/>
            <a:headEnd/>
            <a:tailEnd/>
          </a:ln>
          <a:effectLst/>
        </p:spPr>
        <p:txBody>
          <a:bodyPr/>
          <a:lstStyle/>
          <a:p>
            <a:pPr marL="342900" indent="-342900" eaLnBrk="1" hangingPunct="1">
              <a:spcBef>
                <a:spcPct val="20000"/>
              </a:spcBef>
              <a:buFontTx/>
              <a:buChar char="•"/>
            </a:pPr>
            <a:r>
              <a:rPr lang="en-US" sz="3000">
                <a:solidFill>
                  <a:srgbClr val="7F1353"/>
                </a:solidFill>
                <a:effectLst>
                  <a:outerShdw blurRad="38100" dist="38100" dir="2700000" algn="tl">
                    <a:srgbClr val="DDDDDD"/>
                  </a:outerShdw>
                </a:effectLst>
                <a:cs typeface="Arial" charset="0"/>
              </a:rPr>
              <a:t>More Education?</a:t>
            </a:r>
          </a:p>
          <a:p>
            <a:pPr marL="342900" indent="-342900" eaLnBrk="1" hangingPunct="1">
              <a:spcBef>
                <a:spcPct val="20000"/>
              </a:spcBef>
              <a:buFontTx/>
              <a:buChar char="•"/>
            </a:pPr>
            <a:r>
              <a:rPr lang="en-US" sz="3000">
                <a:solidFill>
                  <a:srgbClr val="7F1353"/>
                </a:solidFill>
                <a:effectLst>
                  <a:outerShdw blurRad="38100" dist="38100" dir="2700000" algn="tl">
                    <a:srgbClr val="DDDDDD"/>
                  </a:outerShdw>
                </a:effectLst>
                <a:cs typeface="Arial" charset="0"/>
              </a:rPr>
              <a:t>Entry-Level Career?</a:t>
            </a:r>
          </a:p>
          <a:p>
            <a:pPr marL="342900" indent="-342900" eaLnBrk="1" hangingPunct="1">
              <a:spcBef>
                <a:spcPct val="20000"/>
              </a:spcBef>
              <a:buFontTx/>
              <a:buChar char="•"/>
            </a:pPr>
            <a:r>
              <a:rPr lang="en-US" sz="3000">
                <a:solidFill>
                  <a:srgbClr val="7F1353"/>
                </a:solidFill>
                <a:effectLst>
                  <a:outerShdw blurRad="38100" dist="38100" dir="2700000" algn="tl">
                    <a:srgbClr val="DDDDDD"/>
                  </a:outerShdw>
                </a:effectLst>
                <a:cs typeface="Arial" charset="0"/>
              </a:rPr>
              <a:t>Life?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697795"/>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1000"/>
                                  </p:stCondLst>
                                  <p:childTnLst>
                                    <p:set>
                                      <p:cBhvr>
                                        <p:cTn id="9" dur="1" fill="hold">
                                          <p:stCondLst>
                                            <p:cond delay="499"/>
                                          </p:stCondLst>
                                        </p:cTn>
                                        <p:tgtEl>
                                          <p:spTgt spid="1697796"/>
                                        </p:tgtEl>
                                        <p:attrNameLst>
                                          <p:attrName>style.visibility</p:attrName>
                                        </p:attrNameLst>
                                      </p:cBhvr>
                                      <p:to>
                                        <p:strVal val="visible"/>
                                      </p:to>
                                    </p:set>
                                  </p:childTnLst>
                                </p:cTn>
                              </p:par>
                            </p:childTnLst>
                          </p:cTn>
                        </p:par>
                        <p:par>
                          <p:cTn id="10" fill="hold" nodeType="afterGroup">
                            <p:stCondLst>
                              <p:cond delay="2000"/>
                            </p:stCondLst>
                            <p:childTnLst>
                              <p:par>
                                <p:cTn id="11" presetID="1" presetClass="entr" presetSubtype="0" fill="hold" grpId="0" nodeType="afterEffect">
                                  <p:stCondLst>
                                    <p:cond delay="1000"/>
                                  </p:stCondLst>
                                  <p:childTnLst>
                                    <p:set>
                                      <p:cBhvr>
                                        <p:cTn id="12" dur="1" fill="hold">
                                          <p:stCondLst>
                                            <p:cond delay="499"/>
                                          </p:stCondLst>
                                        </p:cTn>
                                        <p:tgtEl>
                                          <p:spTgt spid="16977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7795" grpId="0" autoUpdateAnimBg="0"/>
      <p:bldP spid="1697796" grpId="0" autoUpdateAnimBg="0"/>
      <p:bldP spid="1697797"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5"/>
          <p:cNvSpPr>
            <a:spLocks noGrp="1"/>
          </p:cNvSpPr>
          <p:nvPr>
            <p:ph type="title"/>
          </p:nvPr>
        </p:nvSpPr>
        <p:spPr>
          <a:xfrm>
            <a:off x="1143000" y="2286000"/>
            <a:ext cx="7772400" cy="990600"/>
          </a:xfrm>
        </p:spPr>
        <p:txBody>
          <a:bodyPr/>
          <a:lstStyle/>
          <a:p>
            <a:r>
              <a:rPr lang="en-US" sz="7200">
                <a:latin typeface="Arial" charset="0"/>
                <a:ea typeface="ヒラギノ角ゴ Pro W3" charset="0"/>
                <a:cs typeface="ヒラギノ角ゴ Pro W3" charset="0"/>
              </a:rPr>
              <a:t>Vs</a:t>
            </a:r>
          </a:p>
        </p:txBody>
      </p:sp>
      <p:sp>
        <p:nvSpPr>
          <p:cNvPr id="120835" name="Content Placeholder 6"/>
          <p:cNvSpPr>
            <a:spLocks noGrp="1"/>
          </p:cNvSpPr>
          <p:nvPr>
            <p:ph idx="1"/>
          </p:nvPr>
        </p:nvSpPr>
        <p:spPr>
          <a:xfrm>
            <a:off x="381000" y="1219200"/>
            <a:ext cx="4495800" cy="4419600"/>
          </a:xfrm>
        </p:spPr>
        <p:txBody>
          <a:bodyPr/>
          <a:lstStyle/>
          <a:p>
            <a:r>
              <a:rPr lang="en-US">
                <a:latin typeface="Arial" charset="0"/>
                <a:ea typeface="ヒラギノ角ゴ Pro W3" charset="0"/>
                <a:cs typeface="ヒラギノ角ゴ Pro W3" charset="0"/>
              </a:rPr>
              <a:t>HS Diploma</a:t>
            </a:r>
          </a:p>
          <a:p>
            <a:r>
              <a:rPr lang="en-US">
                <a:latin typeface="Arial" charset="0"/>
                <a:ea typeface="ヒラギノ角ゴ Pro W3" charset="0"/>
                <a:cs typeface="ヒラギノ角ゴ Pro W3" charset="0"/>
              </a:rPr>
              <a:t>2-year Certificate</a:t>
            </a:r>
          </a:p>
          <a:p>
            <a:r>
              <a:rPr lang="en-US">
                <a:latin typeface="Arial" charset="0"/>
                <a:ea typeface="ヒラギノ角ゴ Pro W3" charset="0"/>
                <a:cs typeface="ヒラギノ角ゴ Pro W3" charset="0"/>
              </a:rPr>
              <a:t>Associate Degree</a:t>
            </a:r>
          </a:p>
          <a:p>
            <a:r>
              <a:rPr lang="en-US">
                <a:latin typeface="Arial" charset="0"/>
                <a:ea typeface="ヒラギノ角ゴ Pro W3" charset="0"/>
                <a:cs typeface="ヒラギノ角ゴ Pro W3" charset="0"/>
              </a:rPr>
              <a:t>Bachelor Degree</a:t>
            </a:r>
          </a:p>
          <a:p>
            <a:r>
              <a:rPr lang="en-US">
                <a:latin typeface="Arial" charset="0"/>
                <a:ea typeface="ヒラギノ角ゴ Pro W3" charset="0"/>
                <a:cs typeface="ヒラギノ角ゴ Pro W3" charset="0"/>
              </a:rPr>
              <a:t>Master Degree</a:t>
            </a:r>
          </a:p>
          <a:p>
            <a:r>
              <a:rPr lang="en-US">
                <a:latin typeface="Arial" charset="0"/>
                <a:ea typeface="ヒラギノ角ゴ Pro W3" charset="0"/>
                <a:cs typeface="ヒラギノ角ゴ Pro W3" charset="0"/>
              </a:rPr>
              <a:t>Doctoral Degree</a:t>
            </a:r>
          </a:p>
          <a:p>
            <a:r>
              <a:rPr lang="en-US">
                <a:latin typeface="Arial" charset="0"/>
                <a:ea typeface="ヒラギノ角ゴ Pro W3" charset="0"/>
                <a:cs typeface="ヒラギノ角ゴ Pro W3" charset="0"/>
              </a:rPr>
              <a:t>Professional Degree</a:t>
            </a:r>
          </a:p>
        </p:txBody>
      </p:sp>
      <p:sp>
        <p:nvSpPr>
          <p:cNvPr id="8" name="Content Placeholder 6"/>
          <p:cNvSpPr txBox="1">
            <a:spLocks/>
          </p:cNvSpPr>
          <p:nvPr/>
        </p:nvSpPr>
        <p:spPr bwMode="auto">
          <a:xfrm>
            <a:off x="6172200" y="685800"/>
            <a:ext cx="4495800" cy="4419600"/>
          </a:xfrm>
          <a:prstGeom prst="rect">
            <a:avLst/>
          </a:prstGeom>
          <a:noFill/>
          <a:ln w="9525">
            <a:noFill/>
            <a:miter lim="800000"/>
            <a:headEnd/>
            <a:tailEnd/>
          </a:ln>
        </p:spPr>
        <p:txBody>
          <a:bodyPr/>
          <a:lstStyle/>
          <a:p>
            <a:pPr marL="342900" indent="-342900">
              <a:spcBef>
                <a:spcPct val="20000"/>
              </a:spcBef>
              <a:buFontTx/>
              <a:buChar char="•"/>
              <a:defRPr/>
            </a:pPr>
            <a:r>
              <a:rPr lang="en-US" sz="3000" kern="0" dirty="0" err="1">
                <a:solidFill>
                  <a:srgbClr val="7F1353"/>
                </a:solidFill>
                <a:latin typeface="+mn-lt"/>
                <a:ea typeface="+mn-ea"/>
                <a:cs typeface="+mn-cs"/>
              </a:rPr>
              <a:t>CompTIA</a:t>
            </a:r>
            <a:endParaRPr lang="en-US" sz="3000" kern="0" dirty="0">
              <a:solidFill>
                <a:srgbClr val="7F1353"/>
              </a:solidFill>
              <a:latin typeface="+mn-lt"/>
              <a:ea typeface="+mn-ea"/>
              <a:cs typeface="+mn-cs"/>
            </a:endParaRPr>
          </a:p>
          <a:p>
            <a:pPr marL="342900" indent="-342900">
              <a:spcBef>
                <a:spcPct val="20000"/>
              </a:spcBef>
              <a:buFontTx/>
              <a:buChar char="•"/>
              <a:defRPr/>
            </a:pPr>
            <a:r>
              <a:rPr lang="en-US" sz="3000" kern="0" dirty="0" err="1">
                <a:solidFill>
                  <a:srgbClr val="7F1353"/>
                </a:solidFill>
                <a:latin typeface="+mn-lt"/>
                <a:ea typeface="+mn-ea"/>
                <a:cs typeface="+mn-cs"/>
              </a:rPr>
              <a:t>ServSafe</a:t>
            </a:r>
            <a:endParaRPr lang="en-US" sz="3000" kern="0" dirty="0">
              <a:solidFill>
                <a:srgbClr val="7F1353"/>
              </a:solidFill>
              <a:latin typeface="+mn-lt"/>
              <a:ea typeface="+mn-ea"/>
              <a:cs typeface="+mn-cs"/>
            </a:endParaRPr>
          </a:p>
          <a:p>
            <a:pPr marL="342900" indent="-342900">
              <a:spcBef>
                <a:spcPct val="20000"/>
              </a:spcBef>
              <a:buFontTx/>
              <a:buChar char="•"/>
              <a:defRPr/>
            </a:pPr>
            <a:r>
              <a:rPr lang="en-US" sz="3000" kern="0" dirty="0" err="1">
                <a:solidFill>
                  <a:srgbClr val="7F1353"/>
                </a:solidFill>
                <a:latin typeface="+mn-lt"/>
                <a:ea typeface="+mn-ea"/>
                <a:cs typeface="+mn-cs"/>
              </a:rPr>
              <a:t>ProStart</a:t>
            </a:r>
            <a:r>
              <a:rPr lang="en-US" sz="3000" kern="0" dirty="0">
                <a:solidFill>
                  <a:srgbClr val="7F1353"/>
                </a:solidFill>
                <a:latin typeface="+mn-lt"/>
                <a:ea typeface="+mn-ea"/>
                <a:cs typeface="+mn-cs"/>
              </a:rPr>
              <a:t> </a:t>
            </a:r>
          </a:p>
          <a:p>
            <a:pPr marL="342900" indent="-342900">
              <a:spcBef>
                <a:spcPct val="20000"/>
              </a:spcBef>
              <a:buFontTx/>
              <a:buChar char="•"/>
              <a:defRPr/>
            </a:pPr>
            <a:r>
              <a:rPr lang="en-US" sz="3000" kern="0" dirty="0">
                <a:solidFill>
                  <a:srgbClr val="7F1353"/>
                </a:solidFill>
                <a:latin typeface="+mn-lt"/>
                <a:ea typeface="+mn-ea"/>
                <a:cs typeface="+mn-cs"/>
              </a:rPr>
              <a:t>CNA</a:t>
            </a:r>
          </a:p>
          <a:p>
            <a:pPr marL="342900" indent="-342900">
              <a:spcBef>
                <a:spcPct val="20000"/>
              </a:spcBef>
              <a:buFontTx/>
              <a:buChar char="•"/>
              <a:defRPr/>
            </a:pPr>
            <a:r>
              <a:rPr lang="en-US" sz="3000" kern="0" dirty="0">
                <a:solidFill>
                  <a:srgbClr val="7F1353"/>
                </a:solidFill>
                <a:latin typeface="+mn-lt"/>
                <a:ea typeface="+mn-ea"/>
                <a:cs typeface="+mn-cs"/>
              </a:rPr>
              <a:t>ASE</a:t>
            </a:r>
          </a:p>
          <a:p>
            <a:pPr marL="342900" indent="-342900">
              <a:spcBef>
                <a:spcPct val="20000"/>
              </a:spcBef>
              <a:buFontTx/>
              <a:buChar char="•"/>
              <a:defRPr/>
            </a:pPr>
            <a:r>
              <a:rPr lang="en-US" sz="3000" kern="0" dirty="0">
                <a:solidFill>
                  <a:srgbClr val="7F1353"/>
                </a:solidFill>
                <a:latin typeface="+mn-lt"/>
                <a:ea typeface="+mn-ea"/>
                <a:cs typeface="+mn-cs"/>
              </a:rPr>
              <a:t>NCCER</a:t>
            </a:r>
          </a:p>
          <a:p>
            <a:pPr marL="342900" indent="-342900">
              <a:spcBef>
                <a:spcPct val="20000"/>
              </a:spcBef>
              <a:buFontTx/>
              <a:buChar char="•"/>
              <a:defRPr/>
            </a:pPr>
            <a:r>
              <a:rPr lang="en-US" sz="3000" kern="0" dirty="0">
                <a:solidFill>
                  <a:srgbClr val="7F1353"/>
                </a:solidFill>
                <a:latin typeface="+mn-lt"/>
                <a:ea typeface="+mn-ea"/>
                <a:cs typeface="+mn-cs"/>
              </a:rPr>
              <a:t>NIMS</a:t>
            </a:r>
          </a:p>
          <a:p>
            <a:pPr marL="342900" indent="-342900">
              <a:spcBef>
                <a:spcPct val="20000"/>
              </a:spcBef>
              <a:buFontTx/>
              <a:buChar char="•"/>
              <a:defRPr/>
            </a:pPr>
            <a:r>
              <a:rPr lang="en-US" sz="3000" kern="0" dirty="0" err="1">
                <a:solidFill>
                  <a:srgbClr val="7F1353"/>
                </a:solidFill>
                <a:latin typeface="+mn-lt"/>
                <a:ea typeface="+mn-ea"/>
                <a:cs typeface="+mn-cs"/>
              </a:rPr>
              <a:t>PrintEd</a:t>
            </a:r>
            <a:endParaRPr lang="en-US" sz="3000" kern="0" dirty="0">
              <a:solidFill>
                <a:srgbClr val="7F1353"/>
              </a:solidFill>
              <a:latin typeface="+mn-lt"/>
              <a:ea typeface="+mn-ea"/>
              <a:cs typeface="+mn-cs"/>
            </a:endParaRPr>
          </a:p>
          <a:p>
            <a:pPr marL="342900" indent="-342900">
              <a:spcBef>
                <a:spcPct val="20000"/>
              </a:spcBef>
              <a:buFontTx/>
              <a:buChar char="•"/>
              <a:defRPr/>
            </a:pPr>
            <a:r>
              <a:rPr lang="en-US" sz="3000" kern="0" dirty="0">
                <a:solidFill>
                  <a:srgbClr val="7F1353"/>
                </a:solidFill>
                <a:latin typeface="+mn-lt"/>
                <a:ea typeface="+mn-ea"/>
                <a:cs typeface="+mn-cs"/>
              </a:rPr>
              <a:t>AWS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882" name="Picture 2" descr="figure-6.jpg                                                   0022920DHD                             C0EAB9B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3338"/>
            <a:ext cx="7772400" cy="765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3" name="Rectangle 3"/>
          <p:cNvSpPr>
            <a:spLocks noChangeArrowheads="1"/>
          </p:cNvSpPr>
          <p:nvPr/>
        </p:nvSpPr>
        <p:spPr bwMode="auto">
          <a:xfrm rot="-5400000">
            <a:off x="-1311275" y="2300288"/>
            <a:ext cx="326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t>Educational Testing Service, 2006</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24930" name="Picture 2" descr="C:\Documents and Settings\cdroessler\My Documents\Presentations\NEW\Google and GPA\artic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0"/>
            <a:ext cx="7924800" cy="687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26978" name="Picture 2" descr="H:\scanned\Skills-Wagner.png"/>
          <p:cNvPicPr>
            <a:picLocks noChangeAspect="1" noChangeArrowheads="1"/>
          </p:cNvPicPr>
          <p:nvPr/>
        </p:nvPicPr>
        <p:blipFill>
          <a:blip r:embed="rId3">
            <a:extLst>
              <a:ext uri="{28A0092B-C50C-407E-A947-70E740481C1C}">
                <a14:useLocalDpi xmlns:a14="http://schemas.microsoft.com/office/drawing/2010/main" val="0"/>
              </a:ext>
            </a:extLst>
          </a:blip>
          <a:srcRect l="12862" r="13986"/>
          <a:stretch>
            <a:fillRect/>
          </a:stretch>
        </p:blipFill>
        <p:spPr bwMode="auto">
          <a:xfrm>
            <a:off x="392113" y="-76200"/>
            <a:ext cx="8475662"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C:\Documents and Settings\cdroessler\My Documents\Presentations\NEW\colelge degrees vs employers\survey report pages\Employers-Survey-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idx="4294967295"/>
          </p:nvPr>
        </p:nvSpPr>
        <p:spPr>
          <a:xfrm>
            <a:off x="0" y="304800"/>
            <a:ext cx="9144000" cy="1143000"/>
          </a:xfrm>
        </p:spPr>
        <p:txBody>
          <a:bodyPr/>
          <a:lstStyle/>
          <a:p>
            <a:r>
              <a:rPr lang="en-US">
                <a:effectLst>
                  <a:outerShdw blurRad="38100" dist="38100" dir="2700000" algn="tl">
                    <a:srgbClr val="DDDDDD"/>
                  </a:outerShdw>
                </a:effectLst>
                <a:latin typeface="Arial" charset="0"/>
                <a:ea typeface="ヒラギノ角ゴ Pro W3" charset="0"/>
                <a:cs typeface="ヒラギノ角ゴ Pro W3" charset="0"/>
              </a:rPr>
              <a:t>Education Plan</a:t>
            </a:r>
            <a:r>
              <a:rPr lang="en-US" sz="3200">
                <a:latin typeface="Arial" charset="0"/>
                <a:ea typeface="ヒラギノ角ゴ Pro W3" charset="0"/>
                <a:cs typeface="ヒラギノ角ゴ Pro W3" charset="0"/>
              </a:rPr>
              <a:t/>
            </a:r>
            <a:br>
              <a:rPr lang="en-US" sz="3200">
                <a:latin typeface="Arial" charset="0"/>
                <a:ea typeface="ヒラギノ角ゴ Pro W3" charset="0"/>
                <a:cs typeface="ヒラギノ角ゴ Pro W3" charset="0"/>
              </a:rPr>
            </a:br>
            <a:endParaRPr lang="en-US" sz="3000">
              <a:effectLst>
                <a:outerShdw blurRad="38100" dist="38100" dir="2700000" algn="tl">
                  <a:srgbClr val="DDDDDD"/>
                </a:outerShdw>
              </a:effectLst>
              <a:latin typeface="Arial" charset="0"/>
              <a:ea typeface="ヒラギノ角ゴ Pro W3" charset="0"/>
              <a:cs typeface="ヒラギノ角ゴ Pro W3" charset="0"/>
            </a:endParaRPr>
          </a:p>
        </p:txBody>
      </p:sp>
      <p:sp>
        <p:nvSpPr>
          <p:cNvPr id="1649667" name="Rectangle 3"/>
          <p:cNvSpPr>
            <a:spLocks noGrp="1" noChangeArrowheads="1"/>
          </p:cNvSpPr>
          <p:nvPr>
            <p:ph type="body" idx="4294967295"/>
          </p:nvPr>
        </p:nvSpPr>
        <p:spPr>
          <a:xfrm>
            <a:off x="228600" y="1524000"/>
            <a:ext cx="8686800" cy="4114800"/>
          </a:xfrm>
        </p:spPr>
        <p:txBody>
          <a:bodyPr/>
          <a:lstStyle/>
          <a:p>
            <a:pPr marL="0" indent="0" algn="ctr">
              <a:lnSpc>
                <a:spcPct val="200000"/>
              </a:lnSpc>
              <a:buFontTx/>
              <a:buNone/>
            </a:pPr>
            <a:r>
              <a:rPr lang="en-US" sz="4000">
                <a:latin typeface="Arial" charset="0"/>
                <a:ea typeface="ヒラギノ角ゴ Pro W3" charset="0"/>
                <a:cs typeface="ヒラギノ角ゴ Pro W3" charset="0"/>
              </a:rPr>
              <a:t>All students must graduate from</a:t>
            </a:r>
            <a:br>
              <a:rPr lang="en-US" sz="4000">
                <a:latin typeface="Arial" charset="0"/>
                <a:ea typeface="ヒラギノ角ゴ Pro W3" charset="0"/>
                <a:cs typeface="ヒラギノ角ゴ Pro W3" charset="0"/>
              </a:rPr>
            </a:br>
            <a:r>
              <a:rPr lang="en-US" sz="4000">
                <a:latin typeface="Arial" charset="0"/>
                <a:ea typeface="ヒラギノ角ゴ Pro W3" charset="0"/>
                <a:cs typeface="ヒラギノ角ゴ Pro W3" charset="0"/>
              </a:rPr>
              <a:t>high school and be </a:t>
            </a:r>
            <a:r>
              <a:rPr lang="en-US" sz="4000" b="1" u="sng">
                <a:latin typeface="Arial" charset="0"/>
                <a:ea typeface="ヒラギノ角ゴ Pro W3" charset="0"/>
                <a:cs typeface="ヒラギノ角ゴ Pro W3" charset="0"/>
              </a:rPr>
              <a:t>career</a:t>
            </a:r>
            <a:r>
              <a:rPr lang="en-US" sz="4000">
                <a:latin typeface="Arial" charset="0"/>
                <a:ea typeface="ヒラギノ角ゴ Pro W3" charset="0"/>
                <a:cs typeface="ヒラギノ角ゴ Pro W3" charset="0"/>
              </a:rPr>
              <a:t>,</a:t>
            </a:r>
            <a:br>
              <a:rPr lang="en-US" sz="4000">
                <a:latin typeface="Arial" charset="0"/>
                <a:ea typeface="ヒラギノ角ゴ Pro W3" charset="0"/>
                <a:cs typeface="ヒラギノ角ゴ Pro W3" charset="0"/>
              </a:rPr>
            </a:br>
            <a:r>
              <a:rPr lang="en-US" sz="4000" b="1" u="sng">
                <a:latin typeface="Arial" charset="0"/>
                <a:ea typeface="ヒラギノ角ゴ Pro W3" charset="0"/>
                <a:cs typeface="ヒラギノ角ゴ Pro W3" charset="0"/>
              </a:rPr>
              <a:t>college</a:t>
            </a:r>
            <a:r>
              <a:rPr lang="en-US" sz="4000">
                <a:latin typeface="Arial" charset="0"/>
                <a:ea typeface="ヒラギノ角ゴ Pro W3" charset="0"/>
                <a:cs typeface="ヒラギノ角ゴ Pro W3" charset="0"/>
              </a:rPr>
              <a:t>, and </a:t>
            </a:r>
            <a:r>
              <a:rPr lang="en-US" sz="4000" b="1" u="sng">
                <a:latin typeface="Arial" charset="0"/>
                <a:ea typeface="ヒラギノ角ゴ Pro W3" charset="0"/>
                <a:cs typeface="ヒラギノ角ゴ Pro W3" charset="0"/>
              </a:rPr>
              <a:t>citizenship </a:t>
            </a:r>
            <a:r>
              <a:rPr lang="en-US" sz="4000">
                <a:latin typeface="Arial" charset="0"/>
                <a:ea typeface="ヒラギノ角ゴ Pro W3" charset="0"/>
                <a:cs typeface="ヒラギノ角ゴ Pro W3" charset="0"/>
              </a:rPr>
              <a:t>ready.</a:t>
            </a:r>
            <a:endParaRPr lang="en-US" sz="3600">
              <a:effectLst>
                <a:outerShdw blurRad="38100" dist="38100" dir="2700000" algn="tl">
                  <a:srgbClr val="DDDDDD"/>
                </a:outerShdw>
              </a:effectLst>
              <a:latin typeface="Arial" charset="0"/>
              <a:ea typeface="ヒラギノ角ゴ Pro W3" charset="0"/>
              <a:cs typeface="ヒラギノ角ゴ Pro W3"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C:\Documents and Settings\cdroessler\My Documents\Presentations\NEW\colelge degrees vs employers\survey report pages\Employers-Survey-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C:\Documents and Settings\cdroessler\My Documents\Presentations\NEW\colelge degrees vs employers\survey report pages\Employers-Survey-4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35170" name="Picture 3" descr="C:\Documents and Settings\cdroessler\My Documents\Documents\Life in the 21st Century Workforce\co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4213" y="152400"/>
            <a:ext cx="5237162" cy="648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7218" name="Picture 2" descr="C:\Documents and Settings\cdroessler\My Documents\Documents\Life in the 21st Century Workforce\cha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39713"/>
            <a:ext cx="7086600" cy="638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19" name="Picture 3" descr="C:\Documents and Settings\cdroessler\My Documents\Documents\Life in the 21st Century Workforce\cov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876800"/>
            <a:ext cx="1360488"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39266" name="Rectangle 2"/>
          <p:cNvSpPr>
            <a:spLocks noChangeArrowheads="1"/>
          </p:cNvSpPr>
          <p:nvPr/>
        </p:nvSpPr>
        <p:spPr bwMode="auto">
          <a:xfrm>
            <a:off x="2057400" y="0"/>
            <a:ext cx="5181600" cy="6858000"/>
          </a:xfrm>
          <a:prstGeom prst="rect">
            <a:avLst/>
          </a:prstGeom>
          <a:solidFill>
            <a:schemeClr val="bg1"/>
          </a:solidFill>
          <a:ln w="9525">
            <a:solidFill>
              <a:schemeClr val="tx1"/>
            </a:solidFill>
            <a:round/>
            <a:headEnd/>
            <a:tailEnd/>
          </a:ln>
        </p:spPr>
        <p:txBody>
          <a:bodyPr/>
          <a:lstStyle/>
          <a:p>
            <a:endParaRPr lang="en-US"/>
          </a:p>
        </p:txBody>
      </p:sp>
      <p:pic>
        <p:nvPicPr>
          <p:cNvPr id="139267" name="Picture 2" descr="C:\Documents and Settings\cdroessler\My Documents\Presentations\NEW\21st Century Skills and the Workplace_Gallup-Microsoft-Pearson Report\co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425" y="271463"/>
            <a:ext cx="4933950" cy="631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1314" name="Picture 2" descr="C:\Documents and Settings\cdroessler\My Documents\Presentations\NEW\21st Century Skills and the Workplace_Gallup-Microsoft-Pearson Report\co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4953000"/>
            <a:ext cx="1400175"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5" name="Picture 2" descr="C:\Documents and Settings\cdroessler\My Documents\Presentations\NEW\21st Century Skills and the Workplace_Gallup-Microsoft-Pearson Report\page-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 y="990600"/>
            <a:ext cx="88011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6" name="Rectangle 3"/>
          <p:cNvSpPr>
            <a:spLocks noChangeArrowheads="1"/>
          </p:cNvSpPr>
          <p:nvPr/>
        </p:nvSpPr>
        <p:spPr bwMode="auto">
          <a:xfrm>
            <a:off x="7467600" y="4876800"/>
            <a:ext cx="1524000" cy="1981200"/>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43362" name="Picture 2" descr="Preview-of-“Some-say#A12CC2.jpg                                00A12434StarGate                       C165B6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963" y="0"/>
            <a:ext cx="7204075" cy="1072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6322" name="Rectangle 2"/>
          <p:cNvSpPr>
            <a:spLocks noGrp="1" noChangeArrowheads="1"/>
          </p:cNvSpPr>
          <p:nvPr>
            <p:ph type="title" idx="4294967295"/>
          </p:nvPr>
        </p:nvSpPr>
        <p:spPr>
          <a:xfrm>
            <a:off x="0" y="228600"/>
            <a:ext cx="9144000" cy="1143000"/>
          </a:xfrm>
        </p:spPr>
        <p:txBody>
          <a:bodyPr/>
          <a:lstStyle/>
          <a:p>
            <a:pPr eaLnBrk="1" hangingPunct="1"/>
            <a:r>
              <a:rPr lang="en-US">
                <a:effectLst>
                  <a:outerShdw blurRad="38100" dist="38100" dir="2700000" algn="tl">
                    <a:srgbClr val="DDDDDD"/>
                  </a:outerShdw>
                </a:effectLst>
                <a:latin typeface="Arial" charset="0"/>
                <a:ea typeface="ヒラギノ角ゴ Pro W3" charset="0"/>
                <a:cs typeface="ヒラギノ角ゴ Pro W3" charset="0"/>
              </a:rPr>
              <a:t>States with Most New Jobs</a:t>
            </a:r>
            <a:br>
              <a:rPr lang="en-US">
                <a:effectLst>
                  <a:outerShdw blurRad="38100" dist="38100" dir="2700000" algn="tl">
                    <a:srgbClr val="DDDDDD"/>
                  </a:outerShdw>
                </a:effectLst>
                <a:latin typeface="Arial" charset="0"/>
                <a:ea typeface="ヒラギノ角ゴ Pro W3" charset="0"/>
                <a:cs typeface="ヒラギノ角ゴ Pro W3" charset="0"/>
              </a:rPr>
            </a:br>
            <a:r>
              <a:rPr lang="en-US" sz="1900" i="1">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2008 - 2018)</a:t>
            </a:r>
          </a:p>
        </p:txBody>
      </p:sp>
      <p:sp>
        <p:nvSpPr>
          <p:cNvPr id="1336323" name="Rectangle 3"/>
          <p:cNvSpPr>
            <a:spLocks noChangeArrowheads="1"/>
          </p:cNvSpPr>
          <p:nvPr/>
        </p:nvSpPr>
        <p:spPr bwMode="auto">
          <a:xfrm>
            <a:off x="3733800" y="1466850"/>
            <a:ext cx="5410200" cy="457200"/>
          </a:xfrm>
          <a:prstGeom prst="rect">
            <a:avLst/>
          </a:prstGeom>
          <a:noFill/>
          <a:ln w="9525">
            <a:noFill/>
            <a:miter lim="800000"/>
            <a:headEnd/>
            <a:tailEnd/>
          </a:ln>
          <a:effectLst/>
        </p:spPr>
        <p:txBody>
          <a:bodyPr>
            <a:spAutoFit/>
          </a:bodyPr>
          <a:lstStyle/>
          <a:p>
            <a:pPr algn="ctr">
              <a:tabLst>
                <a:tab pos="1201738" algn="r"/>
                <a:tab pos="1371600" algn="l"/>
              </a:tabLst>
            </a:pPr>
            <a:r>
              <a:rPr lang="en-US" b="1" u="sng">
                <a:solidFill>
                  <a:srgbClr val="0004FF"/>
                </a:solidFill>
                <a:effectLst>
                  <a:outerShdw blurRad="38100" dist="38100" dir="2700000" algn="tl">
                    <a:srgbClr val="DDDDDD"/>
                  </a:outerShdw>
                </a:effectLst>
                <a:latin typeface="Helvetica Neue" charset="0"/>
              </a:rPr>
              <a:t>% change</a:t>
            </a:r>
          </a:p>
        </p:txBody>
      </p:sp>
      <p:sp>
        <p:nvSpPr>
          <p:cNvPr id="145412" name="Rectangle 114"/>
          <p:cNvSpPr>
            <a:spLocks noGrp="1" noChangeArrowheads="1"/>
          </p:cNvSpPr>
          <p:nvPr>
            <p:ph type="body" idx="4294967295"/>
          </p:nvPr>
        </p:nvSpPr>
        <p:spPr>
          <a:xfrm>
            <a:off x="304800" y="1447800"/>
            <a:ext cx="4953000" cy="5181600"/>
          </a:xfrm>
        </p:spPr>
        <p:txBody>
          <a:bodyPr/>
          <a:lstStyle/>
          <a:p>
            <a:pPr marL="0" indent="0" eaLnBrk="1" hangingPunct="1">
              <a:lnSpc>
                <a:spcPct val="90000"/>
              </a:lnSpc>
              <a:buFontTx/>
              <a:buNone/>
              <a:tabLst>
                <a:tab pos="1828800" algn="r"/>
                <a:tab pos="1947863" algn="l"/>
              </a:tabLst>
            </a:pPr>
            <a:r>
              <a:rPr lang="en-US" sz="2600" u="sng">
                <a:solidFill>
                  <a:srgbClr val="0004FF"/>
                </a:solidFill>
                <a:latin typeface="Arial" charset="0"/>
                <a:ea typeface="ヒラギノ角ゴ Pro W3" charset="0"/>
                <a:cs typeface="Arial" charset="0"/>
              </a:rPr>
              <a:t>	15,273,900	United States</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1,996,020	</a:t>
            </a:r>
            <a:r>
              <a:rPr lang="en-US" sz="2200">
                <a:solidFill>
                  <a:srgbClr val="FF0000"/>
                </a:solidFill>
                <a:latin typeface="Arial" charset="0"/>
                <a:ea typeface="ヒラギノ角ゴ Pro W3" charset="0"/>
                <a:cs typeface="Arial" charset="0"/>
              </a:rPr>
              <a:t>Texas</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1,652,300	California</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679,770	</a:t>
            </a:r>
            <a:r>
              <a:rPr lang="en-US" sz="2200">
                <a:solidFill>
                  <a:srgbClr val="FF0000"/>
                </a:solidFill>
                <a:latin typeface="Arial" charset="0"/>
                <a:ea typeface="ヒラギノ角ゴ Pro W3" charset="0"/>
                <a:cs typeface="Arial" charset="0"/>
              </a:rPr>
              <a:t>Georgia</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597,930	</a:t>
            </a:r>
            <a:r>
              <a:rPr lang="en-US" sz="2200">
                <a:solidFill>
                  <a:srgbClr val="FF0000"/>
                </a:solidFill>
                <a:latin typeface="Arial" charset="0"/>
                <a:ea typeface="ヒラギノ角ゴ Pro W3" charset="0"/>
                <a:cs typeface="Arial" charset="0"/>
              </a:rPr>
              <a:t>Virginia</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548,420	Illinois</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438,110	Florida</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419,680	North Carolina</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310,090	</a:t>
            </a:r>
            <a:r>
              <a:rPr lang="en-US" sz="2200">
                <a:solidFill>
                  <a:srgbClr val="FF0000"/>
                </a:solidFill>
                <a:latin typeface="Arial" charset="0"/>
                <a:ea typeface="ヒラギノ角ゴ Pro W3" charset="0"/>
                <a:cs typeface="Arial" charset="0"/>
              </a:rPr>
              <a:t>Utah</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304,670	Washington</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287,050	New York</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266,410	Indiana</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257,640	Michigan</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251,750	Maryland</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249,000	Ohio</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233,930	Alabama</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195,660	Mississippi</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195,000	Minnesota</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178,670	Oklahoma</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172,990	Tennessee</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172,610	Iowa</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164,870	Colorado</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163,520	Louisiana</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159,950	Oregon</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158,480	Arizona</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157,310	South Carolina</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148,690	Kentucky</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147,720	Kansas</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145,900	Pennsylvania</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120,400	New Jersey</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112,430	Massachusetts</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111,300	Idaho</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110,840	Nebraska</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95,420	Missouri</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95,210	Arkansas</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93,900	Nevada</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83,670	Wisconsin</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82,950	Connecticut</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73,140	New Mexico</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61,050	New Hampshire</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59,384	Puerto Rico</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54,370	D.C.</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52,320	Montana</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48,850	Hawaii</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41,145	South Dakota</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39,670	Rhode Island</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38,530	North Dakota</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34,450	Delaware</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33,670	Alaska</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31,180	Vermont</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26,520	Wyoming</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25,830	West Virginia</a:t>
            </a:r>
          </a:p>
          <a:p>
            <a:pPr marL="0" indent="0" eaLnBrk="1" hangingPunct="1">
              <a:buFontTx/>
              <a:buNone/>
              <a:tabLst>
                <a:tab pos="1828800" algn="r"/>
                <a:tab pos="1947863" algn="l"/>
              </a:tabLst>
            </a:pPr>
            <a:r>
              <a:rPr lang="en-US" sz="2200">
                <a:solidFill>
                  <a:srgbClr val="0004FF"/>
                </a:solidFill>
                <a:latin typeface="Arial" charset="0"/>
                <a:ea typeface="ヒラギノ角ゴ Pro W3" charset="0"/>
                <a:cs typeface="Arial" charset="0"/>
              </a:rPr>
              <a:t>	14,390	Maine</a:t>
            </a:r>
          </a:p>
          <a:p>
            <a:pPr marL="0" indent="0" eaLnBrk="1" hangingPunct="1">
              <a:buFontTx/>
              <a:buNone/>
              <a:tabLst>
                <a:tab pos="1828800" algn="r"/>
                <a:tab pos="1947863" algn="l"/>
              </a:tabLst>
            </a:pPr>
            <a:endParaRPr lang="en-US" sz="2200">
              <a:solidFill>
                <a:srgbClr val="0004FF"/>
              </a:solidFill>
              <a:latin typeface="Arial" charset="0"/>
              <a:ea typeface="ヒラギノ角ゴ Pro W3" charset="0"/>
              <a:cs typeface="Arial" charset="0"/>
            </a:endParaRPr>
          </a:p>
        </p:txBody>
      </p:sp>
      <p:sp>
        <p:nvSpPr>
          <p:cNvPr id="145413" name="Rectangle 115"/>
          <p:cNvSpPr>
            <a:spLocks noChangeArrowheads="1"/>
          </p:cNvSpPr>
          <p:nvPr/>
        </p:nvSpPr>
        <p:spPr bwMode="auto">
          <a:xfrm>
            <a:off x="4267200" y="1905000"/>
            <a:ext cx="4953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tabLst>
                <a:tab pos="1828800" algn="r"/>
                <a:tab pos="1947863" algn="l"/>
              </a:tabLst>
            </a:pPr>
            <a:r>
              <a:rPr lang="en-US" sz="2200">
                <a:solidFill>
                  <a:srgbClr val="0004FF"/>
                </a:solidFill>
              </a:rPr>
              <a:t>	21.41	</a:t>
            </a:r>
            <a:r>
              <a:rPr lang="en-US" sz="2200">
                <a:solidFill>
                  <a:srgbClr val="FF0000"/>
                </a:solidFill>
              </a:rPr>
              <a:t>Utah</a:t>
            </a:r>
          </a:p>
          <a:p>
            <a:pPr eaLnBrk="1" hangingPunct="1">
              <a:spcBef>
                <a:spcPct val="20000"/>
              </a:spcBef>
              <a:tabLst>
                <a:tab pos="1828800" algn="r"/>
                <a:tab pos="1947863" algn="l"/>
              </a:tabLst>
            </a:pPr>
            <a:r>
              <a:rPr lang="en-US" sz="2200">
                <a:solidFill>
                  <a:srgbClr val="0004FF"/>
                </a:solidFill>
              </a:rPr>
              <a:t>	17.04	</a:t>
            </a:r>
            <a:r>
              <a:rPr lang="en-US" sz="2200">
                <a:solidFill>
                  <a:srgbClr val="FF0000"/>
                </a:solidFill>
              </a:rPr>
              <a:t>Texas</a:t>
            </a:r>
          </a:p>
          <a:p>
            <a:pPr eaLnBrk="1" hangingPunct="1">
              <a:spcBef>
                <a:spcPct val="20000"/>
              </a:spcBef>
              <a:tabLst>
                <a:tab pos="1828800" algn="r"/>
                <a:tab pos="1947863" algn="l"/>
              </a:tabLst>
            </a:pPr>
            <a:r>
              <a:rPr lang="en-US" sz="2200">
                <a:solidFill>
                  <a:srgbClr val="0004FF"/>
                </a:solidFill>
              </a:rPr>
              <a:t>	15.58	Idaho</a:t>
            </a:r>
          </a:p>
          <a:p>
            <a:pPr eaLnBrk="1" hangingPunct="1">
              <a:spcBef>
                <a:spcPct val="20000"/>
              </a:spcBef>
              <a:tabLst>
                <a:tab pos="1828800" algn="r"/>
                <a:tab pos="1947863" algn="l"/>
              </a:tabLst>
            </a:pPr>
            <a:r>
              <a:rPr lang="en-US" sz="2200">
                <a:solidFill>
                  <a:srgbClr val="0004FF"/>
                </a:solidFill>
              </a:rPr>
              <a:t>	15.41	</a:t>
            </a:r>
            <a:r>
              <a:rPr lang="en-US" sz="2200">
                <a:solidFill>
                  <a:srgbClr val="FF0000"/>
                </a:solidFill>
              </a:rPr>
              <a:t>Georgia</a:t>
            </a:r>
          </a:p>
          <a:p>
            <a:pPr eaLnBrk="1" hangingPunct="1">
              <a:spcBef>
                <a:spcPct val="20000"/>
              </a:spcBef>
              <a:tabLst>
                <a:tab pos="1828800" algn="r"/>
                <a:tab pos="1947863" algn="l"/>
              </a:tabLst>
            </a:pPr>
            <a:r>
              <a:rPr lang="en-US" sz="2200">
                <a:solidFill>
                  <a:srgbClr val="0004FF"/>
                </a:solidFill>
              </a:rPr>
              <a:t>	14.90	</a:t>
            </a:r>
            <a:r>
              <a:rPr lang="en-US" sz="2200">
                <a:solidFill>
                  <a:srgbClr val="FF0000"/>
                </a:solidFill>
              </a:rPr>
              <a:t>Virginia</a:t>
            </a:r>
          </a:p>
          <a:p>
            <a:pPr eaLnBrk="1" hangingPunct="1">
              <a:spcBef>
                <a:spcPct val="20000"/>
              </a:spcBef>
              <a:tabLst>
                <a:tab pos="1828800" algn="r"/>
                <a:tab pos="1947863" algn="l"/>
              </a:tabLst>
            </a:pPr>
            <a:r>
              <a:rPr lang="en-US" sz="2200">
                <a:solidFill>
                  <a:srgbClr val="0004FF"/>
                </a:solidFill>
              </a:rPr>
              <a:t>	14.32	Mississippi</a:t>
            </a:r>
          </a:p>
          <a:p>
            <a:pPr eaLnBrk="1" hangingPunct="1">
              <a:spcBef>
                <a:spcPct val="20000"/>
              </a:spcBef>
              <a:tabLst>
                <a:tab pos="1828800" algn="r"/>
                <a:tab pos="1947863" algn="l"/>
              </a:tabLst>
            </a:pPr>
            <a:r>
              <a:rPr lang="en-US" sz="2200">
                <a:solidFill>
                  <a:srgbClr val="0004FF"/>
                </a:solidFill>
              </a:rPr>
              <a:t>	11.03	Montana</a:t>
            </a:r>
          </a:p>
          <a:p>
            <a:pPr eaLnBrk="1" hangingPunct="1">
              <a:spcBef>
                <a:spcPct val="20000"/>
              </a:spcBef>
              <a:tabLst>
                <a:tab pos="1828800" algn="r"/>
                <a:tab pos="1947863" algn="l"/>
              </a:tabLst>
            </a:pPr>
            <a:r>
              <a:rPr lang="en-US" sz="2200">
                <a:solidFill>
                  <a:srgbClr val="0004FF"/>
                </a:solidFill>
              </a:rPr>
              <a:t>	10.61	Alabama</a:t>
            </a:r>
          </a:p>
          <a:p>
            <a:pPr eaLnBrk="1" hangingPunct="1">
              <a:spcBef>
                <a:spcPct val="20000"/>
              </a:spcBef>
              <a:tabLst>
                <a:tab pos="1828800" algn="r"/>
                <a:tab pos="1947863" algn="l"/>
              </a:tabLst>
            </a:pPr>
            <a:r>
              <a:rPr lang="en-US" sz="2200">
                <a:solidFill>
                  <a:srgbClr val="0004FF"/>
                </a:solidFill>
              </a:rPr>
              <a:t>	10.46	Alaska</a:t>
            </a:r>
          </a:p>
          <a:p>
            <a:pPr eaLnBrk="1" hangingPunct="1">
              <a:spcBef>
                <a:spcPct val="20000"/>
              </a:spcBef>
              <a:tabLst>
                <a:tab pos="1828800" algn="r"/>
                <a:tab pos="1947863" algn="l"/>
              </a:tabLst>
            </a:pPr>
            <a:r>
              <a:rPr lang="en-US" sz="2200">
                <a:solidFill>
                  <a:srgbClr val="0004FF"/>
                </a:solidFill>
              </a:rPr>
              <a:t>	10.21	Oklahoma</a:t>
            </a:r>
          </a:p>
          <a:p>
            <a:pPr eaLnBrk="1" hangingPunct="1">
              <a:spcBef>
                <a:spcPct val="20000"/>
              </a:spcBef>
              <a:tabLst>
                <a:tab pos="1828800" algn="r"/>
                <a:tab pos="1947863" algn="l"/>
              </a:tabLst>
            </a:pPr>
            <a:r>
              <a:rPr lang="en-US" sz="2200">
                <a:solidFill>
                  <a:srgbClr val="0004FF"/>
                </a:solidFill>
              </a:rPr>
              <a:t>	10.15	Nebraska</a:t>
            </a:r>
          </a:p>
          <a:p>
            <a:pPr eaLnBrk="1" hangingPunct="1">
              <a:spcBef>
                <a:spcPct val="20000"/>
              </a:spcBef>
              <a:tabLst>
                <a:tab pos="1828800" algn="r"/>
                <a:tab pos="1947863" algn="l"/>
              </a:tabLst>
            </a:pPr>
            <a:r>
              <a:rPr lang="en-US" sz="2200">
                <a:solidFill>
                  <a:srgbClr val="0004FF"/>
                </a:solidFill>
              </a:rPr>
              <a:t>	10.12	</a:t>
            </a:r>
            <a:r>
              <a:rPr lang="en-US" sz="2200" b="1">
                <a:solidFill>
                  <a:srgbClr val="0004FF"/>
                </a:solidFill>
              </a:rPr>
              <a:t>United States</a:t>
            </a:r>
          </a:p>
          <a:p>
            <a:pPr eaLnBrk="1" hangingPunct="1">
              <a:spcBef>
                <a:spcPct val="20000"/>
              </a:spcBef>
              <a:tabLst>
                <a:tab pos="1828800" algn="r"/>
                <a:tab pos="1947863" algn="l"/>
              </a:tabLst>
            </a:pPr>
            <a:r>
              <a:rPr lang="en-US" sz="2200">
                <a:solidFill>
                  <a:srgbClr val="0004FF"/>
                </a:solidFill>
              </a:rPr>
              <a:t>	9.82	Kansas</a:t>
            </a:r>
          </a:p>
          <a:p>
            <a:pPr eaLnBrk="1" hangingPunct="1">
              <a:spcBef>
                <a:spcPct val="20000"/>
              </a:spcBef>
              <a:tabLst>
                <a:tab pos="1828800" algn="r"/>
                <a:tab pos="1947863" algn="l"/>
              </a:tabLst>
            </a:pPr>
            <a:r>
              <a:rPr lang="en-US" sz="2200">
                <a:solidFill>
                  <a:srgbClr val="0004FF"/>
                </a:solidFill>
              </a:rPr>
              <a:t>	9.79	Iowa</a:t>
            </a:r>
          </a:p>
          <a:p>
            <a:pPr eaLnBrk="1" hangingPunct="1">
              <a:spcBef>
                <a:spcPct val="20000"/>
              </a:spcBef>
              <a:tabLst>
                <a:tab pos="1828800" algn="r"/>
                <a:tab pos="1947863" algn="l"/>
              </a:tabLst>
            </a:pPr>
            <a:r>
              <a:rPr lang="en-US" sz="2200">
                <a:solidFill>
                  <a:srgbClr val="0004FF"/>
                </a:solidFill>
              </a:rPr>
              <a:t>	9.71	California</a:t>
            </a:r>
          </a:p>
          <a:p>
            <a:pPr eaLnBrk="1" hangingPunct="1">
              <a:spcBef>
                <a:spcPct val="20000"/>
              </a:spcBef>
              <a:tabLst>
                <a:tab pos="1828800" algn="r"/>
                <a:tab pos="1947863" algn="l"/>
              </a:tabLst>
            </a:pPr>
            <a:r>
              <a:rPr lang="en-US" sz="2200">
                <a:solidFill>
                  <a:srgbClr val="0004FF"/>
                </a:solidFill>
              </a:rPr>
              <a:t>	9.44	North Carolina</a:t>
            </a:r>
          </a:p>
          <a:p>
            <a:pPr eaLnBrk="1" hangingPunct="1">
              <a:spcBef>
                <a:spcPct val="20000"/>
              </a:spcBef>
              <a:tabLst>
                <a:tab pos="1828800" algn="r"/>
                <a:tab pos="1947863" algn="l"/>
              </a:tabLst>
            </a:pPr>
            <a:r>
              <a:rPr lang="en-US" sz="2200">
                <a:solidFill>
                  <a:srgbClr val="0004FF"/>
                </a:solidFill>
              </a:rPr>
              <a:t>	9.17	North Dakota</a:t>
            </a:r>
          </a:p>
          <a:p>
            <a:pPr eaLnBrk="1" hangingPunct="1">
              <a:spcBef>
                <a:spcPct val="20000"/>
              </a:spcBef>
              <a:tabLst>
                <a:tab pos="1828800" algn="r"/>
                <a:tab pos="1947863" algn="l"/>
              </a:tabLst>
            </a:pPr>
            <a:r>
              <a:rPr lang="en-US" sz="2200">
                <a:solidFill>
                  <a:srgbClr val="0004FF"/>
                </a:solidFill>
              </a:rPr>
              <a:t>	9.15	Maryland</a:t>
            </a:r>
          </a:p>
          <a:p>
            <a:pPr eaLnBrk="1" hangingPunct="1">
              <a:spcBef>
                <a:spcPct val="20000"/>
              </a:spcBef>
              <a:tabLst>
                <a:tab pos="1828800" algn="r"/>
                <a:tab pos="1947863" algn="l"/>
              </a:tabLst>
            </a:pPr>
            <a:r>
              <a:rPr lang="en-US" sz="2200">
                <a:solidFill>
                  <a:srgbClr val="0004FF"/>
                </a:solidFill>
              </a:rPr>
              <a:t>	9.06	Oregon</a:t>
            </a:r>
          </a:p>
          <a:p>
            <a:pPr eaLnBrk="1" hangingPunct="1">
              <a:spcBef>
                <a:spcPct val="20000"/>
              </a:spcBef>
              <a:tabLst>
                <a:tab pos="1828800" algn="r"/>
                <a:tab pos="1947863" algn="l"/>
              </a:tabLst>
            </a:pPr>
            <a:r>
              <a:rPr lang="en-US" sz="2200">
                <a:solidFill>
                  <a:srgbClr val="0004FF"/>
                </a:solidFill>
              </a:rPr>
              <a:t>	9.03	Washington</a:t>
            </a:r>
          </a:p>
          <a:p>
            <a:pPr eaLnBrk="1" hangingPunct="1">
              <a:spcBef>
                <a:spcPct val="20000"/>
              </a:spcBef>
              <a:tabLst>
                <a:tab pos="1828800" algn="r"/>
                <a:tab pos="1947863" algn="l"/>
              </a:tabLst>
            </a:pPr>
            <a:r>
              <a:rPr lang="en-US" sz="2200">
                <a:solidFill>
                  <a:srgbClr val="0004FF"/>
                </a:solidFill>
              </a:rPr>
              <a:t>	8.89	South Dakota</a:t>
            </a:r>
          </a:p>
          <a:p>
            <a:pPr eaLnBrk="1" hangingPunct="1">
              <a:spcBef>
                <a:spcPct val="20000"/>
              </a:spcBef>
              <a:tabLst>
                <a:tab pos="1828800" algn="r"/>
                <a:tab pos="1947863" algn="l"/>
              </a:tabLst>
            </a:pPr>
            <a:r>
              <a:rPr lang="en-US" sz="2200">
                <a:solidFill>
                  <a:srgbClr val="0004FF"/>
                </a:solidFill>
              </a:rPr>
              <a:t>	8.78	New Hampshire</a:t>
            </a:r>
          </a:p>
          <a:p>
            <a:pPr eaLnBrk="1" hangingPunct="1">
              <a:spcBef>
                <a:spcPct val="20000"/>
              </a:spcBef>
              <a:tabLst>
                <a:tab pos="1828800" algn="r"/>
                <a:tab pos="1947863" algn="l"/>
              </a:tabLst>
            </a:pPr>
            <a:r>
              <a:rPr lang="en-US" sz="2200">
                <a:solidFill>
                  <a:srgbClr val="0004FF"/>
                </a:solidFill>
              </a:rPr>
              <a:t>	8.66	Illinois</a:t>
            </a:r>
          </a:p>
          <a:p>
            <a:pPr eaLnBrk="1" hangingPunct="1">
              <a:spcBef>
                <a:spcPct val="20000"/>
              </a:spcBef>
              <a:tabLst>
                <a:tab pos="1828800" algn="r"/>
                <a:tab pos="1947863" algn="l"/>
              </a:tabLst>
            </a:pPr>
            <a:r>
              <a:rPr lang="en-US" sz="2200">
                <a:solidFill>
                  <a:srgbClr val="0004FF"/>
                </a:solidFill>
              </a:rPr>
              <a:t>	8.65	Wyoming</a:t>
            </a:r>
          </a:p>
          <a:p>
            <a:pPr eaLnBrk="1" hangingPunct="1">
              <a:spcBef>
                <a:spcPct val="20000"/>
              </a:spcBef>
              <a:tabLst>
                <a:tab pos="1828800" algn="r"/>
                <a:tab pos="1947863" algn="l"/>
              </a:tabLst>
            </a:pPr>
            <a:r>
              <a:rPr lang="en-US" sz="2200">
                <a:solidFill>
                  <a:srgbClr val="0004FF"/>
                </a:solidFill>
              </a:rPr>
              <a:t>	8.60	Indiana</a:t>
            </a:r>
          </a:p>
          <a:p>
            <a:pPr eaLnBrk="1" hangingPunct="1">
              <a:spcBef>
                <a:spcPct val="20000"/>
              </a:spcBef>
              <a:tabLst>
                <a:tab pos="1828800" algn="r"/>
                <a:tab pos="1947863" algn="l"/>
              </a:tabLst>
            </a:pPr>
            <a:r>
              <a:rPr lang="en-US" sz="2200">
                <a:solidFill>
                  <a:srgbClr val="0004FF"/>
                </a:solidFill>
              </a:rPr>
              <a:t>	8.51	Vermont</a:t>
            </a:r>
          </a:p>
          <a:p>
            <a:pPr eaLnBrk="1" hangingPunct="1">
              <a:spcBef>
                <a:spcPct val="20000"/>
              </a:spcBef>
              <a:tabLst>
                <a:tab pos="1828800" algn="r"/>
                <a:tab pos="1947863" algn="l"/>
              </a:tabLst>
            </a:pPr>
            <a:r>
              <a:rPr lang="en-US" sz="2200">
                <a:solidFill>
                  <a:srgbClr val="0004FF"/>
                </a:solidFill>
              </a:rPr>
              <a:t>	8.20	New Mexico</a:t>
            </a:r>
          </a:p>
          <a:p>
            <a:pPr eaLnBrk="1" hangingPunct="1">
              <a:spcBef>
                <a:spcPct val="20000"/>
              </a:spcBef>
              <a:tabLst>
                <a:tab pos="1828800" algn="r"/>
                <a:tab pos="1947863" algn="l"/>
              </a:tabLst>
            </a:pPr>
            <a:r>
              <a:rPr lang="en-US" sz="2200">
                <a:solidFill>
                  <a:srgbClr val="0004FF"/>
                </a:solidFill>
              </a:rPr>
              <a:t>	8.01	Louisiana</a:t>
            </a:r>
          </a:p>
          <a:p>
            <a:pPr eaLnBrk="1" hangingPunct="1">
              <a:spcBef>
                <a:spcPct val="20000"/>
              </a:spcBef>
              <a:tabLst>
                <a:tab pos="1828800" algn="r"/>
                <a:tab pos="1947863" algn="l"/>
              </a:tabLst>
            </a:pPr>
            <a:r>
              <a:rPr lang="en-US" sz="2200">
                <a:solidFill>
                  <a:srgbClr val="0004FF"/>
                </a:solidFill>
              </a:rPr>
              <a:t>	7.81	South Carolina</a:t>
            </a:r>
          </a:p>
          <a:p>
            <a:pPr eaLnBrk="1" hangingPunct="1">
              <a:spcBef>
                <a:spcPct val="20000"/>
              </a:spcBef>
              <a:tabLst>
                <a:tab pos="1828800" algn="r"/>
                <a:tab pos="1947863" algn="l"/>
              </a:tabLst>
            </a:pPr>
            <a:r>
              <a:rPr lang="en-US" sz="2200">
                <a:solidFill>
                  <a:srgbClr val="0004FF"/>
                </a:solidFill>
              </a:rPr>
              <a:t>	7.79	Rhode Island</a:t>
            </a:r>
          </a:p>
          <a:p>
            <a:pPr eaLnBrk="1" hangingPunct="1">
              <a:spcBef>
                <a:spcPct val="20000"/>
              </a:spcBef>
              <a:tabLst>
                <a:tab pos="1828800" algn="r"/>
                <a:tab pos="1947863" algn="l"/>
              </a:tabLst>
            </a:pPr>
            <a:r>
              <a:rPr lang="en-US" sz="2200">
                <a:solidFill>
                  <a:srgbClr val="0004FF"/>
                </a:solidFill>
              </a:rPr>
              <a:t>	7.58	Delaware</a:t>
            </a:r>
          </a:p>
          <a:p>
            <a:pPr eaLnBrk="1" hangingPunct="1">
              <a:spcBef>
                <a:spcPct val="20000"/>
              </a:spcBef>
              <a:tabLst>
                <a:tab pos="1828800" algn="r"/>
                <a:tab pos="1947863" algn="l"/>
              </a:tabLst>
            </a:pPr>
            <a:r>
              <a:rPr lang="en-US" sz="2200">
                <a:solidFill>
                  <a:srgbClr val="0004FF"/>
                </a:solidFill>
              </a:rPr>
              <a:t>	7.45	Kentucky</a:t>
            </a:r>
          </a:p>
          <a:p>
            <a:pPr eaLnBrk="1" hangingPunct="1">
              <a:spcBef>
                <a:spcPct val="20000"/>
              </a:spcBef>
              <a:tabLst>
                <a:tab pos="1828800" algn="r"/>
                <a:tab pos="1947863" algn="l"/>
              </a:tabLst>
            </a:pPr>
            <a:r>
              <a:rPr lang="en-US" sz="2200">
                <a:solidFill>
                  <a:srgbClr val="0004FF"/>
                </a:solidFill>
              </a:rPr>
              <a:t>	7.12	Hawaii</a:t>
            </a:r>
          </a:p>
          <a:p>
            <a:pPr eaLnBrk="1" hangingPunct="1">
              <a:spcBef>
                <a:spcPct val="20000"/>
              </a:spcBef>
              <a:tabLst>
                <a:tab pos="1828800" algn="r"/>
                <a:tab pos="1947863" algn="l"/>
              </a:tabLst>
            </a:pPr>
            <a:r>
              <a:rPr lang="en-US" sz="2200">
                <a:solidFill>
                  <a:srgbClr val="0004FF"/>
                </a:solidFill>
              </a:rPr>
              <a:t>	6.98	Arkansas</a:t>
            </a:r>
          </a:p>
          <a:p>
            <a:pPr eaLnBrk="1" hangingPunct="1">
              <a:spcBef>
                <a:spcPct val="20000"/>
              </a:spcBef>
              <a:tabLst>
                <a:tab pos="1828800" algn="r"/>
                <a:tab pos="1947863" algn="l"/>
              </a:tabLst>
            </a:pPr>
            <a:r>
              <a:rPr lang="en-US" sz="2200">
                <a:solidFill>
                  <a:srgbClr val="0004FF"/>
                </a:solidFill>
              </a:rPr>
              <a:t>	6.94	Nevada</a:t>
            </a:r>
          </a:p>
          <a:p>
            <a:pPr eaLnBrk="1" hangingPunct="1">
              <a:spcBef>
                <a:spcPct val="20000"/>
              </a:spcBef>
              <a:tabLst>
                <a:tab pos="1828800" algn="r"/>
                <a:tab pos="1947863" algn="l"/>
              </a:tabLst>
            </a:pPr>
            <a:r>
              <a:rPr lang="en-US" sz="2200">
                <a:solidFill>
                  <a:srgbClr val="0004FF"/>
                </a:solidFill>
              </a:rPr>
              <a:t>	6.91	D.C.</a:t>
            </a:r>
          </a:p>
          <a:p>
            <a:pPr eaLnBrk="1" hangingPunct="1">
              <a:spcBef>
                <a:spcPct val="20000"/>
              </a:spcBef>
              <a:tabLst>
                <a:tab pos="1828800" algn="r"/>
                <a:tab pos="1947863" algn="l"/>
              </a:tabLst>
            </a:pPr>
            <a:r>
              <a:rPr lang="en-US" sz="2200">
                <a:solidFill>
                  <a:srgbClr val="0004FF"/>
                </a:solidFill>
              </a:rPr>
              <a:t>	6.59	Minnesota</a:t>
            </a:r>
          </a:p>
          <a:p>
            <a:pPr eaLnBrk="1" hangingPunct="1">
              <a:spcBef>
                <a:spcPct val="20000"/>
              </a:spcBef>
              <a:tabLst>
                <a:tab pos="1828800" algn="r"/>
                <a:tab pos="1947863" algn="l"/>
              </a:tabLst>
            </a:pPr>
            <a:r>
              <a:rPr lang="en-US" sz="2200">
                <a:solidFill>
                  <a:srgbClr val="0004FF"/>
                </a:solidFill>
              </a:rPr>
              <a:t>	6.53	Colorado</a:t>
            </a:r>
          </a:p>
          <a:p>
            <a:pPr eaLnBrk="1" hangingPunct="1">
              <a:spcBef>
                <a:spcPct val="20000"/>
              </a:spcBef>
              <a:tabLst>
                <a:tab pos="1828800" algn="r"/>
                <a:tab pos="1947863" algn="l"/>
              </a:tabLst>
            </a:pPr>
            <a:r>
              <a:rPr lang="en-US" sz="2200">
                <a:solidFill>
                  <a:srgbClr val="0004FF"/>
                </a:solidFill>
              </a:rPr>
              <a:t>	5.66	Tennessee</a:t>
            </a:r>
          </a:p>
          <a:p>
            <a:pPr eaLnBrk="1" hangingPunct="1">
              <a:spcBef>
                <a:spcPct val="20000"/>
              </a:spcBef>
              <a:tabLst>
                <a:tab pos="1828800" algn="r"/>
                <a:tab pos="1947863" algn="l"/>
              </a:tabLst>
            </a:pPr>
            <a:r>
              <a:rPr lang="en-US" sz="2200">
                <a:solidFill>
                  <a:srgbClr val="0004FF"/>
                </a:solidFill>
              </a:rPr>
              <a:t>	5.65	Michigan</a:t>
            </a:r>
          </a:p>
          <a:p>
            <a:pPr eaLnBrk="1" hangingPunct="1">
              <a:spcBef>
                <a:spcPct val="20000"/>
              </a:spcBef>
              <a:tabLst>
                <a:tab pos="1828800" algn="r"/>
                <a:tab pos="1947863" algn="l"/>
              </a:tabLst>
            </a:pPr>
            <a:r>
              <a:rPr lang="en-US" sz="2200">
                <a:solidFill>
                  <a:srgbClr val="0004FF"/>
                </a:solidFill>
              </a:rPr>
              <a:t>	5.55	Arizona</a:t>
            </a:r>
          </a:p>
          <a:p>
            <a:pPr eaLnBrk="1" hangingPunct="1">
              <a:spcBef>
                <a:spcPct val="20000"/>
              </a:spcBef>
              <a:tabLst>
                <a:tab pos="1828800" algn="r"/>
                <a:tab pos="1947863" algn="l"/>
              </a:tabLst>
            </a:pPr>
            <a:r>
              <a:rPr lang="en-US" sz="2200">
                <a:solidFill>
                  <a:srgbClr val="0004FF"/>
                </a:solidFill>
              </a:rPr>
              <a:t>	5.31	Puerto Rico</a:t>
            </a:r>
          </a:p>
          <a:p>
            <a:pPr eaLnBrk="1" hangingPunct="1">
              <a:spcBef>
                <a:spcPct val="20000"/>
              </a:spcBef>
              <a:tabLst>
                <a:tab pos="1828800" algn="r"/>
                <a:tab pos="1947863" algn="l"/>
              </a:tabLst>
            </a:pPr>
            <a:r>
              <a:rPr lang="en-US" sz="2200">
                <a:solidFill>
                  <a:srgbClr val="0004FF"/>
                </a:solidFill>
              </a:rPr>
              <a:t>	5.15	Florida</a:t>
            </a:r>
          </a:p>
          <a:p>
            <a:pPr eaLnBrk="1" hangingPunct="1">
              <a:spcBef>
                <a:spcPct val="20000"/>
              </a:spcBef>
              <a:tabLst>
                <a:tab pos="1828800" algn="r"/>
                <a:tab pos="1947863" algn="l"/>
              </a:tabLst>
            </a:pPr>
            <a:r>
              <a:rPr lang="en-US" sz="2200">
                <a:solidFill>
                  <a:srgbClr val="0004FF"/>
                </a:solidFill>
              </a:rPr>
              <a:t>	4.56	Connecticut</a:t>
            </a:r>
          </a:p>
          <a:p>
            <a:pPr eaLnBrk="1" hangingPunct="1">
              <a:spcBef>
                <a:spcPct val="20000"/>
              </a:spcBef>
              <a:tabLst>
                <a:tab pos="1828800" algn="r"/>
                <a:tab pos="1947863" algn="l"/>
              </a:tabLst>
            </a:pPr>
            <a:r>
              <a:rPr lang="en-US" sz="2200">
                <a:solidFill>
                  <a:srgbClr val="0004FF"/>
                </a:solidFill>
              </a:rPr>
              <a:t>	4.35	Ohio</a:t>
            </a:r>
          </a:p>
          <a:p>
            <a:pPr eaLnBrk="1" hangingPunct="1">
              <a:spcBef>
                <a:spcPct val="20000"/>
              </a:spcBef>
              <a:tabLst>
                <a:tab pos="1828800" algn="r"/>
                <a:tab pos="1947863" algn="l"/>
              </a:tabLst>
            </a:pPr>
            <a:r>
              <a:rPr lang="en-US" sz="2200">
                <a:solidFill>
                  <a:srgbClr val="0004FF"/>
                </a:solidFill>
              </a:rPr>
              <a:t>	3.27	West Virginia</a:t>
            </a:r>
          </a:p>
          <a:p>
            <a:pPr eaLnBrk="1" hangingPunct="1">
              <a:spcBef>
                <a:spcPct val="20000"/>
              </a:spcBef>
              <a:tabLst>
                <a:tab pos="1828800" algn="r"/>
                <a:tab pos="1947863" algn="l"/>
              </a:tabLst>
            </a:pPr>
            <a:r>
              <a:rPr lang="en-US" sz="2200">
                <a:solidFill>
                  <a:srgbClr val="0004FF"/>
                </a:solidFill>
              </a:rPr>
              <a:t>	3.22	Missouri</a:t>
            </a:r>
          </a:p>
          <a:p>
            <a:pPr eaLnBrk="1" hangingPunct="1">
              <a:spcBef>
                <a:spcPct val="20000"/>
              </a:spcBef>
              <a:tabLst>
                <a:tab pos="1828800" algn="r"/>
                <a:tab pos="1947863" algn="l"/>
              </a:tabLst>
            </a:pPr>
            <a:r>
              <a:rPr lang="en-US" sz="2200">
                <a:solidFill>
                  <a:srgbClr val="0004FF"/>
                </a:solidFill>
              </a:rPr>
              <a:t>	3.20	Massachusetts</a:t>
            </a:r>
          </a:p>
          <a:p>
            <a:pPr eaLnBrk="1" hangingPunct="1">
              <a:spcBef>
                <a:spcPct val="20000"/>
              </a:spcBef>
              <a:tabLst>
                <a:tab pos="1828800" algn="r"/>
                <a:tab pos="1947863" algn="l"/>
              </a:tabLst>
            </a:pPr>
            <a:r>
              <a:rPr lang="en-US" sz="2200">
                <a:solidFill>
                  <a:srgbClr val="0004FF"/>
                </a:solidFill>
              </a:rPr>
              <a:t>	3.04	New York</a:t>
            </a:r>
          </a:p>
          <a:p>
            <a:pPr eaLnBrk="1" hangingPunct="1">
              <a:spcBef>
                <a:spcPct val="20000"/>
              </a:spcBef>
              <a:tabLst>
                <a:tab pos="1828800" algn="r"/>
                <a:tab pos="1947863" algn="l"/>
              </a:tabLst>
            </a:pPr>
            <a:r>
              <a:rPr lang="en-US" sz="2200">
                <a:solidFill>
                  <a:srgbClr val="0004FF"/>
                </a:solidFill>
              </a:rPr>
              <a:t>	2.75	New Jersey</a:t>
            </a:r>
          </a:p>
          <a:p>
            <a:pPr eaLnBrk="1" hangingPunct="1">
              <a:spcBef>
                <a:spcPct val="20000"/>
              </a:spcBef>
              <a:tabLst>
                <a:tab pos="1828800" algn="r"/>
                <a:tab pos="1947863" algn="l"/>
              </a:tabLst>
            </a:pPr>
            <a:r>
              <a:rPr lang="en-US" sz="2200">
                <a:solidFill>
                  <a:srgbClr val="0004FF"/>
                </a:solidFill>
              </a:rPr>
              <a:t>	2.72	Wisconsin</a:t>
            </a:r>
          </a:p>
          <a:p>
            <a:pPr eaLnBrk="1" hangingPunct="1">
              <a:spcBef>
                <a:spcPct val="20000"/>
              </a:spcBef>
              <a:tabLst>
                <a:tab pos="1828800" algn="r"/>
                <a:tab pos="1947863" algn="l"/>
              </a:tabLst>
            </a:pPr>
            <a:r>
              <a:rPr lang="en-US" sz="2200">
                <a:solidFill>
                  <a:srgbClr val="0004FF"/>
                </a:solidFill>
              </a:rPr>
              <a:t>	2.34	Pennsylvania</a:t>
            </a:r>
          </a:p>
          <a:p>
            <a:pPr eaLnBrk="1" hangingPunct="1">
              <a:spcBef>
                <a:spcPct val="20000"/>
              </a:spcBef>
              <a:tabLst>
                <a:tab pos="1828800" algn="r"/>
                <a:tab pos="1947863" algn="l"/>
              </a:tabLst>
            </a:pPr>
            <a:r>
              <a:rPr lang="en-US" sz="2200">
                <a:solidFill>
                  <a:srgbClr val="0004FF"/>
                </a:solidFill>
              </a:rPr>
              <a:t>	2.13	Maine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47458"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pic>
        <p:nvPicPr>
          <p:cNvPr id="147459" name="Picture 2" descr="C:\Documents and Settings\cdroessler\My Documents\DPI\Collaborative Conference\Presentation\new parts\Aerospace-manufacturing-jobs-are-here,-skilled-workers-are-not-_-8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00" y="-28575"/>
            <a:ext cx="8369300" cy="1243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49507" name="Picture 2" descr="C:\Documents and Settings\cdroessler\My Documents\DPI\Collaborative Conference\Presentation\new parts\Aerospace-manufacturing-jobs-are-here,-skilled-workers-are-not-_-89-1.jpg"/>
          <p:cNvPicPr>
            <a:picLocks noChangeAspect="1" noChangeArrowheads="1"/>
          </p:cNvPicPr>
          <p:nvPr/>
        </p:nvPicPr>
        <p:blipFill rotWithShape="1">
          <a:blip r:embed="rId3">
            <a:extLst>
              <a:ext uri="{28A0092B-C50C-407E-A947-70E740481C1C}">
                <a14:useLocalDpi xmlns:a14="http://schemas.microsoft.com/office/drawing/2010/main" val="0"/>
              </a:ext>
            </a:extLst>
          </a:blip>
          <a:srcRect r="20627"/>
          <a:stretch/>
        </p:blipFill>
        <p:spPr bwMode="auto">
          <a:xfrm>
            <a:off x="789167" y="-9906000"/>
            <a:ext cx="7288033" cy="167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p:cNvSpPr>
            <a:spLocks noChangeArrowheads="1"/>
          </p:cNvSpPr>
          <p:nvPr/>
        </p:nvSpPr>
        <p:spPr bwMode="auto">
          <a:xfrm>
            <a:off x="827267" y="3810000"/>
            <a:ext cx="6356350" cy="5334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
        <p:nvSpPr>
          <p:cNvPr id="5" name="Rounded Rectangle 4"/>
          <p:cNvSpPr>
            <a:spLocks noChangeArrowheads="1"/>
          </p:cNvSpPr>
          <p:nvPr/>
        </p:nvSpPr>
        <p:spPr bwMode="auto">
          <a:xfrm>
            <a:off x="827267" y="4343400"/>
            <a:ext cx="6356350" cy="71755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
          <p:cNvSpPr>
            <a:spLocks noChangeArrowheads="1"/>
          </p:cNvSpPr>
          <p:nvPr/>
        </p:nvSpPr>
        <p:spPr bwMode="auto">
          <a:xfrm>
            <a:off x="914400" y="990600"/>
            <a:ext cx="7315200"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40000"/>
              </a:lnSpc>
            </a:pPr>
            <a:r>
              <a:rPr lang="en-US" sz="4000" b="1">
                <a:solidFill>
                  <a:srgbClr val="B00B00"/>
                </a:solidFill>
              </a:rPr>
              <a:t>The primary aim of education is not to enable students to do well </a:t>
            </a:r>
            <a:r>
              <a:rPr lang="en-US" sz="4000" b="1" i="1" u="sng">
                <a:solidFill>
                  <a:srgbClr val="B00B00"/>
                </a:solidFill>
              </a:rPr>
              <a:t>in</a:t>
            </a:r>
            <a:r>
              <a:rPr lang="en-US" sz="4000" b="1">
                <a:solidFill>
                  <a:srgbClr val="B00B00"/>
                </a:solidFill>
              </a:rPr>
              <a:t> school, but to help them do well in the lives they lead </a:t>
            </a:r>
            <a:r>
              <a:rPr lang="en-US" sz="4000" b="1" i="1" u="sng">
                <a:solidFill>
                  <a:srgbClr val="B00B00"/>
                </a:solidFill>
              </a:rPr>
              <a:t>outside</a:t>
            </a:r>
            <a:r>
              <a:rPr lang="en-US" sz="4000" b="1">
                <a:solidFill>
                  <a:srgbClr val="B00B00"/>
                </a:solidFill>
              </a:rPr>
              <a:t> of school.</a:t>
            </a:r>
            <a:endParaRPr lang="en-US" sz="4000"/>
          </a:p>
        </p:txBody>
      </p:sp>
      <p:sp>
        <p:nvSpPr>
          <p:cNvPr id="28675" name="Rectangle 4"/>
          <p:cNvSpPr>
            <a:spLocks noChangeArrowheads="1"/>
          </p:cNvSpPr>
          <p:nvPr/>
        </p:nvSpPr>
        <p:spPr bwMode="auto">
          <a:xfrm>
            <a:off x="6096000" y="5611813"/>
            <a:ext cx="19065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dirty="0"/>
              <a:t>Elliot W. Eisner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51554" name="Picture 2" descr="Sizzling-mobile-applica#3FD.jpg                                000003DEWD_RED                         00000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0"/>
            <a:ext cx="8705850" cy="909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H:\scanned\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04800"/>
            <a:ext cx="7620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5650" name="Picture 2" descr="H:\scanned\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15938"/>
            <a:ext cx="8839200"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7698" name="Picture 2" descr="H:\scanned\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1350"/>
            <a:ext cx="9144000" cy="568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9746" name="Picture 2" descr="H:\scanned\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14350"/>
            <a:ext cx="9144000" cy="581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61794" name="Picture 2" descr="MGI_Manufacturing_Full_#412.jpg                                000003DCWD_RED                         00000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7212" y="0"/>
            <a:ext cx="5335588" cy="728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5" name="Rectangle 3"/>
          <p:cNvSpPr>
            <a:spLocks noChangeArrowheads="1"/>
          </p:cNvSpPr>
          <p:nvPr/>
        </p:nvSpPr>
        <p:spPr bwMode="auto">
          <a:xfrm>
            <a:off x="1827212" y="0"/>
            <a:ext cx="5334000" cy="7315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63842" name="Picture 2" descr="If-You’ve-Got-the-Skill#41F.jpg                                000003DDWD_RED                         00000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51030"/>
            <a:ext cx="4419600" cy="7378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65890" name="Picture 2" descr="H:\scanned\wallstre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563" y="0"/>
            <a:ext cx="8016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555625" y="1676400"/>
            <a:ext cx="7620000" cy="4456113"/>
          </a:xfrm>
          <a:prstGeom prst="rect">
            <a:avLst/>
          </a:prstGeom>
          <a:gradFill rotWithShape="1">
            <a:gsLst>
              <a:gs pos="0">
                <a:srgbClr val="F0FFFF"/>
              </a:gs>
              <a:gs pos="64999">
                <a:srgbClr val="DDFEFF"/>
              </a:gs>
              <a:gs pos="100000">
                <a:srgbClr val="CFFFFF"/>
              </a:gs>
            </a:gsLst>
            <a:lin ang="5400000" scaled="1"/>
          </a:gradFill>
          <a:ln w="9525">
            <a:solidFill>
              <a:srgbClr val="B6DCDF"/>
            </a:solidFill>
            <a:miter lim="800000"/>
            <a:headEnd/>
            <a:tailEnd/>
          </a:ln>
          <a:effectLst>
            <a:outerShdw blurRad="40000" dist="20000" dir="5400000" rotWithShape="0">
              <a:srgbClr val="000000">
                <a:alpha val="37999"/>
              </a:srgbClr>
            </a:outerShdw>
          </a:effectLst>
        </p:spPr>
        <p:txBody>
          <a:bodyPr>
            <a:spAutoFit/>
          </a:bodyPr>
          <a:lstStyle/>
          <a:p>
            <a:pPr>
              <a:lnSpc>
                <a:spcPct val="150000"/>
              </a:lnSpc>
              <a:defRPr/>
            </a:pPr>
            <a:r>
              <a:rPr lang="en-US" dirty="0">
                <a:solidFill>
                  <a:schemeClr val="dk1"/>
                </a:solidFill>
                <a:latin typeface="+mn-lt"/>
                <a:ea typeface="+mn-ea"/>
                <a:cs typeface="+mn-cs"/>
              </a:rPr>
              <a:t>1. Registered Nurses</a:t>
            </a:r>
          </a:p>
          <a:p>
            <a:pPr>
              <a:lnSpc>
                <a:spcPct val="150000"/>
              </a:lnSpc>
              <a:defRPr/>
            </a:pPr>
            <a:r>
              <a:rPr lang="en-US" dirty="0">
                <a:solidFill>
                  <a:schemeClr val="dk1"/>
                </a:solidFill>
                <a:latin typeface="+mn-lt"/>
                <a:ea typeface="+mn-ea"/>
                <a:cs typeface="+mn-cs"/>
              </a:rPr>
              <a:t>2. Automotive Service Technicians and Mechanics</a:t>
            </a:r>
          </a:p>
          <a:p>
            <a:pPr>
              <a:lnSpc>
                <a:spcPct val="150000"/>
              </a:lnSpc>
              <a:defRPr/>
            </a:pPr>
            <a:r>
              <a:rPr lang="en-US" dirty="0">
                <a:solidFill>
                  <a:schemeClr val="dk1"/>
                </a:solidFill>
                <a:latin typeface="+mn-lt"/>
                <a:ea typeface="+mn-ea"/>
                <a:cs typeface="+mn-cs"/>
              </a:rPr>
              <a:t>3. Carpenters</a:t>
            </a:r>
          </a:p>
          <a:p>
            <a:pPr>
              <a:lnSpc>
                <a:spcPct val="150000"/>
              </a:lnSpc>
              <a:defRPr/>
            </a:pPr>
            <a:r>
              <a:rPr lang="en-US" dirty="0">
                <a:solidFill>
                  <a:schemeClr val="dk1"/>
                </a:solidFill>
                <a:latin typeface="+mn-lt"/>
                <a:ea typeface="+mn-ea"/>
                <a:cs typeface="+mn-cs"/>
              </a:rPr>
              <a:t>4. Electricians</a:t>
            </a:r>
          </a:p>
          <a:p>
            <a:pPr>
              <a:lnSpc>
                <a:spcPct val="150000"/>
              </a:lnSpc>
              <a:defRPr/>
            </a:pPr>
            <a:r>
              <a:rPr lang="en-US" dirty="0">
                <a:solidFill>
                  <a:schemeClr val="dk1"/>
                </a:solidFill>
                <a:latin typeface="+mn-lt"/>
                <a:ea typeface="+mn-ea"/>
                <a:cs typeface="+mn-cs"/>
              </a:rPr>
              <a:t>5. Computer Systems Analysts</a:t>
            </a:r>
          </a:p>
          <a:p>
            <a:pPr>
              <a:lnSpc>
                <a:spcPct val="150000"/>
              </a:lnSpc>
              <a:defRPr/>
            </a:pPr>
            <a:r>
              <a:rPr lang="en-US" dirty="0">
                <a:solidFill>
                  <a:schemeClr val="dk1"/>
                </a:solidFill>
                <a:latin typeface="+mn-lt"/>
                <a:ea typeface="+mn-ea"/>
                <a:cs typeface="+mn-cs"/>
              </a:rPr>
              <a:t>6. Machinists</a:t>
            </a:r>
          </a:p>
          <a:p>
            <a:pPr>
              <a:lnSpc>
                <a:spcPct val="150000"/>
              </a:lnSpc>
              <a:defRPr/>
            </a:pPr>
            <a:r>
              <a:rPr lang="en-US" dirty="0">
                <a:solidFill>
                  <a:schemeClr val="dk1"/>
                </a:solidFill>
                <a:latin typeface="+mn-lt"/>
                <a:ea typeface="+mn-ea"/>
                <a:cs typeface="+mn-cs"/>
              </a:rPr>
              <a:t>7. Plumbers, Pipefitters, Steamfitters</a:t>
            </a:r>
          </a:p>
          <a:p>
            <a:pPr>
              <a:lnSpc>
                <a:spcPct val="150000"/>
              </a:lnSpc>
              <a:defRPr/>
            </a:pPr>
            <a:r>
              <a:rPr lang="en-US" dirty="0">
                <a:solidFill>
                  <a:schemeClr val="dk1"/>
                </a:solidFill>
                <a:latin typeface="+mn-lt"/>
                <a:ea typeface="+mn-ea"/>
                <a:cs typeface="+mn-cs"/>
              </a:rPr>
              <a:t>8. Welders, Cutters, </a:t>
            </a:r>
            <a:r>
              <a:rPr lang="en-US" dirty="0" err="1">
                <a:solidFill>
                  <a:schemeClr val="dk1"/>
                </a:solidFill>
                <a:latin typeface="+mn-lt"/>
                <a:ea typeface="+mn-ea"/>
                <a:cs typeface="+mn-cs"/>
              </a:rPr>
              <a:t>Solderers</a:t>
            </a:r>
            <a:r>
              <a:rPr lang="en-US" dirty="0">
                <a:solidFill>
                  <a:schemeClr val="dk1"/>
                </a:solidFill>
                <a:latin typeface="+mn-lt"/>
                <a:ea typeface="+mn-ea"/>
                <a:cs typeface="+mn-cs"/>
              </a:rPr>
              <a:t> and </a:t>
            </a:r>
            <a:r>
              <a:rPr lang="en-US" dirty="0" err="1">
                <a:solidFill>
                  <a:schemeClr val="dk1"/>
                </a:solidFill>
                <a:latin typeface="+mn-lt"/>
                <a:ea typeface="+mn-ea"/>
                <a:cs typeface="+mn-cs"/>
              </a:rPr>
              <a:t>Brazers</a:t>
            </a:r>
            <a:endParaRPr lang="en-US" dirty="0">
              <a:solidFill>
                <a:schemeClr val="dk1"/>
              </a:solidFill>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67938" name="Picture 3" descr="C:\Documents and Settings\cdroessler\My Documents\Presentations\NEW\10 hardest to fill jobs\Pictur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638" y="0"/>
            <a:ext cx="8340725" cy="737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69986" name="Picture 2" descr="C:\Documents and Settings\cdroessler\My Documents\Presentations\NEW\10 hardest to fill jobs\Picture-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3" y="0"/>
            <a:ext cx="8829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177800"/>
            <a:ext cx="9144000" cy="584200"/>
          </a:xfrm>
          <a:prstGeom prst="rect">
            <a:avLst/>
          </a:prstGeom>
        </p:spPr>
        <p:txBody>
          <a:bodyPr>
            <a:spAutoFit/>
          </a:bodyPr>
          <a:lstStyle/>
          <a:p>
            <a:pPr algn="ctr">
              <a:defRPr/>
            </a:pPr>
            <a:r>
              <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Arial" pitchFamily="-108" charset="0"/>
                <a:cs typeface="Arial" pitchFamily="-108" charset="0"/>
              </a:rPr>
              <a:t>10 Hardest to Fill Jobs in America</a:t>
            </a:r>
            <a:endPar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ヒラギノ角ゴ Pro W3" pitchFamily="-108" charset="-128"/>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685800"/>
            <a:ext cx="7772400" cy="5029200"/>
          </a:xfrm>
        </p:spPr>
        <p:txBody>
          <a:bodyPr/>
          <a:lstStyle/>
          <a:p>
            <a:pPr>
              <a:lnSpc>
                <a:spcPct val="150000"/>
              </a:lnSpc>
            </a:pPr>
            <a:r>
              <a:rPr lang="en-US" i="1">
                <a:effectLst>
                  <a:outerShdw blurRad="38100" dist="38100" dir="2700000" algn="tl">
                    <a:srgbClr val="DDDDDD"/>
                  </a:outerShdw>
                </a:effectLst>
                <a:latin typeface="Arial" charset="0"/>
                <a:ea typeface="ヒラギノ角ゴ Pro W3" charset="0"/>
                <a:cs typeface="ヒラギノ角ゴ Pro W3" charset="0"/>
              </a:rPr>
              <a:t>Surprises</a:t>
            </a:r>
            <a:br>
              <a:rPr lang="en-US" i="1">
                <a:effectLst>
                  <a:outerShdw blurRad="38100" dist="38100" dir="2700000" algn="tl">
                    <a:srgbClr val="DDDDDD"/>
                  </a:outerShdw>
                </a:effectLst>
                <a:latin typeface="Arial" charset="0"/>
                <a:ea typeface="ヒラギノ角ゴ Pro W3" charset="0"/>
                <a:cs typeface="ヒラギノ角ゴ Pro W3" charset="0"/>
              </a:rPr>
            </a:br>
            <a:r>
              <a:rPr lang="en-US" i="1">
                <a:effectLst>
                  <a:outerShdw blurRad="38100" dist="38100" dir="2700000" algn="tl">
                    <a:srgbClr val="DDDDDD"/>
                  </a:outerShdw>
                </a:effectLst>
                <a:latin typeface="Arial" charset="0"/>
                <a:ea typeface="ヒラギノ角ゴ Pro W3" charset="0"/>
                <a:cs typeface="ヒラギノ角ゴ Pro W3" charset="0"/>
              </a:rPr>
              <a:t>Future Demand</a:t>
            </a:r>
            <a:br>
              <a:rPr lang="en-US" i="1">
                <a:effectLst>
                  <a:outerShdw blurRad="38100" dist="38100" dir="2700000" algn="tl">
                    <a:srgbClr val="DDDDDD"/>
                  </a:outerShdw>
                </a:effectLst>
                <a:latin typeface="Arial" charset="0"/>
                <a:ea typeface="ヒラギノ角ゴ Pro W3" charset="0"/>
                <a:cs typeface="ヒラギノ角ゴ Pro W3" charset="0"/>
              </a:rPr>
            </a:br>
            <a:r>
              <a:rPr lang="en-US" i="1">
                <a:effectLst>
                  <a:outerShdw blurRad="38100" dist="38100" dir="2700000" algn="tl">
                    <a:srgbClr val="DDDDDD"/>
                  </a:outerShdw>
                </a:effectLst>
                <a:latin typeface="Arial" charset="0"/>
                <a:ea typeface="ヒラギノ角ゴ Pro W3" charset="0"/>
                <a:cs typeface="ヒラギノ角ゴ Pro W3" charset="0"/>
              </a:rPr>
              <a:t>Changing World</a:t>
            </a:r>
            <a:br>
              <a:rPr lang="en-US" i="1">
                <a:effectLst>
                  <a:outerShdw blurRad="38100" dist="38100" dir="2700000" algn="tl">
                    <a:srgbClr val="DDDDDD"/>
                  </a:outerShdw>
                </a:effectLst>
                <a:latin typeface="Arial" charset="0"/>
                <a:ea typeface="ヒラギノ角ゴ Pro W3" charset="0"/>
                <a:cs typeface="ヒラギノ角ゴ Pro W3" charset="0"/>
              </a:rPr>
            </a:br>
            <a:r>
              <a:rPr lang="en-US" i="1">
                <a:effectLst>
                  <a:outerShdw blurRad="38100" dist="38100" dir="2700000" algn="tl">
                    <a:srgbClr val="DDDDDD"/>
                  </a:outerShdw>
                </a:effectLst>
                <a:latin typeface="Arial" charset="0"/>
                <a:ea typeface="ヒラギノ角ゴ Pro W3" charset="0"/>
                <a:cs typeface="ヒラギノ角ゴ Pro W3" charset="0"/>
              </a:rPr>
              <a:t>New Ideas</a:t>
            </a:r>
            <a:br>
              <a:rPr lang="en-US" i="1">
                <a:effectLst>
                  <a:outerShdw blurRad="38100" dist="38100" dir="2700000" algn="tl">
                    <a:srgbClr val="DDDDDD"/>
                  </a:outerShdw>
                </a:effectLst>
                <a:latin typeface="Arial" charset="0"/>
                <a:ea typeface="ヒラギノ角ゴ Pro W3" charset="0"/>
                <a:cs typeface="ヒラギノ角ゴ Pro W3" charset="0"/>
              </a:rPr>
            </a:br>
            <a:r>
              <a:rPr lang="en-US" i="1">
                <a:effectLst>
                  <a:outerShdw blurRad="38100" dist="38100" dir="2700000" algn="tl">
                    <a:srgbClr val="DDDDDD"/>
                  </a:outerShdw>
                </a:effectLst>
                <a:latin typeface="Arial" charset="0"/>
                <a:ea typeface="ヒラギノ角ゴ Pro W3" charset="0"/>
                <a:cs typeface="ヒラギノ角ゴ Pro W3" charset="0"/>
              </a:rPr>
              <a:t> Building Community</a:t>
            </a:r>
          </a:p>
        </p:txBody>
      </p:sp>
      <p:sp>
        <p:nvSpPr>
          <p:cNvPr id="30723" name="Subtitle 2"/>
          <p:cNvSpPr>
            <a:spLocks noGrp="1"/>
          </p:cNvSpPr>
          <p:nvPr>
            <p:ph type="subTitle" idx="1"/>
          </p:nvPr>
        </p:nvSpPr>
        <p:spPr>
          <a:xfrm>
            <a:off x="0" y="6172200"/>
            <a:ext cx="9144000" cy="685800"/>
          </a:xfrm>
        </p:spPr>
        <p:txBody>
          <a:bodyPr/>
          <a:lstStyle/>
          <a:p>
            <a:pPr algn="l"/>
            <a:r>
              <a:rPr lang="en-US" sz="3000">
                <a:latin typeface="Arial" charset="0"/>
                <a:ea typeface="ヒラギノ角ゴ Pro W3" charset="0"/>
                <a:cs typeface="ヒラギノ角ゴ Pro W3" charset="0"/>
              </a:rPr>
              <a:t>www.CareerOutlook.US/presentations</a:t>
            </a:r>
          </a:p>
        </p:txBody>
      </p:sp>
      <p:sp>
        <p:nvSpPr>
          <p:cNvPr id="5" name="Rounded Rectangle 4"/>
          <p:cNvSpPr>
            <a:spLocks noChangeArrowheads="1"/>
          </p:cNvSpPr>
          <p:nvPr/>
        </p:nvSpPr>
        <p:spPr bwMode="auto">
          <a:xfrm>
            <a:off x="1371600" y="1143000"/>
            <a:ext cx="5791200" cy="7620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72034" name="Picture 2" descr="C:\Documents and Settings\cdroessler\My Documents\Presentations\NEW\10 hardest to fill jobs\Picture-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8" y="0"/>
            <a:ext cx="8848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77800"/>
            <a:ext cx="9144000" cy="584200"/>
          </a:xfrm>
          <a:prstGeom prst="rect">
            <a:avLst/>
          </a:prstGeom>
        </p:spPr>
        <p:txBody>
          <a:bodyPr>
            <a:spAutoFit/>
          </a:bodyPr>
          <a:lstStyle/>
          <a:p>
            <a:pPr algn="ctr">
              <a:defRPr/>
            </a:pPr>
            <a:r>
              <a:rPr lang="en-US" sz="3200" b="1" dirty="0">
                <a:ln>
                  <a:solidFill>
                    <a:schemeClr val="tx1"/>
                  </a:solidFill>
                </a:ln>
                <a:solidFill>
                  <a:schemeClr val="bg1"/>
                </a:solidFill>
                <a:effectLst>
                  <a:outerShdw blurRad="38100" dist="38100" dir="2700000" algn="tl">
                    <a:srgbClr val="FFFFFF"/>
                  </a:outerShdw>
                </a:effectLst>
                <a:latin typeface="Arial" pitchFamily="-108" charset="0"/>
                <a:ea typeface="Arial" pitchFamily="-108" charset="0"/>
                <a:cs typeface="Arial" pitchFamily="-108" charset="0"/>
              </a:rPr>
              <a:t>10 Hardest to Fill Jobs in America</a:t>
            </a:r>
            <a:endParaRPr lang="en-US" sz="3200" b="1" dirty="0">
              <a:ln>
                <a:solidFill>
                  <a:schemeClr val="tx1"/>
                </a:solidFill>
              </a:ln>
              <a:solidFill>
                <a:schemeClr val="bg1"/>
              </a:solidFill>
              <a:effectLst>
                <a:outerShdw blurRad="38100" dist="38100" dir="2700000" algn="tl">
                  <a:srgbClr val="FFFFFF"/>
                </a:outerShdw>
              </a:effectLst>
              <a:latin typeface="Arial" pitchFamily="-108" charset="0"/>
              <a:ea typeface="ヒラギノ角ゴ Pro W3" pitchFamily="-108" charset="-128"/>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74082" name="Picture 2" descr="C:\Documents and Settings\cdroessler\My Documents\Presentations\NEW\10 hardest to fill jobs\Picture-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88" y="0"/>
            <a:ext cx="8810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77800"/>
            <a:ext cx="9144000" cy="584200"/>
          </a:xfrm>
          <a:prstGeom prst="rect">
            <a:avLst/>
          </a:prstGeom>
        </p:spPr>
        <p:txBody>
          <a:bodyPr>
            <a:spAutoFit/>
          </a:bodyPr>
          <a:lstStyle/>
          <a:p>
            <a:pPr algn="ctr">
              <a:defRPr/>
            </a:pPr>
            <a:r>
              <a:rPr lang="en-US" sz="3200" b="1" dirty="0">
                <a:ln>
                  <a:solidFill>
                    <a:srgbClr val="000000"/>
                  </a:solidFill>
                </a:ln>
                <a:solidFill>
                  <a:srgbClr val="FFFFFF"/>
                </a:solidFill>
                <a:effectLst>
                  <a:outerShdw blurRad="38100" dist="38100" dir="2700000" algn="tl">
                    <a:srgbClr val="FFFFFF"/>
                  </a:outerShdw>
                </a:effectLst>
                <a:latin typeface="Arial" pitchFamily="-108" charset="0"/>
                <a:ea typeface="Arial" pitchFamily="-108" charset="0"/>
                <a:cs typeface="Arial" pitchFamily="-108" charset="0"/>
              </a:rPr>
              <a:t>10 Hardest to Fill Jobs in America</a:t>
            </a:r>
            <a:endParaRPr lang="en-US" sz="3200" b="1" dirty="0">
              <a:ln>
                <a:solidFill>
                  <a:srgbClr val="000000"/>
                </a:solidFill>
              </a:ln>
              <a:solidFill>
                <a:srgbClr val="FFFFFF"/>
              </a:solidFill>
              <a:effectLst>
                <a:outerShdw blurRad="38100" dist="38100" dir="2700000" algn="tl">
                  <a:srgbClr val="FFFFFF"/>
                </a:outerShdw>
              </a:effectLst>
              <a:latin typeface="Arial" pitchFamily="-108" charset="0"/>
              <a:ea typeface="ヒラギノ角ゴ Pro W3" pitchFamily="-108" charset="-128"/>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76130" name="Picture 2" descr="C:\Documents and Settings\cdroessler\My Documents\Presentations\NEW\10 hardest to fill jobs\Picture-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8" y="0"/>
            <a:ext cx="8848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77800"/>
            <a:ext cx="9144000" cy="584200"/>
          </a:xfrm>
          <a:prstGeom prst="rect">
            <a:avLst/>
          </a:prstGeom>
        </p:spPr>
        <p:txBody>
          <a:bodyPr>
            <a:spAutoFit/>
          </a:bodyPr>
          <a:lstStyle/>
          <a:p>
            <a:pPr algn="ctr">
              <a:defRPr/>
            </a:pPr>
            <a:r>
              <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Arial" pitchFamily="-108" charset="0"/>
                <a:cs typeface="Arial" pitchFamily="-108" charset="0"/>
              </a:rPr>
              <a:t>10 Hardest to Fill Jobs in America</a:t>
            </a:r>
            <a:endPar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ヒラギノ角ゴ Pro W3" pitchFamily="-108" charset="-128"/>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78178" name="Picture 2" descr="C:\Documents and Settings\cdroessler\My Documents\Presentations\NEW\10 hardest to fill jobs\Picture-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3" y="0"/>
            <a:ext cx="8753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77800"/>
            <a:ext cx="9144000" cy="584200"/>
          </a:xfrm>
          <a:prstGeom prst="rect">
            <a:avLst/>
          </a:prstGeom>
        </p:spPr>
        <p:txBody>
          <a:bodyPr>
            <a:spAutoFit/>
          </a:bodyPr>
          <a:lstStyle/>
          <a:p>
            <a:pPr algn="ctr">
              <a:defRPr/>
            </a:pPr>
            <a:r>
              <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Arial" pitchFamily="-108" charset="0"/>
                <a:cs typeface="Arial" pitchFamily="-108" charset="0"/>
              </a:rPr>
              <a:t>10 Hardest to Fill Jobs in America</a:t>
            </a:r>
            <a:endPar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ヒラギノ角ゴ Pro W3" pitchFamily="-108" charset="-128"/>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80226" name="Picture 2" descr="C:\Documents and Settings\cdroessler\My Documents\Presentations\NEW\10 hardest to fill jobs\Picture-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8" y="0"/>
            <a:ext cx="8848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77800"/>
            <a:ext cx="9144000" cy="584200"/>
          </a:xfrm>
          <a:prstGeom prst="rect">
            <a:avLst/>
          </a:prstGeom>
        </p:spPr>
        <p:txBody>
          <a:bodyPr>
            <a:spAutoFit/>
          </a:bodyPr>
          <a:lstStyle/>
          <a:p>
            <a:pPr algn="ctr">
              <a:defRPr/>
            </a:pPr>
            <a:r>
              <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Arial" pitchFamily="-108" charset="0"/>
                <a:cs typeface="Arial" pitchFamily="-108" charset="0"/>
              </a:rPr>
              <a:t>10 Hardest to Fill Jobs in America</a:t>
            </a:r>
            <a:endPar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ヒラギノ角ゴ Pro W3" pitchFamily="-108" charset="-128"/>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82274" name="Picture 2" descr="C:\Documents and Settings\cdroessler\My Documents\Presentations\NEW\10 hardest to fill jobs\Picture-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8" y="0"/>
            <a:ext cx="8848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77800"/>
            <a:ext cx="9144000" cy="584200"/>
          </a:xfrm>
          <a:prstGeom prst="rect">
            <a:avLst/>
          </a:prstGeom>
        </p:spPr>
        <p:txBody>
          <a:bodyPr>
            <a:spAutoFit/>
          </a:bodyPr>
          <a:lstStyle/>
          <a:p>
            <a:pPr algn="ctr">
              <a:defRPr/>
            </a:pPr>
            <a:r>
              <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Arial" pitchFamily="-108" charset="0"/>
                <a:cs typeface="Arial" pitchFamily="-108" charset="0"/>
              </a:rPr>
              <a:t>10 Hardest to Fill Jobs in America</a:t>
            </a:r>
            <a:endPar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ヒラギノ角ゴ Pro W3" pitchFamily="-108" charset="-128"/>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84322" name="Picture 2" descr="C:\Documents and Settings\cdroessler\My Documents\Presentations\NEW\10 hardest to fill jobs\Picture-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8" y="0"/>
            <a:ext cx="8848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77800"/>
            <a:ext cx="9144000" cy="584200"/>
          </a:xfrm>
          <a:prstGeom prst="rect">
            <a:avLst/>
          </a:prstGeom>
        </p:spPr>
        <p:txBody>
          <a:bodyPr>
            <a:spAutoFit/>
          </a:bodyPr>
          <a:lstStyle/>
          <a:p>
            <a:pPr algn="ctr">
              <a:defRPr/>
            </a:pPr>
            <a:r>
              <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Arial" pitchFamily="-108" charset="0"/>
                <a:cs typeface="Arial" pitchFamily="-108" charset="0"/>
              </a:rPr>
              <a:t>10 Hardest to Fill Jobs in America</a:t>
            </a:r>
            <a:endPar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ヒラギノ角ゴ Pro W3" pitchFamily="-108" charset="-128"/>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86370" name="Picture 2" descr="C:\Documents and Settings\cdroessler\My Documents\Presentations\NEW\10 hardest to fill jobs\Picture-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88" y="0"/>
            <a:ext cx="8810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77800"/>
            <a:ext cx="9144000" cy="584200"/>
          </a:xfrm>
          <a:prstGeom prst="rect">
            <a:avLst/>
          </a:prstGeom>
        </p:spPr>
        <p:txBody>
          <a:bodyPr>
            <a:spAutoFit/>
          </a:bodyPr>
          <a:lstStyle/>
          <a:p>
            <a:pPr algn="ctr">
              <a:defRPr/>
            </a:pPr>
            <a:r>
              <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Arial" pitchFamily="-108" charset="0"/>
                <a:cs typeface="Arial" pitchFamily="-108" charset="0"/>
              </a:rPr>
              <a:t>10 Hardest to Fill Jobs in America</a:t>
            </a:r>
            <a:endPar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ヒラギノ角ゴ Pro W3" pitchFamily="-108" charset="-128"/>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88418" name="Picture 2" descr="C:\Documents and Settings\cdroessler\My Documents\Presentations\NEW\10 hardest to fill jobs\Picture-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38" y="0"/>
            <a:ext cx="8924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77800"/>
            <a:ext cx="9144000" cy="584200"/>
          </a:xfrm>
          <a:prstGeom prst="rect">
            <a:avLst/>
          </a:prstGeom>
        </p:spPr>
        <p:txBody>
          <a:bodyPr>
            <a:spAutoFit/>
          </a:bodyPr>
          <a:lstStyle/>
          <a:p>
            <a:pPr algn="ctr">
              <a:defRPr/>
            </a:pPr>
            <a:r>
              <a:rPr lang="en-US" sz="3200" b="1" dirty="0">
                <a:ln>
                  <a:solidFill>
                    <a:srgbClr val="000000"/>
                  </a:solidFill>
                </a:ln>
                <a:solidFill>
                  <a:srgbClr val="FFFFFF"/>
                </a:solidFill>
                <a:effectLst>
                  <a:outerShdw blurRad="38100" dist="38100" dir="2700000" algn="tl">
                    <a:srgbClr val="FFFFFF"/>
                  </a:outerShdw>
                </a:effectLst>
                <a:latin typeface="Arial" pitchFamily="-108" charset="0"/>
                <a:ea typeface="Arial" pitchFamily="-108" charset="0"/>
                <a:cs typeface="Arial" pitchFamily="-108" charset="0"/>
              </a:rPr>
              <a:t>10 Hardest to Fill Jobs in America</a:t>
            </a:r>
            <a:endParaRPr lang="en-US" sz="3200" b="1" dirty="0">
              <a:ln>
                <a:solidFill>
                  <a:srgbClr val="000000"/>
                </a:solidFill>
              </a:ln>
              <a:solidFill>
                <a:srgbClr val="FFFFFF"/>
              </a:solidFill>
              <a:effectLst>
                <a:outerShdw blurRad="38100" dist="38100" dir="2700000" algn="tl">
                  <a:srgbClr val="FFFFFF"/>
                </a:outerShdw>
              </a:effectLst>
              <a:latin typeface="Arial" pitchFamily="-108" charset="0"/>
              <a:ea typeface="ヒラギノ角ゴ Pro W3" pitchFamily="-108" charset="-128"/>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90466" name="Picture 2" descr="C:\Documents and Settings\cdroessler\My Documents\Presentations\NEW\Recovery 2020 - Georgetown\already grabbed\Recovery2020_FR_Web-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2463" y="0"/>
            <a:ext cx="5299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a:xfrm>
            <a:off x="0" y="304800"/>
            <a:ext cx="9144000" cy="990600"/>
          </a:xfrm>
        </p:spPr>
        <p:txBody>
          <a:bodyPr/>
          <a:lstStyle/>
          <a:p>
            <a:pPr eaLnBrk="1" hangingPunct="1"/>
            <a:r>
              <a:rPr lang="en-US">
                <a:latin typeface="Arial" charset="0"/>
                <a:ea typeface="ヒラギノ角ゴ Pro W3" charset="0"/>
                <a:cs typeface="ヒラギノ角ゴ Pro W3" charset="0"/>
              </a:rPr>
              <a:t>Earnings Overlap</a:t>
            </a:r>
            <a:br>
              <a:rPr lang="en-US">
                <a:latin typeface="Arial" charset="0"/>
                <a:ea typeface="ヒラギノ角ゴ Pro W3" charset="0"/>
                <a:cs typeface="ヒラギノ角ゴ Pro W3" charset="0"/>
              </a:rPr>
            </a:br>
            <a:r>
              <a:rPr lang="en-US" sz="2800">
                <a:solidFill>
                  <a:schemeClr val="tx1"/>
                </a:solidFill>
                <a:latin typeface="Arial" charset="0"/>
                <a:ea typeface="ヒラギノ角ゴ Pro W3" charset="0"/>
                <a:cs typeface="ヒラギノ角ゴ Pro W3" charset="0"/>
              </a:rPr>
              <a:t>percent earning more than Bachelor</a:t>
            </a:r>
            <a:r>
              <a:rPr lang="ja-JP" altLang="en-US" sz="2800">
                <a:solidFill>
                  <a:schemeClr val="tx1"/>
                </a:solidFill>
                <a:latin typeface="Arial" charset="0"/>
                <a:ea typeface="ヒラギノ角ゴ Pro W3" charset="0"/>
                <a:cs typeface="ヒラギノ角ゴ Pro W3" charset="0"/>
              </a:rPr>
              <a:t>’</a:t>
            </a:r>
            <a:r>
              <a:rPr lang="en-US" sz="2800">
                <a:solidFill>
                  <a:schemeClr val="tx1"/>
                </a:solidFill>
                <a:latin typeface="Arial" charset="0"/>
                <a:ea typeface="ヒラギノ角ゴ Pro W3" charset="0"/>
                <a:cs typeface="ヒラギノ角ゴ Pro W3" charset="0"/>
              </a:rPr>
              <a:t>s degree</a:t>
            </a:r>
          </a:p>
        </p:txBody>
      </p:sp>
      <p:pic>
        <p:nvPicPr>
          <p:cNvPr id="32771" name="Picture 2" descr="F:\scanned\page-5-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1981200"/>
            <a:ext cx="914400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2514" name="Picture 2" descr="C:\Documents and Settings\cdroessler\My Documents\Presentations\NEW\Recovery 2020 - Georgetown\already grabbed\slide-1-6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2" descr="C:\Documents and Settings\cdroessler\My Documents\Presentations\NEW\Recovery 2020 - Georgetown\already grabbed\Recovery2020.ES-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813"/>
            <a:ext cx="66929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3" name="TextBox 1"/>
          <p:cNvSpPr txBox="1">
            <a:spLocks noChangeArrowheads="1"/>
          </p:cNvSpPr>
          <p:nvPr/>
        </p:nvSpPr>
        <p:spPr bwMode="auto">
          <a:xfrm>
            <a:off x="5975350" y="449263"/>
            <a:ext cx="32385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2100"/>
              <a:t>Master</a:t>
            </a:r>
            <a:r>
              <a:rPr lang="ja-JP" altLang="en-US" sz="2100"/>
              <a:t>’</a:t>
            </a:r>
            <a:r>
              <a:rPr lang="en-US" sz="2100"/>
              <a:t>s Degree or better</a:t>
            </a:r>
          </a:p>
        </p:txBody>
      </p:sp>
      <p:sp>
        <p:nvSpPr>
          <p:cNvPr id="194564" name="TextBox 3"/>
          <p:cNvSpPr txBox="1">
            <a:spLocks noChangeArrowheads="1"/>
          </p:cNvSpPr>
          <p:nvPr/>
        </p:nvSpPr>
        <p:spPr bwMode="auto">
          <a:xfrm>
            <a:off x="5975350" y="1371600"/>
            <a:ext cx="239871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2100"/>
              <a:t>Bachelor</a:t>
            </a:r>
            <a:r>
              <a:rPr lang="ja-JP" altLang="en-US" sz="2100"/>
              <a:t>’</a:t>
            </a:r>
            <a:r>
              <a:rPr lang="en-US" sz="2100"/>
              <a:t>s Degree</a:t>
            </a:r>
          </a:p>
        </p:txBody>
      </p:sp>
      <p:sp>
        <p:nvSpPr>
          <p:cNvPr id="194565" name="TextBox 4"/>
          <p:cNvSpPr txBox="1">
            <a:spLocks noChangeArrowheads="1"/>
          </p:cNvSpPr>
          <p:nvPr/>
        </p:nvSpPr>
        <p:spPr bwMode="auto">
          <a:xfrm>
            <a:off x="5975350" y="2251075"/>
            <a:ext cx="249396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2100"/>
              <a:t>Associate</a:t>
            </a:r>
            <a:r>
              <a:rPr lang="ja-JP" altLang="en-US" sz="2100"/>
              <a:t>’</a:t>
            </a:r>
            <a:r>
              <a:rPr lang="en-US" sz="2100"/>
              <a:t>s Degree</a:t>
            </a:r>
          </a:p>
        </p:txBody>
      </p:sp>
      <p:sp>
        <p:nvSpPr>
          <p:cNvPr id="194566" name="TextBox 5"/>
          <p:cNvSpPr txBox="1">
            <a:spLocks noChangeArrowheads="1"/>
          </p:cNvSpPr>
          <p:nvPr/>
        </p:nvSpPr>
        <p:spPr bwMode="auto">
          <a:xfrm>
            <a:off x="5975350" y="2963863"/>
            <a:ext cx="324485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2100"/>
              <a:t>Some College/No Degree</a:t>
            </a:r>
          </a:p>
        </p:txBody>
      </p:sp>
      <p:sp>
        <p:nvSpPr>
          <p:cNvPr id="194567" name="TextBox 6"/>
          <p:cNvSpPr txBox="1">
            <a:spLocks noChangeArrowheads="1"/>
          </p:cNvSpPr>
          <p:nvPr/>
        </p:nvSpPr>
        <p:spPr bwMode="auto">
          <a:xfrm>
            <a:off x="5975350" y="4038600"/>
            <a:ext cx="161766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2100"/>
              <a:t>HS Diploma</a:t>
            </a:r>
          </a:p>
        </p:txBody>
      </p:sp>
      <p:sp>
        <p:nvSpPr>
          <p:cNvPr id="194568" name="TextBox 7"/>
          <p:cNvSpPr txBox="1">
            <a:spLocks noChangeArrowheads="1"/>
          </p:cNvSpPr>
          <p:nvPr/>
        </p:nvSpPr>
        <p:spPr bwMode="auto">
          <a:xfrm>
            <a:off x="5975350" y="4841875"/>
            <a:ext cx="285908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2100"/>
              <a:t>Less than HS Diploma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2" descr="C:\Documents and Settings\cdroessler\My Documents\Presentations\NEW\Recovery 2020 - Georgetown\already grabbed\slide-3-6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descr="C:\Documents and Settings\cdroessler\My Documents\Presentations\NEW\Recovery 2020 - Georgetown\already grabbed\slide-4-6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2" descr="C:\Documents and Settings\cdroessler\My Documents\Presentations\NEW\Recovery 2020 - Georgetown\already grabbed\slide-7-6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2754" name="Picture 2" descr="C:\Documents and Settings\cdroessler\My Documents\Presentations\NEW\Recovery 2020 - Georgetown\already grabbed\Recovery2020.ES-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513" y="46038"/>
            <a:ext cx="8816975" cy="676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2" descr="C:\Documents and Settings\cdroessler\My Documents\Presentations\NEW\Recovery 2020 - Georgetown\already grabbed\slide-9-6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descr="C:\Documents and Settings\cdroessler\My Documents\Presentations\NEW\Recovery 2020 - Georgetown\already grabbed\slide-10-6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C:\Documents and Settings\cdroessler\My Documents\Presentations\NEW\Recovery 2020 - Georgetown\already grabbed\slide-11-6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descr="C:\Documents and Settings\cdroessler\My Documents\Presentations\NEW\Recovery 2020 - Georgetown\already grabbed\slide-13-6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3192</TotalTime>
  <Words>90316</Words>
  <Application>Microsoft Macintosh PowerPoint</Application>
  <PresentationFormat>On-screen Show (4:3)</PresentationFormat>
  <Paragraphs>7361</Paragraphs>
  <Slides>399</Slides>
  <Notes>399</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399</vt:i4>
      </vt:variant>
    </vt:vector>
  </HeadingPairs>
  <TitlesOfParts>
    <vt:vector size="401" baseType="lpstr">
      <vt:lpstr>Blank Presentation</vt:lpstr>
      <vt:lpstr>Excel.Chart.8</vt:lpstr>
      <vt:lpstr>A Changing World:  Helping Students Prepare for Life in a Scary World that We Know Little About</vt:lpstr>
      <vt:lpstr>ACTE</vt:lpstr>
      <vt:lpstr>Scan your Smart Card</vt:lpstr>
      <vt:lpstr>QR-Code</vt:lpstr>
      <vt:lpstr>NC Board of Education Mission</vt:lpstr>
      <vt:lpstr>Education Plan </vt:lpstr>
      <vt:lpstr>PowerPoint Presentation</vt:lpstr>
      <vt:lpstr>Surprises Future Demand Changing World New Ideas  Building Community</vt:lpstr>
      <vt:lpstr>Earnings Overlap percent earning more than Bachelor’s degree</vt:lpstr>
      <vt:lpstr>Degree Level Matters People with more education make more money  than those with less education</vt:lpstr>
      <vt:lpstr>Average Starting Salaries for 2009 College Graduates in FL</vt:lpstr>
      <vt:lpstr>Average Starting Salaries for 2005 College Graduates in OH</vt:lpstr>
      <vt:lpstr>Average Salaries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2008-2018 Projected NC Employment: Education Required</vt:lpstr>
      <vt:lpstr>2012 NC High School Graduate Intentions</vt:lpstr>
      <vt:lpstr>Postsecondary Intentions vs. Reality</vt:lpstr>
      <vt:lpstr>Associate Degree Required (2011 NC Starting Salaries - 2018 High Demand) </vt:lpstr>
      <vt:lpstr>Bachelor Degree Required (2011 NC Starting Salaries - 2018 High Demand) </vt:lpstr>
      <vt:lpstr>PowerPoint Presentation</vt:lpstr>
      <vt:lpstr>PowerPoint Presentation</vt:lpstr>
      <vt:lpstr>PowerPoint Presentation</vt:lpstr>
      <vt:lpstr>PowerPoint Presentation</vt:lpstr>
      <vt:lpstr>6-Year College Graduation Rate - USA</vt:lpstr>
      <vt:lpstr>PowerPoint Presentation</vt:lpstr>
      <vt:lpstr>PowerPoint Presentation</vt:lpstr>
      <vt:lpstr>PowerPoint Presentation</vt:lpstr>
      <vt:lpstr>It makes you think?</vt:lpstr>
      <vt:lpstr>PowerPoint Presentation</vt:lpstr>
      <vt:lpstr>PowerPoint Presentation</vt:lpstr>
      <vt:lpstr>Surprises Future Demand Changing World New Ideas  Building Community</vt:lpstr>
      <vt:lpstr>If we really want to prepare our students for successful careers, we need to know all we can about the rapidly changing job market. </vt:lpstr>
      <vt:lpstr>Fastest Growing Occup. in USA Requiring Postsecondary Education (Total Change in Positions Projected from 2010 - 2020) </vt:lpstr>
      <vt:lpstr>Fastest Growing Occup. in USA (Total Change in Positions Projected from 2010 - 2020)</vt:lpstr>
      <vt:lpstr>Fastest Growing Occup. in USA (Percent Change in Positions Projected from 2010 - 2020)</vt:lpstr>
      <vt:lpstr>Fastest Declining Occup. in USA (Total Change in Positions Projected from 2010 - 2020)</vt:lpstr>
      <vt:lpstr>PowerPoint Presentation</vt:lpstr>
      <vt:lpstr>PowerPoint Presentation</vt:lpstr>
      <vt:lpstr>PowerPoint Presentation</vt:lpstr>
      <vt:lpstr>PowerPoint Presentation</vt:lpstr>
      <vt:lpstr>Who’s Writing the Curriculum?</vt:lpstr>
      <vt:lpstr>Vs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States with Most New Jobs (Total Change in Positions Projected from 2008 - 2018)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Surprises Future Demand Changing World New Ideas  Building Community</vt:lpstr>
      <vt:lpstr>Upsetting the Projection Data</vt:lpstr>
      <vt:lpstr>PowerPoint Presentation</vt:lpstr>
      <vt:lpstr>PowerPoint Presentation</vt:lpstr>
      <vt:lpstr>PowerPoint Presentation</vt:lpstr>
      <vt:lpstr>PowerPoint Presentation</vt:lpstr>
      <vt:lpstr>PowerPoint Presentation</vt:lpstr>
      <vt:lpstr>PowerPoint Presentation</vt:lpstr>
      <vt:lpstr>We are currently preparing students for jobs that don’t yet exist …</vt:lpstr>
      <vt:lpstr>… using technologies that haven’t yet been invented …</vt:lpstr>
      <vt:lpstr>… in order to solve problems we don’t even know are problems yet.</vt:lpstr>
      <vt:lpstr>Who predicted these?</vt:lpstr>
      <vt:lpstr>Old technologies making a comeback</vt:lpstr>
      <vt:lpstr>Economic Epochs</vt:lpstr>
      <vt:lpstr>PowerPoint Presentation</vt:lpstr>
      <vt:lpstr>PowerPoint Presentation</vt:lpstr>
      <vt:lpstr>xx</vt:lpstr>
      <vt:lpstr>xx</vt:lpstr>
      <vt:lpstr>xx</vt:lpstr>
      <vt:lpstr>PowerPoint Presentation</vt:lpstr>
      <vt:lpstr>What</vt:lpstr>
      <vt:lpstr>Findings</vt:lpstr>
      <vt:lpstr>Findings</vt:lpstr>
      <vt:lpstr>Findings</vt:lpstr>
      <vt:lpstr>Findings</vt:lpstr>
      <vt:lpstr>Findings</vt:lpstr>
      <vt:lpstr>Findings</vt:lpstr>
      <vt:lpstr>Findings</vt:lpstr>
      <vt:lpstr>Interview tips</vt:lpstr>
      <vt:lpstr>Basic Knowledge Skills</vt:lpstr>
      <vt:lpstr>Applied Skills</vt:lpstr>
      <vt:lpstr>When funds are short we cut…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Who’s Writing the Curriculum?</vt:lpstr>
      <vt:lpstr>PowerPoint Presentation</vt:lpstr>
      <vt:lpstr>PowerPoint Presentation</vt:lpstr>
      <vt:lpstr>PowerPoint Presentation</vt:lpstr>
      <vt:lpstr>21 Things that will be Obsolete by 2020</vt:lpstr>
      <vt:lpstr>Myth #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Does it matter if your child is blue-collar or white-collar? </vt:lpstr>
      <vt:lpstr>PowerPoint Presentation</vt:lpstr>
      <vt:lpstr>Surprises Future Demand Changing World New Ideas  Building Community</vt:lpstr>
      <vt:lpstr>PowerPoint Presentation</vt:lpstr>
      <vt:lpstr>PowerPoint Presentation</vt:lpstr>
      <vt:lpstr>What is an HMD?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way of doing business is changing</vt:lpstr>
      <vt:lpstr>PowerPoint Presentation</vt:lpstr>
      <vt:lpstr>PowerPoint Presentation</vt:lpstr>
      <vt:lpstr>PowerPoint Presentation</vt:lpstr>
      <vt:lpstr>The 10 key skills for the future of work</vt:lpstr>
      <vt:lpstr>PowerPoint Presentation</vt:lpstr>
      <vt:lpstr>PowerPoint Presentation</vt:lpstr>
      <vt:lpstr>What is the Purpose of School?</vt:lpstr>
      <vt:lpstr>Essential Question</vt:lpstr>
      <vt:lpstr>Surprises Future Demand Changing World New Ideas Building Community</vt:lpstr>
      <vt:lpstr>PowerPoint Presentation</vt:lpstr>
      <vt:lpstr>2006 NC Skills Market Survey</vt:lpstr>
      <vt:lpstr>2006 NC Skills Market Survey</vt:lpstr>
      <vt:lpstr>2006 NC Skills Market Survey</vt:lpstr>
      <vt:lpstr>PowerPoint Presentation</vt:lpstr>
      <vt:lpstr>Significant Discussions</vt:lpstr>
      <vt:lpstr>PowerPoint Presentation</vt:lpstr>
      <vt:lpstr>PowerPoint Presentation</vt:lpstr>
      <vt:lpstr>PowerPoint Presentation</vt:lpstr>
      <vt:lpstr>Blueprint For Jobs In The 21st Century: A Vision for a competitive Human Resource Policy for the American Workforce</vt:lpstr>
      <vt:lpstr>Blueprint For Jobs In The 21st Century: A Vision for a competitive Human Resource Policy for the American Workforce</vt:lpstr>
      <vt:lpstr>What steps could the U.S. Government take that would result in your company hiring more employees in America over the next 3 years than you currently expect to hire?</vt:lpstr>
      <vt:lpstr>PowerPoint Presentation</vt:lpstr>
      <vt:lpstr>Breaking New Ground: </vt:lpstr>
      <vt:lpstr>PowerPoint Presentation</vt:lpstr>
      <vt:lpstr>PowerPoint Presentation</vt:lpstr>
      <vt:lpstr>PowerPoint Presentation</vt:lpstr>
      <vt:lpstr>PowerPoint Presentation</vt:lpstr>
      <vt:lpstr>Qualified Worker Shortage</vt:lpstr>
      <vt:lpstr>Qualified Military Recruits</vt:lpstr>
      <vt:lpstr>1st Degree in Science or Engineering</vt:lpstr>
      <vt:lpstr>New Enlistees</vt:lpstr>
      <vt:lpstr>After-action Military Report</vt:lpstr>
      <vt:lpstr>College Readiness of HS Graduates </vt:lpstr>
      <vt:lpstr>College Readiness of HS Graduates </vt:lpstr>
      <vt:lpstr>Business Surveys</vt:lpstr>
      <vt:lpstr>High Demand Skills</vt:lpstr>
      <vt:lpstr>Nation at Risk</vt:lpstr>
      <vt:lpstr>PowerPoint Presentation</vt:lpstr>
      <vt:lpstr>The Career Planning Process</vt:lpstr>
      <vt:lpstr>Ten-Year Education/Career Plan</vt:lpstr>
      <vt:lpstr>Our Mission</vt:lpstr>
      <vt:lpstr>Questions before I conclude?</vt:lpstr>
      <vt:lpstr>PowerPoint Presentation</vt:lpstr>
      <vt:lpstr>PowerPoint Presentation</vt:lpstr>
      <vt:lpstr>PowerPoint Presentation</vt:lpstr>
      <vt:lpstr>PowerPoint Presentation</vt:lpstr>
      <vt:lpstr>PowerPoint Presentation</vt:lpstr>
      <vt:lpstr>Thanks for listening!</vt:lpstr>
      <vt:lpstr>Please scan your Smart Card on the way out</vt:lpstr>
      <vt:lpstr>Help students discover their passion, then help them get on a pathway where they can turn that passion into a career. </vt:lpstr>
      <vt:lpstr>Our Mission</vt:lpstr>
      <vt:lpstr>PowerPoint Presentation</vt:lpstr>
      <vt:lpstr>PowerPoint Presentation</vt:lpstr>
      <vt:lpstr>PowerPoint Presentation</vt:lpstr>
      <vt:lpstr>PowerPoint Presentation</vt:lpstr>
      <vt:lpstr>Education Plan </vt:lpstr>
      <vt:lpstr>The Career Planning 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CareerOutlook.US</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Emil Barnabas</dc:creator>
  <cp:keywords/>
  <dc:description/>
  <cp:lastModifiedBy>Chris Droessler</cp:lastModifiedBy>
  <cp:revision>305</cp:revision>
  <cp:lastPrinted>2013-12-06T04:19:06Z</cp:lastPrinted>
  <dcterms:created xsi:type="dcterms:W3CDTF">2012-11-29T04:40:18Z</dcterms:created>
  <dcterms:modified xsi:type="dcterms:W3CDTF">2013-12-06T04:19:12Z</dcterms:modified>
  <cp:category/>
</cp:coreProperties>
</file>