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sldIdLst>
    <p:sldId id="423" r:id="rId2"/>
    <p:sldId id="985" r:id="rId3"/>
    <p:sldId id="603" r:id="rId4"/>
    <p:sldId id="604" r:id="rId5"/>
    <p:sldId id="605" r:id="rId6"/>
    <p:sldId id="615" r:id="rId7"/>
    <p:sldId id="686" r:id="rId8"/>
    <p:sldId id="606" r:id="rId9"/>
    <p:sldId id="700" r:id="rId10"/>
    <p:sldId id="701" r:id="rId11"/>
    <p:sldId id="702" r:id="rId12"/>
    <p:sldId id="740" r:id="rId13"/>
    <p:sldId id="750" r:id="rId14"/>
    <p:sldId id="751" r:id="rId15"/>
    <p:sldId id="988" r:id="rId16"/>
    <p:sldId id="992" r:id="rId17"/>
    <p:sldId id="994" r:id="rId18"/>
    <p:sldId id="995" r:id="rId19"/>
    <p:sldId id="1008" r:id="rId20"/>
    <p:sldId id="1009" r:id="rId21"/>
    <p:sldId id="756" r:id="rId22"/>
    <p:sldId id="1014" r:id="rId23"/>
    <p:sldId id="1017" r:id="rId24"/>
    <p:sldId id="1016" r:id="rId25"/>
    <p:sldId id="620" r:id="rId26"/>
    <p:sldId id="622" r:id="rId27"/>
    <p:sldId id="778" r:id="rId28"/>
    <p:sldId id="607" r:id="rId29"/>
    <p:sldId id="608" r:id="rId30"/>
    <p:sldId id="1018" r:id="rId31"/>
    <p:sldId id="1019" r:id="rId32"/>
    <p:sldId id="984" r:id="rId33"/>
    <p:sldId id="538" r:id="rId34"/>
    <p:sldId id="785" r:id="rId35"/>
    <p:sldId id="973" r:id="rId36"/>
    <p:sldId id="974" r:id="rId37"/>
    <p:sldId id="977" r:id="rId38"/>
    <p:sldId id="978" r:id="rId39"/>
    <p:sldId id="979" r:id="rId40"/>
    <p:sldId id="1011" r:id="rId41"/>
    <p:sldId id="685" r:id="rId42"/>
    <p:sldId id="625" r:id="rId43"/>
    <p:sldId id="980" r:id="rId44"/>
    <p:sldId id="1010" r:id="rId45"/>
    <p:sldId id="581" r:id="rId46"/>
    <p:sldId id="582"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960096"/>
    <a:srgbClr val="71852C"/>
    <a:srgbClr val="245292"/>
    <a:srgbClr val="7F1353"/>
    <a:srgbClr val="B4C12C"/>
    <a:srgbClr val="580035"/>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3687" autoAdjust="0"/>
  </p:normalViewPr>
  <p:slideViewPr>
    <p:cSldViewPr>
      <p:cViewPr varScale="1">
        <p:scale>
          <a:sx n="98" d="100"/>
          <a:sy n="98" d="100"/>
        </p:scale>
        <p:origin x="-227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1" d="100"/>
        <a:sy n="171" d="100"/>
      </p:scale>
      <p:origin x="0" y="0"/>
    </p:cViewPr>
  </p:sorterViewPr>
  <p:notesViewPr>
    <p:cSldViewPr>
      <p:cViewPr>
        <p:scale>
          <a:sx n="121" d="100"/>
          <a:sy n="121" d="100"/>
        </p:scale>
        <p:origin x="-3480" y="-1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2" charset="0"/>
                <a:ea typeface="ヒラギノ角ゴ Pro W3" pitchFamily="-112" charset="-128"/>
                <a:cs typeface="ヒラギノ角ゴ Pro W3" pitchFamily="-112"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2" charset="0"/>
                <a:ea typeface="ヒラギノ角ゴ Pro W3" pitchFamily="-112" charset="-128"/>
                <a:cs typeface="ヒラギノ角ゴ Pro W3" pitchFamily="-112"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2" charset="0"/>
                <a:ea typeface="ヒラギノ角ゴ Pro W3" pitchFamily="-112" charset="-128"/>
                <a:cs typeface="ヒラギノ角ゴ Pro W3" pitchFamily="-112"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12D9CD9A-B7CD-0245-AE59-5495B714A712}" type="slidenum">
              <a:rPr lang="en-US"/>
              <a:pPr/>
              <a:t>‹#›</a:t>
            </a:fld>
            <a:endParaRPr lang="en-US"/>
          </a:p>
        </p:txBody>
      </p:sp>
    </p:spTree>
    <p:extLst>
      <p:ext uri="{BB962C8B-B14F-4D97-AF65-F5344CB8AC3E}">
        <p14:creationId xmlns:p14="http://schemas.microsoft.com/office/powerpoint/2010/main" val="39392619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ヒラギノ角ゴ Pro W3"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ヒラギノ角ゴ Pro W3" pitchFamily="-112" charset="-128"/>
      </a:defRPr>
    </a:lvl2pPr>
    <a:lvl3pPr marL="914400"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ヒラギノ角ゴ Pro W3" pitchFamily="-112" charset="-128"/>
      </a:defRPr>
    </a:lvl3pPr>
    <a:lvl4pPr marL="1371600"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ヒラギノ角ゴ Pro W3" pitchFamily="-112" charset="-128"/>
      </a:defRPr>
    </a:lvl4pPr>
    <a:lvl5pPr marL="1828800"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ヒラギノ角ゴ Pro W3" pitchFamily="-112"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cbsnews.com/8301-505125_162-38945080/how-to-keep-your-job-in-a-hi-tech-future/" TargetMode="External"/><Relationship Id="rId4" Type="http://schemas.openxmlformats.org/officeDocument/2006/relationships/hyperlink" Target="http://gigaom.com/collaboration/new-book-offers-tips-on-how-to-%E2%80%9Cfuture-proof%E2%80%9D-your-career/?utm_source=feedburner&amp;utm_medium=feed&amp;utm_campaign=Feed:+gigaomnetwork+(GigaOM:+All+Channels)" TargetMode="External"/><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30000"/>
              </a:spcAft>
            </a:pPr>
            <a:r>
              <a:rPr lang="en-US" sz="1400" dirty="0" smtClean="0">
                <a:latin typeface="Arial" charset="0"/>
                <a:ea typeface="ヒラギノ角ゴ Pro W3" charset="0"/>
                <a:cs typeface="Arial" charset="0"/>
              </a:rPr>
              <a:t>The </a:t>
            </a:r>
            <a:r>
              <a:rPr lang="en-US" sz="1400" dirty="0">
                <a:latin typeface="Arial" charset="0"/>
                <a:ea typeface="ヒラギノ角ゴ Pro W3" charset="0"/>
                <a:cs typeface="Arial" charset="0"/>
              </a:rPr>
              <a:t>job market has changed </a:t>
            </a:r>
            <a:r>
              <a:rPr lang="en-US" sz="1400" u="sng" dirty="0">
                <a:latin typeface="Arial" charset="0"/>
                <a:ea typeface="ヒラギノ角ゴ Pro W3" charset="0"/>
                <a:cs typeface="Arial" charset="0"/>
              </a:rPr>
              <a:t>considerably</a:t>
            </a:r>
            <a:r>
              <a:rPr lang="en-US" sz="1400" dirty="0">
                <a:latin typeface="Arial" charset="0"/>
                <a:ea typeface="ヒラギノ角ゴ Pro W3" charset="0"/>
                <a:cs typeface="Arial" charset="0"/>
              </a:rPr>
              <a:t> from when </a:t>
            </a:r>
            <a:r>
              <a:rPr lang="en-US" sz="1400" u="sng" dirty="0">
                <a:latin typeface="Arial" charset="0"/>
                <a:ea typeface="ヒラギノ角ゴ Pro W3" charset="0"/>
                <a:cs typeface="Arial" charset="0"/>
              </a:rPr>
              <a:t>we</a:t>
            </a:r>
            <a:r>
              <a:rPr lang="en-US" sz="1400" dirty="0">
                <a:latin typeface="Arial" charset="0"/>
                <a:ea typeface="ヒラギノ角ゴ Pro W3" charset="0"/>
                <a:cs typeface="Arial" charset="0"/>
              </a:rPr>
              <a:t> graduated from high school. Many of the careers that our </a:t>
            </a:r>
            <a:r>
              <a:rPr lang="en-US" sz="1400" u="sng" dirty="0">
                <a:latin typeface="Arial" charset="0"/>
                <a:ea typeface="ヒラギノ角ゴ Pro W3" charset="0"/>
                <a:cs typeface="Arial" charset="0"/>
              </a:rPr>
              <a:t>current </a:t>
            </a:r>
            <a:r>
              <a:rPr lang="en-US" sz="1400" dirty="0">
                <a:latin typeface="Arial" charset="0"/>
                <a:ea typeface="ヒラギノ角ゴ Pro W3" charset="0"/>
                <a:cs typeface="Arial" charset="0"/>
              </a:rPr>
              <a:t>students will have  - have yet to be </a:t>
            </a:r>
            <a:r>
              <a:rPr lang="en-US" sz="1400" u="sng" dirty="0">
                <a:latin typeface="Arial" charset="0"/>
                <a:ea typeface="ヒラギノ角ゴ Pro W3" charset="0"/>
                <a:cs typeface="Arial" charset="0"/>
              </a:rPr>
              <a:t>thought</a:t>
            </a:r>
            <a:r>
              <a:rPr lang="en-US" sz="1400" dirty="0">
                <a:latin typeface="Arial" charset="0"/>
                <a:ea typeface="ヒラギノ角ゴ Pro W3" charset="0"/>
                <a:cs typeface="Arial" charset="0"/>
              </a:rPr>
              <a:t> of, which makes career preparation an even </a:t>
            </a:r>
            <a:r>
              <a:rPr lang="en-US" sz="1400" u="sng" dirty="0">
                <a:latin typeface="Arial" charset="0"/>
                <a:ea typeface="ヒラギノ角ゴ Pro W3" charset="0"/>
                <a:cs typeface="Arial" charset="0"/>
              </a:rPr>
              <a:t>bigger</a:t>
            </a:r>
            <a:r>
              <a:rPr lang="en-US" sz="1400" dirty="0">
                <a:latin typeface="Arial" charset="0"/>
                <a:ea typeface="ヒラギノ角ゴ Pro W3" charset="0"/>
                <a:cs typeface="Arial" charset="0"/>
              </a:rPr>
              <a:t> challenge</a:t>
            </a:r>
            <a:r>
              <a:rPr lang="en-US" sz="1400" dirty="0" smtClean="0">
                <a:latin typeface="Arial" charset="0"/>
                <a:ea typeface="ヒラギノ角ゴ Pro W3" charset="0"/>
                <a:cs typeface="Arial" charset="0"/>
              </a:rPr>
              <a:t>.</a:t>
            </a:r>
            <a:endParaRPr lang="en-US" sz="1400" dirty="0">
              <a:latin typeface="Arial" charset="0"/>
              <a:ea typeface="ヒラギノ角ゴ Pro W3" charset="0"/>
              <a:cs typeface="Arial" charset="0"/>
            </a:endParaRPr>
          </a:p>
          <a:p>
            <a:pPr eaLnBrk="1" hangingPunct="1">
              <a:spcBef>
                <a:spcPct val="0"/>
              </a:spcBef>
              <a:spcAft>
                <a:spcPct val="30000"/>
              </a:spcAft>
            </a:pPr>
            <a:r>
              <a:rPr lang="en-US" sz="1400" dirty="0" smtClean="0">
                <a:latin typeface="Arial" charset="0"/>
                <a:ea typeface="ヒラギノ角ゴ Pro W3" charset="0"/>
                <a:cs typeface="Arial" charset="0"/>
              </a:rPr>
              <a:t>I</a:t>
            </a:r>
            <a:r>
              <a:rPr lang="en-US" sz="1400" baseline="0" dirty="0">
                <a:latin typeface="Arial" charset="0"/>
                <a:ea typeface="ヒラギノ角ゴ Pro W3" charset="0"/>
                <a:cs typeface="Arial" charset="0"/>
              </a:rPr>
              <a:t> </a:t>
            </a:r>
            <a:r>
              <a:rPr lang="en-US" sz="1400" baseline="0" dirty="0" smtClean="0">
                <a:latin typeface="Arial" charset="0"/>
                <a:ea typeface="ヒラギノ角ゴ Pro W3" charset="0"/>
                <a:cs typeface="Arial" charset="0"/>
              </a:rPr>
              <a:t>a</a:t>
            </a:r>
            <a:r>
              <a:rPr lang="en-US" sz="1400" dirty="0" smtClean="0">
                <a:latin typeface="Arial" charset="0"/>
                <a:ea typeface="ヒラギノ角ゴ Pro W3" charset="0"/>
                <a:cs typeface="Arial" charset="0"/>
              </a:rPr>
              <a:t>m </a:t>
            </a:r>
            <a:r>
              <a:rPr lang="en-US" sz="1400" dirty="0">
                <a:latin typeface="Arial" charset="0"/>
                <a:ea typeface="ヒラギノ角ゴ Pro W3" charset="0"/>
                <a:cs typeface="Arial" charset="0"/>
              </a:rPr>
              <a:t>Emil Barnabas, an </a:t>
            </a:r>
            <a:r>
              <a:rPr lang="en-US" sz="1400" dirty="0" smtClean="0">
                <a:latin typeface="Arial" charset="0"/>
                <a:ea typeface="ヒラギノ角ゴ Pro W3" charset="0"/>
                <a:cs typeface="Arial" charset="0"/>
              </a:rPr>
              <a:t>educator </a:t>
            </a:r>
            <a:r>
              <a:rPr lang="en-US" sz="1400" dirty="0">
                <a:latin typeface="Arial" charset="0"/>
                <a:ea typeface="ヒラギノ角ゴ Pro W3" charset="0"/>
                <a:cs typeface="Arial" charset="0"/>
              </a:rPr>
              <a:t>from North Carolina. </a:t>
            </a:r>
            <a:endParaRPr lang="en-US" sz="1400" u="sng" dirty="0">
              <a:latin typeface="Arial" charset="0"/>
              <a:ea typeface="ヒラギノ角ゴ Pro W3" charset="0"/>
              <a:cs typeface="Arial" charset="0"/>
            </a:endParaRPr>
          </a:p>
          <a:p>
            <a:pPr eaLnBrk="1" hangingPunct="1">
              <a:spcBef>
                <a:spcPct val="0"/>
              </a:spcBef>
              <a:spcAft>
                <a:spcPct val="30000"/>
              </a:spcAft>
            </a:pPr>
            <a:r>
              <a:rPr lang="en-US" sz="1400" dirty="0">
                <a:latin typeface="Arial" charset="0"/>
                <a:ea typeface="ヒラギノ角ゴ Pro W3" charset="0"/>
                <a:cs typeface="Arial" charset="0"/>
              </a:rPr>
              <a:t>In this session, we </a:t>
            </a:r>
            <a:r>
              <a:rPr lang="en-US" sz="1400" dirty="0" smtClean="0">
                <a:latin typeface="Arial" charset="0"/>
                <a:ea typeface="ヒラギノ角ゴ Pro W3" charset="0"/>
                <a:cs typeface="Arial" charset="0"/>
              </a:rPr>
              <a:t>will</a:t>
            </a:r>
            <a:r>
              <a:rPr lang="en-US" sz="1400" baseline="0" dirty="0" smtClean="0">
                <a:latin typeface="Arial" charset="0"/>
                <a:ea typeface="ヒラギノ角ゴ Pro W3" charset="0"/>
                <a:cs typeface="Arial" charset="0"/>
              </a:rPr>
              <a:t> be looking at the high demand  careers of the near future and what we need to do to get our kids ready for them.</a:t>
            </a:r>
            <a:endParaRPr lang="en-US" sz="1400" dirty="0" smtClean="0">
              <a:latin typeface="Arial" charset="0"/>
              <a:ea typeface="ヒラギノ角ゴ Pro W3" charset="0"/>
              <a:cs typeface="Arial" charset="0"/>
            </a:endParaRPr>
          </a:p>
          <a:p>
            <a:pPr eaLnBrk="1" hangingPunct="1">
              <a:spcBef>
                <a:spcPct val="0"/>
              </a:spcBef>
              <a:spcAft>
                <a:spcPct val="30000"/>
              </a:spcAft>
            </a:pPr>
            <a:endParaRPr lang="en-US" sz="1400" dirty="0" smtClean="0">
              <a:latin typeface="Arial" charset="0"/>
              <a:ea typeface="ヒラギノ角ゴ Pro W3" charset="0"/>
              <a:cs typeface="Arial" charset="0"/>
            </a:endParaRPr>
          </a:p>
          <a:p>
            <a:r>
              <a:rPr lang="en-US" sz="1400" baseline="0" dirty="0" smtClean="0">
                <a:latin typeface="Arial" charset="0"/>
                <a:ea typeface="ヒラギノ角ゴ Pro W3" charset="0"/>
                <a:cs typeface="ヒラギノ角ゴ Pro W3" charset="0"/>
              </a:rPr>
              <a:t>Download a copy of this PowerPoint by </a:t>
            </a:r>
            <a:r>
              <a:rPr lang="en-US" sz="1400" dirty="0" smtClean="0">
                <a:latin typeface="Arial" charset="0"/>
                <a:ea typeface="ヒラギノ角ゴ Pro W3" charset="0"/>
                <a:cs typeface="ヒラギノ角ゴ Pro W3" charset="0"/>
              </a:rPr>
              <a:t>going to Career Outlook dot US  and click on the </a:t>
            </a:r>
            <a:r>
              <a:rPr lang="ja-JP" altLang="en-US" sz="1400" dirty="0" smtClean="0">
                <a:latin typeface="Arial" charset="0"/>
                <a:ea typeface="ヒラギノ角ゴ Pro W3" charset="0"/>
                <a:cs typeface="ヒラギノ角ゴ Pro W3" charset="0"/>
              </a:rPr>
              <a:t>“</a:t>
            </a:r>
            <a:r>
              <a:rPr lang="en-US" sz="1400" dirty="0" smtClean="0">
                <a:latin typeface="Arial" charset="0"/>
                <a:ea typeface="ヒラギノ角ゴ Pro W3" charset="0"/>
                <a:cs typeface="ヒラギノ角ゴ Pro W3" charset="0"/>
              </a:rPr>
              <a:t>presentations</a:t>
            </a:r>
            <a:r>
              <a:rPr lang="ja-JP" altLang="en-US" sz="1400" dirty="0" smtClean="0">
                <a:latin typeface="Arial" charset="0"/>
                <a:ea typeface="ヒラギノ角ゴ Pro W3" charset="0"/>
                <a:cs typeface="ヒラギノ角ゴ Pro W3" charset="0"/>
              </a:rPr>
              <a:t>”</a:t>
            </a:r>
            <a:r>
              <a:rPr lang="en-US" sz="1400" dirty="0" smtClean="0">
                <a:latin typeface="Arial" charset="0"/>
                <a:ea typeface="ヒラギノ角ゴ Pro W3" charset="0"/>
                <a:cs typeface="ヒラギノ角ゴ Pro W3" charset="0"/>
              </a:rPr>
              <a:t> link at the bottom of the page</a:t>
            </a:r>
            <a:r>
              <a:rPr lang="en-US" sz="1400" baseline="0" dirty="0" smtClean="0">
                <a:latin typeface="Arial" charset="0"/>
                <a:ea typeface="ヒラギノ角ゴ Pro W3" charset="0"/>
                <a:cs typeface="ヒラギノ角ゴ Pro W3" charset="0"/>
              </a:rPr>
              <a:t>.</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While you are there, you can download my presentation from the 2013 ACTE </a:t>
            </a:r>
            <a:r>
              <a:rPr lang="en-US" sz="1400" dirty="0" err="1" smtClean="0">
                <a:latin typeface="Arial" charset="0"/>
                <a:ea typeface="ヒラギノ角ゴ Pro W3" charset="0"/>
                <a:cs typeface="ヒラギノ角ゴ Pro W3" charset="0"/>
              </a:rPr>
              <a:t>CareerTech</a:t>
            </a:r>
            <a:r>
              <a:rPr lang="en-US" sz="1400" dirty="0" smtClean="0">
                <a:latin typeface="Arial" charset="0"/>
                <a:ea typeface="ヒラギノ角ゴ Pro W3" charset="0"/>
                <a:cs typeface="ヒラギノ角ゴ Pro W3" charset="0"/>
              </a:rPr>
              <a:t> VISION conference.  It’s a very large file with almost 400 slides covering</a:t>
            </a:r>
            <a:r>
              <a:rPr lang="en-US" sz="1400" baseline="0" dirty="0" smtClean="0">
                <a:latin typeface="Arial" charset="0"/>
                <a:ea typeface="ヒラギノ角ゴ Pro W3" charset="0"/>
                <a:cs typeface="ヒラギノ角ゴ Pro W3" charset="0"/>
              </a:rPr>
              <a:t> this same material and much, much more.  I hope to be selected to present  again at the next </a:t>
            </a:r>
            <a:r>
              <a:rPr lang="en-US" sz="1400" baseline="0" dirty="0" err="1" smtClean="0">
                <a:latin typeface="Arial" charset="0"/>
                <a:ea typeface="ヒラギノ角ゴ Pro W3" charset="0"/>
                <a:cs typeface="ヒラギノ角ゴ Pro W3" charset="0"/>
              </a:rPr>
              <a:t>CareerTech</a:t>
            </a:r>
            <a:r>
              <a:rPr lang="en-US" sz="1400" baseline="0" dirty="0" smtClean="0">
                <a:latin typeface="Arial" charset="0"/>
                <a:ea typeface="ヒラギノ角ゴ Pro W3" charset="0"/>
                <a:cs typeface="ヒラギノ角ゴ Pro W3" charset="0"/>
              </a:rPr>
              <a:t> VISION in Nashville. Look for me.</a:t>
            </a:r>
            <a:endParaRPr lang="en-US" sz="1400" dirty="0" smtClean="0">
              <a:latin typeface="Arial" charset="0"/>
              <a:ea typeface="ヒラギノ角ゴ Pro W3" charset="0"/>
              <a:cs typeface="ヒラギノ角ゴ Pro W3" charset="0"/>
            </a:endParaRP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Feel free to use all or part of any</a:t>
            </a:r>
            <a:r>
              <a:rPr lang="en-US" sz="1400" baseline="0" dirty="0" smtClean="0">
                <a:latin typeface="Arial" charset="0"/>
                <a:ea typeface="ヒラギノ角ゴ Pro W3" charset="0"/>
                <a:cs typeface="ヒラギノ角ゴ Pro W3" charset="0"/>
              </a:rPr>
              <a:t> of my presentations</a:t>
            </a:r>
            <a:r>
              <a:rPr lang="en-US" sz="1400" dirty="0" smtClean="0">
                <a:latin typeface="Arial" charset="0"/>
                <a:ea typeface="ヒラギノ角ゴ Pro W3" charset="0"/>
                <a:cs typeface="ヒラギノ角ゴ Pro W3" charset="0"/>
              </a:rPr>
              <a:t>.   If it can help a child get on a path toward a rewarding career, then you can take and use anything I have to give.</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I will warn you that I talk very fast and have too much information that I want to cover. My goal is to get the information to you so that you can go back and digest it later. I</a:t>
            </a:r>
            <a:r>
              <a:rPr lang="en-US" sz="1400" baseline="0" dirty="0" smtClean="0">
                <a:latin typeface="Arial" charset="0"/>
                <a:ea typeface="ヒラギノ角ゴ Pro W3" charset="0"/>
                <a:cs typeface="ヒラギノ角ゴ Pro W3" charset="0"/>
              </a:rPr>
              <a:t> have</a:t>
            </a:r>
            <a:r>
              <a:rPr lang="en-US" sz="1400" dirty="0" smtClean="0">
                <a:latin typeface="Arial" charset="0"/>
                <a:ea typeface="ヒラギノ角ゴ Pro W3" charset="0"/>
                <a:cs typeface="ヒラギノ角ゴ Pro W3" charset="0"/>
              </a:rPr>
              <a:t> documented my information sources in the notes section of each slide in the PowerPoint to allow you to further research anything that you see here.</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 So buckle up, and crank up the flux capacitor, you</a:t>
            </a:r>
            <a:r>
              <a:rPr lang="ja-JP" altLang="en-US" sz="1400" dirty="0" smtClean="0">
                <a:latin typeface="Arial" charset="0"/>
                <a:ea typeface="ヒラギノ角ゴ Pro W3" charset="0"/>
                <a:cs typeface="ヒラギノ角ゴ Pro W3" charset="0"/>
              </a:rPr>
              <a:t>’</a:t>
            </a:r>
            <a:r>
              <a:rPr lang="en-US" sz="1400" dirty="0" smtClean="0">
                <a:latin typeface="Arial" charset="0"/>
                <a:ea typeface="ヒラギノ角ゴ Pro W3" charset="0"/>
                <a:cs typeface="ヒラギノ角ゴ Pro W3" charset="0"/>
              </a:rPr>
              <a:t>re in for a fast ride into the future!</a:t>
            </a:r>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r>
              <a:rPr lang="en-US" dirty="0">
                <a:latin typeface="Arial" charset="0"/>
                <a:ea typeface="ヒラギノ角ゴ Pro W3" charset="0"/>
                <a:cs typeface="Arial" charset="0"/>
              </a:rPr>
              <a:t>====</a:t>
            </a:r>
          </a:p>
          <a:p>
            <a:pPr eaLnBrk="1" hangingPunct="1">
              <a:spcBef>
                <a:spcPct val="0"/>
              </a:spcBef>
              <a:spcAft>
                <a:spcPct val="30000"/>
              </a:spcAft>
            </a:pPr>
            <a:r>
              <a:rPr lang="en-US" dirty="0">
                <a:latin typeface="Arial" charset="0"/>
                <a:ea typeface="ヒラギノ角ゴ Pro W3" charset="0"/>
                <a:cs typeface="Arial" charset="0"/>
              </a:rPr>
              <a:t>ACTE </a:t>
            </a:r>
            <a:r>
              <a:rPr lang="en-US" dirty="0" smtClean="0">
                <a:latin typeface="Arial" charset="0"/>
                <a:ea typeface="ヒラギノ角ゴ Pro W3" charset="0"/>
                <a:cs typeface="Arial" charset="0"/>
              </a:rPr>
              <a:t>Month webinar, February 24, 2014 @ 3 p.m.</a:t>
            </a:r>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latin typeface="Arial" charset="0"/>
                <a:ea typeface="ヒラギノ角ゴ Pro W3" charset="0"/>
                <a:cs typeface="ヒラギノ角ゴ Pro W3" charset="0"/>
              </a:rPr>
              <a:t>How about an Interactive Creative Director?  </a:t>
            </a:r>
            <a:endParaRPr lang="en-US" sz="1400" dirty="0" smtClean="0">
              <a:latin typeface="Arial" charset="0"/>
              <a:ea typeface="ヒラギノ角ゴ Pro W3" charset="0"/>
              <a:cs typeface="ヒラギノ角ゴ Pro W3" charset="0"/>
            </a:endParaRP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They </a:t>
            </a:r>
            <a:r>
              <a:rPr lang="en-US" sz="1400" dirty="0">
                <a:latin typeface="Arial" charset="0"/>
                <a:ea typeface="ヒラギノ角ゴ Pro W3" charset="0"/>
                <a:cs typeface="ヒラギノ角ゴ Pro W3" charset="0"/>
              </a:rPr>
              <a:t>create the interface that allows you to use the computer without having to know binary numbers.  </a:t>
            </a:r>
            <a:endParaRPr lang="en-US" sz="1400" dirty="0" smtClean="0">
              <a:latin typeface="Arial" charset="0"/>
              <a:ea typeface="ヒラギノ角ゴ Pro W3" charset="0"/>
              <a:cs typeface="ヒラギノ角ゴ Pro W3" charset="0"/>
            </a:endParaRP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Once </a:t>
            </a:r>
            <a:r>
              <a:rPr lang="en-US" sz="1400" dirty="0">
                <a:latin typeface="Arial" charset="0"/>
                <a:ea typeface="ヒラギノ角ゴ Pro W3" charset="0"/>
                <a:cs typeface="ヒラギノ角ゴ Pro W3" charset="0"/>
              </a:rPr>
              <a:t>again, the average salary is over 100,000 dollars.</a:t>
            </a:r>
          </a:p>
          <a:p>
            <a:endParaRPr lang="en-US" dirty="0" smtClean="0">
              <a:latin typeface="Arial" charset="0"/>
              <a:ea typeface="ヒラギノ角ゴ Pro W3" charset="0"/>
              <a:cs typeface="ヒラギノ角ゴ Pro W3" charset="0"/>
            </a:endParaRPr>
          </a:p>
          <a:p>
            <a:endParaRPr lang="en-US" dirty="0" smtClean="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Some surprising six-figure jobs</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www.bizjournals.com</a:t>
            </a:r>
            <a:r>
              <a:rPr lang="en-US" dirty="0">
                <a:latin typeface="Arial" charset="0"/>
                <a:ea typeface="ヒラギノ角ゴ Pro W3" charset="0"/>
                <a:cs typeface="ヒラギノ角ゴ Pro W3" charset="0"/>
              </a:rPr>
              <a:t>/triangle/blog/2012/06/</a:t>
            </a:r>
            <a:r>
              <a:rPr lang="en-US" dirty="0" err="1">
                <a:latin typeface="Arial" charset="0"/>
                <a:ea typeface="ヒラギノ角ゴ Pro W3" charset="0"/>
                <a:cs typeface="ヒラギノ角ゴ Pro W3" charset="0"/>
              </a:rPr>
              <a:t>slideshow-six-surprising-six-figure.html?ana</a:t>
            </a:r>
            <a:r>
              <a:rPr lang="en-US" dirty="0">
                <a:latin typeface="Arial" charset="0"/>
                <a:ea typeface="ヒラギノ角ゴ Pro W3" charset="0"/>
                <a:cs typeface="ヒラギノ角ゴ Pro W3" charset="0"/>
              </a:rPr>
              <a:t>=</a:t>
            </a:r>
            <a:r>
              <a:rPr lang="en-US" dirty="0" err="1">
                <a:latin typeface="Arial" charset="0"/>
                <a:ea typeface="ヒラギノ角ゴ Pro W3" charset="0"/>
                <a:cs typeface="ヒラギノ角ゴ Pro W3" charset="0"/>
              </a:rPr>
              <a:t>e_du_pap&amp;s</a:t>
            </a:r>
            <a:r>
              <a:rPr lang="en-US" dirty="0">
                <a:latin typeface="Arial" charset="0"/>
                <a:ea typeface="ヒラギノ角ゴ Pro W3" charset="0"/>
                <a:cs typeface="ヒラギノ角ゴ Pro W3" charset="0"/>
              </a:rPr>
              <a:t>=</a:t>
            </a:r>
            <a:r>
              <a:rPr lang="en-US" dirty="0" err="1">
                <a:latin typeface="Arial" charset="0"/>
                <a:ea typeface="ヒラギノ角ゴ Pro W3" charset="0"/>
                <a:cs typeface="ヒラギノ角ゴ Pro W3" charset="0"/>
              </a:rPr>
              <a:t>article_du&amp;ed</a:t>
            </a:r>
            <a:r>
              <a:rPr lang="en-US" dirty="0">
                <a:latin typeface="Arial" charset="0"/>
                <a:ea typeface="ヒラギノ角ゴ Pro W3" charset="0"/>
                <a:cs typeface="ヒラギノ角ゴ Pro W3" charset="0"/>
              </a:rPr>
              <a:t>=2012-06-27</a:t>
            </a: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2AD5198-FF9C-2D48-B99D-387E8E87C6A9}" type="slidenum">
              <a:rPr lang="en-US" sz="1200"/>
              <a:pP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latin typeface="Arial" charset="0"/>
                <a:ea typeface="ヒラギノ角ゴ Pro W3" charset="0"/>
                <a:cs typeface="ヒラギノ角ゴ Pro W3" charset="0"/>
              </a:rPr>
              <a:t>Who</a:t>
            </a:r>
            <a:r>
              <a:rPr lang="ja-JP" altLang="en-US" sz="1400" dirty="0">
                <a:latin typeface="Arial" charset="0"/>
                <a:ea typeface="ヒラギノ角ゴ Pro W3" charset="0"/>
                <a:cs typeface="ヒラギノ角ゴ Pro W3" charset="0"/>
              </a:rPr>
              <a:t>’</a:t>
            </a:r>
            <a:r>
              <a:rPr lang="en-US" sz="1400" dirty="0">
                <a:latin typeface="Arial" charset="0"/>
                <a:ea typeface="ヒラギノ角ゴ Pro W3" charset="0"/>
                <a:cs typeface="ヒラギノ角ゴ Pro W3" charset="0"/>
              </a:rPr>
              <a:t>s heard of a Business Intelligence Analyst?  </a:t>
            </a:r>
            <a:endParaRPr lang="en-US" sz="1400" dirty="0" smtClean="0">
              <a:latin typeface="Arial" charset="0"/>
              <a:ea typeface="ヒラギノ角ゴ Pro W3" charset="0"/>
              <a:cs typeface="ヒラギノ角ゴ Pro W3" charset="0"/>
            </a:endParaRP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They </a:t>
            </a:r>
            <a:r>
              <a:rPr lang="en-US" sz="1400" dirty="0">
                <a:latin typeface="Arial" charset="0"/>
                <a:ea typeface="ヒラギノ角ゴ Pro W3" charset="0"/>
                <a:cs typeface="ヒラギノ角ゴ Pro W3" charset="0"/>
              </a:rPr>
              <a:t>gather data from all sources, turn it into </a:t>
            </a:r>
            <a:r>
              <a:rPr lang="en-US" sz="1400" dirty="0" smtClean="0">
                <a:latin typeface="Arial" charset="0"/>
                <a:ea typeface="ヒラギノ角ゴ Pro W3" charset="0"/>
                <a:cs typeface="ヒラギノ角ゴ Pro W3" charset="0"/>
              </a:rPr>
              <a:t>useful information, </a:t>
            </a:r>
            <a:r>
              <a:rPr lang="en-US" sz="1400" dirty="0">
                <a:latin typeface="Arial" charset="0"/>
                <a:ea typeface="ヒラギノ角ゴ Pro W3" charset="0"/>
                <a:cs typeface="ヒラギノ角ゴ Pro W3" charset="0"/>
              </a:rPr>
              <a:t>and use it to help improve companies.  </a:t>
            </a:r>
            <a:endParaRPr lang="en-US" sz="1400" dirty="0" smtClean="0">
              <a:latin typeface="Arial" charset="0"/>
              <a:ea typeface="ヒラギノ角ゴ Pro W3" charset="0"/>
              <a:cs typeface="ヒラギノ角ゴ Pro W3" charset="0"/>
            </a:endParaRPr>
          </a:p>
          <a:p>
            <a:endParaRPr lang="en-US" sz="1400" dirty="0" smtClean="0">
              <a:latin typeface="Arial" charset="0"/>
              <a:ea typeface="ヒラギノ角ゴ Pro W3" charset="0"/>
              <a:cs typeface="ヒラギノ角ゴ Pro W3" charset="0"/>
            </a:endParaRPr>
          </a:p>
          <a:p>
            <a:endParaRPr lang="en-US" sz="1400" dirty="0" smtClean="0">
              <a:latin typeface="Arial" charset="0"/>
              <a:ea typeface="ヒラギノ角ゴ Pro W3" charset="0"/>
              <a:cs typeface="ヒラギノ角ゴ Pro W3" charset="0"/>
            </a:endParaRPr>
          </a:p>
          <a:p>
            <a:endParaRPr lang="en-US" sz="1400"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Some surprising six-figure jobs</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www.bizjournals.com</a:t>
            </a:r>
            <a:r>
              <a:rPr lang="en-US" dirty="0">
                <a:latin typeface="Arial" charset="0"/>
                <a:ea typeface="ヒラギノ角ゴ Pro W3" charset="0"/>
                <a:cs typeface="ヒラギノ角ゴ Pro W3" charset="0"/>
              </a:rPr>
              <a:t>/triangle/blog/2012/06/</a:t>
            </a:r>
            <a:r>
              <a:rPr lang="en-US" dirty="0" err="1">
                <a:latin typeface="Arial" charset="0"/>
                <a:ea typeface="ヒラギノ角ゴ Pro W3" charset="0"/>
                <a:cs typeface="ヒラギノ角ゴ Pro W3" charset="0"/>
              </a:rPr>
              <a:t>slideshow-six-surprising-six-figure.html?ana</a:t>
            </a:r>
            <a:r>
              <a:rPr lang="en-US" dirty="0">
                <a:latin typeface="Arial" charset="0"/>
                <a:ea typeface="ヒラギノ角ゴ Pro W3" charset="0"/>
                <a:cs typeface="ヒラギノ角ゴ Pro W3" charset="0"/>
              </a:rPr>
              <a:t>=</a:t>
            </a:r>
            <a:r>
              <a:rPr lang="en-US" dirty="0" err="1">
                <a:latin typeface="Arial" charset="0"/>
                <a:ea typeface="ヒラギノ角ゴ Pro W3" charset="0"/>
                <a:cs typeface="ヒラギノ角ゴ Pro W3" charset="0"/>
              </a:rPr>
              <a:t>e_du_pap&amp;s</a:t>
            </a:r>
            <a:r>
              <a:rPr lang="en-US" dirty="0">
                <a:latin typeface="Arial" charset="0"/>
                <a:ea typeface="ヒラギノ角ゴ Pro W3" charset="0"/>
                <a:cs typeface="ヒラギノ角ゴ Pro W3" charset="0"/>
              </a:rPr>
              <a:t>=</a:t>
            </a:r>
            <a:r>
              <a:rPr lang="en-US" dirty="0" err="1">
                <a:latin typeface="Arial" charset="0"/>
                <a:ea typeface="ヒラギノ角ゴ Pro W3" charset="0"/>
                <a:cs typeface="ヒラギノ角ゴ Pro W3" charset="0"/>
              </a:rPr>
              <a:t>article_du&amp;ed</a:t>
            </a:r>
            <a:r>
              <a:rPr lang="en-US" dirty="0">
                <a:latin typeface="Arial" charset="0"/>
                <a:ea typeface="ヒラギノ角ゴ Pro W3" charset="0"/>
                <a:cs typeface="ヒラギノ角ゴ Pro W3" charset="0"/>
              </a:rPr>
              <a:t>=2012-06-27</a:t>
            </a: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79051F4-667C-9F43-BCE4-245FD7630EB2}" type="slidenum">
              <a:rPr lang="en-US" sz="1200"/>
              <a:pPr/>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latin typeface="Arial" charset="0"/>
                <a:ea typeface="ヒラギノ角ゴ Pro W3" charset="0"/>
                <a:cs typeface="ヒラギノ角ゴ Pro W3" charset="0"/>
              </a:rPr>
              <a:t>There are lots of </a:t>
            </a:r>
            <a:r>
              <a:rPr lang="en-US" sz="1400" dirty="0" smtClean="0">
                <a:latin typeface="Arial" charset="0"/>
                <a:ea typeface="ヒラギノ角ゴ Pro W3" charset="0"/>
                <a:cs typeface="ヒラギノ角ゴ Pro W3" charset="0"/>
              </a:rPr>
              <a:t>different hot </a:t>
            </a:r>
            <a:r>
              <a:rPr lang="en-US" sz="1400" dirty="0">
                <a:latin typeface="Arial" charset="0"/>
                <a:ea typeface="ヒラギノ角ゴ Pro W3" charset="0"/>
                <a:cs typeface="ヒラギノ角ゴ Pro W3" charset="0"/>
              </a:rPr>
              <a:t>job lists out there.  Make sure your kids find a few of them</a:t>
            </a:r>
            <a:r>
              <a:rPr lang="en-US" sz="1400" dirty="0" smtClean="0">
                <a:latin typeface="Arial" charset="0"/>
                <a:ea typeface="ヒラギノ角ゴ Pro W3" charset="0"/>
                <a:cs typeface="ヒラギノ角ゴ Pro W3" charset="0"/>
              </a:rPr>
              <a:t>.</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This list shows the top jobs that </a:t>
            </a:r>
            <a:r>
              <a:rPr lang="en-US" sz="1400" u="sng" dirty="0" smtClean="0">
                <a:latin typeface="Arial" charset="0"/>
                <a:ea typeface="ヒラギノ角ゴ Pro W3" charset="0"/>
                <a:cs typeface="ヒラギノ角ゴ Pro W3" charset="0"/>
              </a:rPr>
              <a:t>don</a:t>
            </a:r>
            <a:r>
              <a:rPr lang="fr-FR" sz="1400" u="sng" dirty="0" smtClean="0">
                <a:latin typeface="Arial" charset="0"/>
                <a:ea typeface="ヒラギノ角ゴ Pro W3" charset="0"/>
                <a:cs typeface="ヒラギノ角ゴ Pro W3" charset="0"/>
              </a:rPr>
              <a:t>’</a:t>
            </a:r>
            <a:r>
              <a:rPr lang="en-US" sz="1400" u="sng" dirty="0" smtClean="0">
                <a:latin typeface="Arial" charset="0"/>
                <a:ea typeface="ヒラギノ角ゴ Pro W3" charset="0"/>
                <a:cs typeface="ヒラギノ角ゴ Pro W3" charset="0"/>
              </a:rPr>
              <a:t>t</a:t>
            </a:r>
            <a:r>
              <a:rPr lang="en-US" sz="1400" baseline="0" dirty="0" smtClean="0">
                <a:latin typeface="Arial" charset="0"/>
                <a:ea typeface="ヒラギノ角ゴ Pro W3" charset="0"/>
                <a:cs typeface="ヒラギノ角ゴ Pro W3" charset="0"/>
              </a:rPr>
              <a:t> require a four-year degree.</a:t>
            </a:r>
          </a:p>
          <a:p>
            <a:endParaRPr lang="en-US" sz="1400" baseline="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All high-demand jobs.</a:t>
            </a:r>
            <a:endParaRPr lang="en-US" sz="1400" dirty="0">
              <a:latin typeface="Arial" charset="0"/>
              <a:ea typeface="ヒラギノ角ゴ Pro W3" charset="0"/>
              <a:cs typeface="ヒラギノ角ゴ Pro W3" charset="0"/>
            </a:endParaRPr>
          </a:p>
          <a:p>
            <a:endParaRPr lang="en-US" dirty="0" smtClean="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The average STEM job available to workers without a bachelor</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s degree paid $53,000, 10% higher than other jobs requiring similar educational attainment.</a:t>
            </a:r>
          </a:p>
          <a:p>
            <a:endParaRPr lang="en-US" dirty="0">
              <a:latin typeface="Arial" charset="0"/>
              <a:ea typeface="ヒラギノ角ゴ Pro W3" charset="0"/>
              <a:cs typeface="ヒラギノ角ゴ Pro W3" charset="0"/>
            </a:endParaRPr>
          </a:p>
          <a:p>
            <a:r>
              <a:rPr lang="en-US" b="1" dirty="0">
                <a:latin typeface="Arial" charset="0"/>
                <a:ea typeface="ヒラギノ角ゴ Pro W3" charset="0"/>
                <a:cs typeface="ヒラギノ角ゴ Pro W3" charset="0"/>
              </a:rPr>
              <a:t>1. Registered Nurses</a:t>
            </a:r>
          </a:p>
          <a:p>
            <a:r>
              <a:rPr lang="en-US" b="1" dirty="0">
                <a:latin typeface="Arial" charset="0"/>
                <a:ea typeface="ヒラギノ角ゴ Pro W3" charset="0"/>
                <a:cs typeface="ヒラギノ角ゴ Pro W3" charset="0"/>
              </a:rPr>
              <a:t>2. Automotive Service Technicians and Mechanics</a:t>
            </a:r>
          </a:p>
          <a:p>
            <a:r>
              <a:rPr lang="en-US" b="1" dirty="0">
                <a:latin typeface="Arial" charset="0"/>
                <a:ea typeface="ヒラギノ角ゴ Pro W3" charset="0"/>
                <a:cs typeface="ヒラギノ角ゴ Pro W3" charset="0"/>
              </a:rPr>
              <a:t>3. Carpenters</a:t>
            </a:r>
          </a:p>
          <a:p>
            <a:r>
              <a:rPr lang="en-US" b="1" dirty="0">
                <a:latin typeface="Arial" charset="0"/>
                <a:ea typeface="ヒラギノ角ゴ Pro W3" charset="0"/>
                <a:cs typeface="ヒラギノ角ゴ Pro W3" charset="0"/>
              </a:rPr>
              <a:t>4. Electricians</a:t>
            </a:r>
          </a:p>
          <a:p>
            <a:r>
              <a:rPr lang="en-US" b="1" dirty="0">
                <a:latin typeface="Arial" charset="0"/>
                <a:ea typeface="ヒラギノ角ゴ Pro W3" charset="0"/>
                <a:cs typeface="ヒラギノ角ゴ Pro W3" charset="0"/>
              </a:rPr>
              <a:t>5. Computer Systems Analysts</a:t>
            </a:r>
          </a:p>
          <a:p>
            <a:r>
              <a:rPr lang="en-US" b="1" dirty="0">
                <a:latin typeface="Arial" charset="0"/>
                <a:ea typeface="ヒラギノ角ゴ Pro W3" charset="0"/>
                <a:cs typeface="ヒラギノ角ゴ Pro W3" charset="0"/>
              </a:rPr>
              <a:t>6. Machinists</a:t>
            </a:r>
          </a:p>
          <a:p>
            <a:r>
              <a:rPr lang="en-US" b="1" dirty="0">
                <a:latin typeface="Arial" charset="0"/>
                <a:ea typeface="ヒラギノ角ゴ Pro W3" charset="0"/>
                <a:cs typeface="ヒラギノ角ゴ Pro W3" charset="0"/>
              </a:rPr>
              <a:t>7. Plumbers, Pipefitters, Steamfitters</a:t>
            </a:r>
          </a:p>
          <a:p>
            <a:r>
              <a:rPr lang="en-US" b="1" dirty="0">
                <a:latin typeface="Arial" charset="0"/>
                <a:ea typeface="ヒラギノ角ゴ Pro W3" charset="0"/>
                <a:cs typeface="ヒラギノ角ゴ Pro W3" charset="0"/>
              </a:rPr>
              <a:t>8. Welders, Cutters, </a:t>
            </a:r>
            <a:r>
              <a:rPr lang="en-US" b="1" dirty="0" err="1">
                <a:latin typeface="Arial" charset="0"/>
                <a:ea typeface="ヒラギノ角ゴ Pro W3" charset="0"/>
                <a:cs typeface="ヒラギノ角ゴ Pro W3" charset="0"/>
              </a:rPr>
              <a:t>Solderers</a:t>
            </a:r>
            <a:r>
              <a:rPr lang="en-US" b="1" dirty="0">
                <a:latin typeface="Arial" charset="0"/>
                <a:ea typeface="ヒラギノ角ゴ Pro W3" charset="0"/>
                <a:cs typeface="ヒラギノ角ゴ Pro W3" charset="0"/>
              </a:rPr>
              <a:t> and </a:t>
            </a:r>
            <a:r>
              <a:rPr lang="en-US" b="1" dirty="0" err="1">
                <a:latin typeface="Arial" charset="0"/>
                <a:ea typeface="ヒラギノ角ゴ Pro W3" charset="0"/>
                <a:cs typeface="ヒラギノ角ゴ Pro W3" charset="0"/>
              </a:rPr>
              <a:t>Brazers</a:t>
            </a:r>
            <a:endParaRPr lang="en-US" b="1"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http://247wallst.com/2013/06/26/high-tech-jobs-that-do-not-require-a-college-degree/</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High-Tech Jobs That Don</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t Need a College Degree</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Read more: High-Tech Jobs That Don</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t Need a College Degree - 24/7 Wall St. http://247wallst.com/2013/06/26/high-tech-jobs-that-do-not-require-a-college-degree/#ixzz2XQ7hpswB</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June 26, 2013</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The average STEM job available to workers without a bachelor</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s degree paid $53,000, 10% higher than other jobs requiring similar educational attainment. Among the eight most popular STEM jobs that do not require a college degree, six paid more than the national annual average wage of $45,230. There were nearly 500,000 people working as computer systems analysts in 2011, a position that does not require a bachelor</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s degree and paid $82,320, on average.</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Though a four-year college degree is not a prerequisite, many of these jobs still have rigorous requirements. Most plumbers, pipefitters and steamfitters go through a four or five year apprenticeship program, which includes studying math, physics and chemistry, according to the Bureau of Labor Statistics (BLS). Registered nurses, by far the fastest growing STEM job that does not require a bachelor</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s degree, need to take courses in anatomy, chemistry and microbiology.</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Read more: High-Tech Jobs That Don</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t Need a College Degree - 24/7 Wall St. http://247wallst.com/2013/06/26/high-tech-jobs-that-do-not-require-a-college-degree/#ixzz2XQ7ptbo3</a:t>
            </a:r>
          </a:p>
          <a:p>
            <a:endParaRPr lang="en-US" dirty="0">
              <a:latin typeface="Arial" charset="0"/>
              <a:ea typeface="ヒラギノ角ゴ Pro W3" charset="0"/>
              <a:cs typeface="ヒラギノ角ゴ Pro W3" charset="0"/>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F896BD8-F82D-9848-825E-7F017CB23817}" type="slidenum">
              <a:rPr lang="en-US" sz="1200"/>
              <a:pPr/>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smtClean="0">
                <a:latin typeface="Arial" charset="0"/>
                <a:ea typeface="ヒラギノ角ゴ Pro W3" charset="0"/>
                <a:cs typeface="ヒラギノ角ゴ Pro W3" charset="0"/>
              </a:rPr>
              <a:t>Sales Representatives are in high demand because businesses</a:t>
            </a:r>
            <a:r>
              <a:rPr lang="en-US" sz="1400" baseline="0" dirty="0" smtClean="0">
                <a:latin typeface="Arial" charset="0"/>
                <a:ea typeface="ヒラギノ角ゴ Pro W3" charset="0"/>
                <a:cs typeface="ヒラギノ角ゴ Pro W3" charset="0"/>
              </a:rPr>
              <a:t> need to sell their products and services.</a:t>
            </a:r>
            <a:endParaRPr lang="en-US" sz="1400" dirty="0" smtClean="0">
              <a:latin typeface="Arial" charset="0"/>
              <a:ea typeface="ヒラギノ角ゴ Pro W3" charset="0"/>
              <a:cs typeface="ヒラギノ角ゴ Pro W3" charset="0"/>
            </a:endParaRPr>
          </a:p>
          <a:p>
            <a:endParaRPr lang="en-US" sz="1400" dirty="0" smtClean="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Forbes recently looked at the 10 Hardest to Fill Jobs in America</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www.forbes.com</a:t>
            </a:r>
            <a:r>
              <a:rPr lang="en-US" dirty="0">
                <a:latin typeface="Arial" charset="0"/>
                <a:ea typeface="ヒラギノ角ゴ Pro W3" charset="0"/>
                <a:cs typeface="ヒラギノ角ゴ Pro W3" charset="0"/>
              </a:rPr>
              <a:t>/sites/</a:t>
            </a:r>
            <a:r>
              <a:rPr lang="en-US" dirty="0" err="1">
                <a:latin typeface="Arial" charset="0"/>
                <a:ea typeface="ヒラギノ角ゴ Pro W3" charset="0"/>
                <a:cs typeface="ヒラギノ角ゴ Pro W3" charset="0"/>
              </a:rPr>
              <a:t>jacquelynsmith</a:t>
            </a:r>
            <a:r>
              <a:rPr lang="en-US" dirty="0">
                <a:latin typeface="Arial" charset="0"/>
                <a:ea typeface="ヒラギノ角ゴ Pro W3" charset="0"/>
                <a:cs typeface="ヒラギノ角ゴ Pro W3" charset="0"/>
              </a:rPr>
              <a:t>/2013/05/28/the-10-hardest-jobs-to-fill-in-2013/</a:t>
            </a: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96EC96D-EE98-6C43-ABAF-927A46B86210}" type="slidenum">
              <a:rPr lang="en-US" sz="1200"/>
              <a:pP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smtClean="0">
                <a:latin typeface="Arial" charset="0"/>
                <a:ea typeface="ヒラギノ角ゴ Pro W3" charset="0"/>
                <a:cs typeface="ヒラギノ角ゴ Pro W3" charset="0"/>
              </a:rPr>
              <a:t>Skilled trades are in high demand because years</a:t>
            </a:r>
            <a:r>
              <a:rPr lang="en-US" sz="1400" baseline="0" dirty="0" smtClean="0">
                <a:latin typeface="Arial" charset="0"/>
                <a:ea typeface="ヒラギノ角ゴ Pro W3" charset="0"/>
                <a:cs typeface="ヒラギノ角ゴ Pro W3" charset="0"/>
              </a:rPr>
              <a:t> ago we started discouraging kids from going into blue-collar jobs. </a:t>
            </a:r>
          </a:p>
          <a:p>
            <a:endParaRPr lang="en-US" sz="1400" baseline="0" dirty="0" smtClean="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Forbes recently looked at the 10 Hardest to Fill Jobs in America</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www.forbes.com</a:t>
            </a:r>
            <a:r>
              <a:rPr lang="en-US" dirty="0">
                <a:latin typeface="Arial" charset="0"/>
                <a:ea typeface="ヒラギノ角ゴ Pro W3" charset="0"/>
                <a:cs typeface="ヒラギノ角ゴ Pro W3" charset="0"/>
              </a:rPr>
              <a:t>/sites/</a:t>
            </a:r>
            <a:r>
              <a:rPr lang="en-US" dirty="0" err="1">
                <a:latin typeface="Arial" charset="0"/>
                <a:ea typeface="ヒラギノ角ゴ Pro W3" charset="0"/>
                <a:cs typeface="ヒラギノ角ゴ Pro W3" charset="0"/>
              </a:rPr>
              <a:t>jacquelynsmith</a:t>
            </a:r>
            <a:r>
              <a:rPr lang="en-US" dirty="0">
                <a:latin typeface="Arial" charset="0"/>
                <a:ea typeface="ヒラギノ角ゴ Pro W3" charset="0"/>
                <a:cs typeface="ヒラギノ角ゴ Pro W3" charset="0"/>
              </a:rPr>
              <a:t>/2013/05/28/the-10-hardest-jobs-to-fill-in-2013/</a:t>
            </a: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9931C8A-5DB2-A948-A2A2-17AE5F178C31}" type="slidenum">
              <a:rPr lang="en-US" sz="1200"/>
              <a:pP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You’ve heard about the cloud … Now</a:t>
            </a:r>
            <a:r>
              <a:rPr lang="en-US" sz="1400" baseline="0" dirty="0" smtClean="0"/>
              <a:t> someone has to maintain it and keep it going.</a:t>
            </a:r>
          </a:p>
          <a:p>
            <a:endParaRPr lang="en-US" sz="1400" baseline="0" dirty="0" smtClean="0"/>
          </a:p>
          <a:p>
            <a:endParaRPr lang="en-US" baseline="0" dirty="0" smtClean="0"/>
          </a:p>
          <a:p>
            <a:endParaRPr lang="en-US" dirty="0" smtClean="0"/>
          </a:p>
          <a:p>
            <a:endParaRPr lang="en-US" dirty="0" smtClean="0"/>
          </a:p>
          <a:p>
            <a:r>
              <a:rPr lang="en-US" dirty="0" smtClean="0"/>
              <a:t>=====</a:t>
            </a:r>
          </a:p>
          <a:p>
            <a:r>
              <a:rPr lang="en-US" dirty="0" smtClean="0"/>
              <a:t>http://talent.linkedin.com/blog/index.php/2014/01/top-10-job-titles-that-didnt-exist-5-years-ago-infographic</a:t>
            </a:r>
          </a:p>
          <a:p>
            <a:endParaRPr lang="en-US" dirty="0" smtClean="0"/>
          </a:p>
          <a:p>
            <a:r>
              <a:rPr lang="en-US" dirty="0" smtClean="0"/>
              <a:t>Top 10 Job Titles That Didn’t Exist 5 Years Ago</a:t>
            </a:r>
          </a:p>
          <a:p>
            <a:endParaRPr lang="en-US" dirty="0" smtClean="0"/>
          </a:p>
          <a:p>
            <a:r>
              <a:rPr lang="en-US" dirty="0" smtClean="0"/>
              <a:t>Methodological details: We counted the frequencies of all English words and phrases used in job titles that were held in 2013 and compared the results to job titles that were held in 2008. We then took the top titles that saw the largest growth in frequency in that 5 year period and ranked them by their relative size in 2013. “Big data” and “cloud services” were the root phrases used to determine frequencies for “big data architect” and “cloud services manager” (which had many permutations, e.g. “big data architect/analyst/engineer” etc.). For simplicity’s sake, the titles you see above were used as examples. Data is current as of November 26, 2013.</a:t>
            </a:r>
            <a:endParaRPr lang="en-US" dirty="0"/>
          </a:p>
        </p:txBody>
      </p:sp>
      <p:sp>
        <p:nvSpPr>
          <p:cNvPr id="4" name="Slide Number Placeholder 3"/>
          <p:cNvSpPr>
            <a:spLocks noGrp="1"/>
          </p:cNvSpPr>
          <p:nvPr>
            <p:ph type="sldNum" sz="quarter" idx="10"/>
          </p:nvPr>
        </p:nvSpPr>
        <p:spPr/>
        <p:txBody>
          <a:bodyPr/>
          <a:lstStyle/>
          <a:p>
            <a:fld id="{33C767C4-9F0B-465B-9327-4CA50C895FFD}" type="slidenum">
              <a:rPr lang="en-US" smtClean="0"/>
              <a:t>15</a:t>
            </a:fld>
            <a:endParaRPr lang="en-US"/>
          </a:p>
        </p:txBody>
      </p:sp>
    </p:spTree>
    <p:extLst>
      <p:ext uri="{BB962C8B-B14F-4D97-AF65-F5344CB8AC3E}">
        <p14:creationId xmlns:p14="http://schemas.microsoft.com/office/powerpoint/2010/main" val="1926523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Someone needs to take all that data we’ve collected and turn it into information.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That’s the</a:t>
            </a:r>
            <a:r>
              <a:rPr lang="en-US" sz="1400" baseline="0" dirty="0" smtClean="0"/>
              <a:t> Data Scientist.</a:t>
            </a:r>
            <a:endParaRPr lang="en-US" sz="14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endParaRPr lang="en-US" dirty="0" smtClean="0"/>
          </a:p>
          <a:p>
            <a:r>
              <a:rPr lang="en-US" dirty="0" smtClean="0"/>
              <a:t>=====</a:t>
            </a:r>
          </a:p>
          <a:p>
            <a:r>
              <a:rPr lang="en-US" dirty="0" smtClean="0"/>
              <a:t>http://talent.linkedin.com/blog/index.php/2014/01/top-10-job-titles-that-didnt-exist-5-years-ago-infographic</a:t>
            </a:r>
          </a:p>
          <a:p>
            <a:endParaRPr lang="en-US" dirty="0" smtClean="0"/>
          </a:p>
          <a:p>
            <a:r>
              <a:rPr lang="en-US" dirty="0" smtClean="0"/>
              <a:t>Top 10 Job Titles That Didn’t Exist 5 Years Ago</a:t>
            </a:r>
          </a:p>
          <a:p>
            <a:endParaRPr lang="en-US" dirty="0" smtClean="0"/>
          </a:p>
          <a:p>
            <a:r>
              <a:rPr lang="en-US" dirty="0" smtClean="0"/>
              <a:t>Methodological details: We counted the frequencies of all English words and phrases used in job titles that were held in 2013 and compared the results to job titles that were held in 2008. We then took the top titles that saw the largest growth in frequency in that 5 year period and ranked them by their relative size in 2013. “Big data” and “cloud services” were the root phrases used to determine frequencies for “big data architect” and “cloud services manager” (which had many permutations, e.g. “big data architect/analyst/engineer” etc.). For simplicity’s sake, the titles you see above were used as examples. Data is current as of November 26, 2013.</a:t>
            </a:r>
            <a:endParaRPr lang="en-US" dirty="0"/>
          </a:p>
        </p:txBody>
      </p:sp>
      <p:sp>
        <p:nvSpPr>
          <p:cNvPr id="4" name="Slide Number Placeholder 3"/>
          <p:cNvSpPr>
            <a:spLocks noGrp="1"/>
          </p:cNvSpPr>
          <p:nvPr>
            <p:ph type="sldNum" sz="quarter" idx="10"/>
          </p:nvPr>
        </p:nvSpPr>
        <p:spPr/>
        <p:txBody>
          <a:bodyPr/>
          <a:lstStyle/>
          <a:p>
            <a:fld id="{33C767C4-9F0B-465B-9327-4CA50C895FFD}" type="slidenum">
              <a:rPr lang="en-US" smtClean="0"/>
              <a:t>16</a:t>
            </a:fld>
            <a:endParaRPr lang="en-US"/>
          </a:p>
        </p:txBody>
      </p:sp>
    </p:spTree>
    <p:extLst>
      <p:ext uri="{BB962C8B-B14F-4D97-AF65-F5344CB8AC3E}">
        <p14:creationId xmlns:p14="http://schemas.microsoft.com/office/powerpoint/2010/main" val="1926523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Look!  It’s a high demand job that does not require a computer!</a:t>
            </a:r>
          </a:p>
          <a:p>
            <a:endParaRPr lang="en-US" sz="1400" dirty="0" smtClean="0"/>
          </a:p>
          <a:p>
            <a:r>
              <a:rPr lang="en-US" sz="1400" dirty="0" smtClean="0"/>
              <a:t>Raise your hand if</a:t>
            </a:r>
            <a:r>
              <a:rPr lang="en-US" sz="1400" baseline="0" dirty="0" smtClean="0"/>
              <a:t> you </a:t>
            </a:r>
            <a:r>
              <a:rPr lang="en-US" sz="1400" baseline="0" dirty="0" err="1" smtClean="0"/>
              <a:t>Zumba</a:t>
            </a:r>
            <a:r>
              <a:rPr lang="en-US" sz="1400" baseline="0" dirty="0" smtClean="0"/>
              <a:t>.</a:t>
            </a:r>
          </a:p>
          <a:p>
            <a:endParaRPr lang="en-US" sz="1400" dirty="0" smtClean="0"/>
          </a:p>
          <a:p>
            <a:endParaRPr lang="en-US" dirty="0" smtClean="0"/>
          </a:p>
          <a:p>
            <a:r>
              <a:rPr lang="en-US" dirty="0" smtClean="0"/>
              <a:t>=====</a:t>
            </a:r>
          </a:p>
          <a:p>
            <a:r>
              <a:rPr lang="en-US" dirty="0" smtClean="0"/>
              <a:t>http://talent.linkedin.com/blog/index.php/2014/01/top-10-job-titles-that-didnt-exist-5-years-ago-infographic</a:t>
            </a:r>
          </a:p>
          <a:p>
            <a:endParaRPr lang="en-US" dirty="0" smtClean="0"/>
          </a:p>
          <a:p>
            <a:r>
              <a:rPr lang="en-US" dirty="0" smtClean="0"/>
              <a:t>Top 10 Job Titles That Didn’t Exist 5 Years Ago</a:t>
            </a:r>
          </a:p>
          <a:p>
            <a:endParaRPr lang="en-US" dirty="0" smtClean="0"/>
          </a:p>
          <a:p>
            <a:r>
              <a:rPr lang="en-US" dirty="0" smtClean="0"/>
              <a:t>Methodological details: We counted the frequencies of all English words and phrases used in job titles that were held in 2013 and compared the results to job titles that were held in 2008. We then took the top titles that saw the largest growth in frequency in that 5 year period and ranked them by their relative size in 2013. “Big data” and “cloud services” were the root phrases used to determine frequencies for “big data architect” and “cloud services manager” (which had many permutations, e.g. “big data architect/analyst/engineer” etc.). For simplicity’s sake, the titles you see above were used as examples. Data is current as of November 26, 2013.</a:t>
            </a:r>
            <a:endParaRPr lang="en-US" dirty="0"/>
          </a:p>
        </p:txBody>
      </p:sp>
      <p:sp>
        <p:nvSpPr>
          <p:cNvPr id="4" name="Slide Number Placeholder 3"/>
          <p:cNvSpPr>
            <a:spLocks noGrp="1"/>
          </p:cNvSpPr>
          <p:nvPr>
            <p:ph type="sldNum" sz="quarter" idx="10"/>
          </p:nvPr>
        </p:nvSpPr>
        <p:spPr/>
        <p:txBody>
          <a:bodyPr/>
          <a:lstStyle/>
          <a:p>
            <a:fld id="{33C767C4-9F0B-465B-9327-4CA50C895FFD}" type="slidenum">
              <a:rPr lang="en-US" smtClean="0"/>
              <a:t>17</a:t>
            </a:fld>
            <a:endParaRPr lang="en-US"/>
          </a:p>
        </p:txBody>
      </p:sp>
    </p:spTree>
    <p:extLst>
      <p:ext uri="{BB962C8B-B14F-4D97-AF65-F5344CB8AC3E}">
        <p14:creationId xmlns:p14="http://schemas.microsoft.com/office/powerpoint/2010/main" val="1926523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Apple iPhone has been around</a:t>
            </a:r>
            <a:r>
              <a:rPr lang="en-US" sz="1400" baseline="0" dirty="0" smtClean="0"/>
              <a:t> for 7 years --- now the competition is heating up. </a:t>
            </a:r>
          </a:p>
          <a:p>
            <a:endParaRPr lang="en-US" sz="1400" baseline="0" dirty="0" smtClean="0"/>
          </a:p>
          <a:p>
            <a:r>
              <a:rPr lang="en-US" sz="1400" baseline="0" dirty="0" smtClean="0"/>
              <a:t>Someone needs to write the code for these smart phone aps that we can’t live without.</a:t>
            </a:r>
          </a:p>
          <a:p>
            <a:endParaRPr lang="en-US" sz="1400" baseline="0" dirty="0" smtClean="0"/>
          </a:p>
          <a:p>
            <a:endParaRPr lang="en-US" baseline="0" dirty="0" smtClean="0"/>
          </a:p>
          <a:p>
            <a:endParaRPr lang="en-US" baseline="0" dirty="0" smtClean="0"/>
          </a:p>
          <a:p>
            <a:r>
              <a:rPr lang="en-US" dirty="0" smtClean="0"/>
              <a:t>=====</a:t>
            </a:r>
          </a:p>
          <a:p>
            <a:r>
              <a:rPr lang="en-US" dirty="0" smtClean="0"/>
              <a:t>http://talent.linkedin.com/blog/index.php/2014/01/top-10-job-titles-that-didnt-exist-5-years-ago-infographic</a:t>
            </a:r>
          </a:p>
          <a:p>
            <a:endParaRPr lang="en-US" dirty="0" smtClean="0"/>
          </a:p>
          <a:p>
            <a:r>
              <a:rPr lang="en-US" dirty="0" smtClean="0"/>
              <a:t>Top 10 Job Titles That Didn’t Exist 5 Years Ago</a:t>
            </a:r>
          </a:p>
          <a:p>
            <a:endParaRPr lang="en-US" dirty="0" smtClean="0"/>
          </a:p>
          <a:p>
            <a:r>
              <a:rPr lang="en-US" dirty="0" smtClean="0"/>
              <a:t>Methodological details: We counted the frequencies of all English words and phrases used in job titles that were held in 2013 and compared the results to job titles that were held in 2008. We then took the top titles that saw the largest growth in frequency in that 5 year period and ranked them by their relative size in 2013. “Big data” and “cloud services” were the root phrases used to determine frequencies for “big data architect” and “cloud services manager” (which had many permutations, e.g. “big data architect/analyst/engineer” etc.). For simplicity’s sake, the titles you see above were used as examples. Data is current as of November 26, 2013.</a:t>
            </a:r>
            <a:endParaRPr lang="en-US" dirty="0"/>
          </a:p>
        </p:txBody>
      </p:sp>
      <p:sp>
        <p:nvSpPr>
          <p:cNvPr id="4" name="Slide Number Placeholder 3"/>
          <p:cNvSpPr>
            <a:spLocks noGrp="1"/>
          </p:cNvSpPr>
          <p:nvPr>
            <p:ph type="sldNum" sz="quarter" idx="10"/>
          </p:nvPr>
        </p:nvSpPr>
        <p:spPr/>
        <p:txBody>
          <a:bodyPr/>
          <a:lstStyle/>
          <a:p>
            <a:fld id="{33C767C4-9F0B-465B-9327-4CA50C895FFD}" type="slidenum">
              <a:rPr lang="en-US" smtClean="0"/>
              <a:t>18</a:t>
            </a:fld>
            <a:endParaRPr lang="en-US"/>
          </a:p>
        </p:txBody>
      </p:sp>
    </p:spTree>
    <p:extLst>
      <p:ext uri="{BB962C8B-B14F-4D97-AF65-F5344CB8AC3E}">
        <p14:creationId xmlns:p14="http://schemas.microsoft.com/office/powerpoint/2010/main" val="1926523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a:t>
            </a:r>
            <a:r>
              <a:rPr lang="en-US" sz="1400" baseline="0" dirty="0" smtClean="0"/>
              <a:t> believe the most recession-proof jobs that pay well are the “assisting-type” jobs in health care.  </a:t>
            </a:r>
          </a:p>
          <a:p>
            <a:endParaRPr lang="en-US" sz="1400" baseline="0" dirty="0" smtClean="0"/>
          </a:p>
          <a:p>
            <a:r>
              <a:rPr lang="en-US" sz="1400" baseline="0" dirty="0" smtClean="0"/>
              <a:t>That includes the dental hygienists and dental assistants, surgical technologists, medical assistants, sonographers., and many others.</a:t>
            </a:r>
          </a:p>
          <a:p>
            <a:r>
              <a:rPr lang="en-US" sz="1400" baseline="0" dirty="0" smtClean="0"/>
              <a:t>These are the folks that are assisting the medical doctors.  </a:t>
            </a:r>
          </a:p>
          <a:p>
            <a:endParaRPr lang="en-US" sz="1400" baseline="0" dirty="0" smtClean="0"/>
          </a:p>
          <a:p>
            <a:r>
              <a:rPr lang="en-US" sz="1400" baseline="0" dirty="0" smtClean="0"/>
              <a:t>All of these jobs are in high demand and will be until the baby boomers die off.  </a:t>
            </a:r>
          </a:p>
          <a:p>
            <a:r>
              <a:rPr lang="en-US" sz="1400" baseline="0" dirty="0" smtClean="0"/>
              <a:t>And at that time we will need more mortician assistants.</a:t>
            </a:r>
            <a:endParaRPr lang="en-US" sz="1400" dirty="0" smtClean="0"/>
          </a:p>
          <a:p>
            <a:endParaRPr lang="en-US" sz="1400" dirty="0" smtClean="0"/>
          </a:p>
          <a:p>
            <a:endParaRPr lang="en-US" dirty="0" smtClean="0"/>
          </a:p>
          <a:p>
            <a:endParaRPr lang="en-US" dirty="0" smtClean="0"/>
          </a:p>
          <a:p>
            <a:r>
              <a:rPr lang="en-US" dirty="0" smtClean="0"/>
              <a:t>=====</a:t>
            </a:r>
          </a:p>
          <a:p>
            <a:r>
              <a:rPr lang="en-US" dirty="0" smtClean="0"/>
              <a:t>http://www.businessinsider.com/best-health-care-jobs-2013-12</a:t>
            </a:r>
          </a:p>
          <a:p>
            <a:r>
              <a:rPr lang="en-US" dirty="0" smtClean="0"/>
              <a:t>The 12 Best Jobs In The Booming American Health Care Industry</a:t>
            </a:r>
          </a:p>
          <a:p>
            <a:endParaRPr lang="en-US" dirty="0" smtClean="0"/>
          </a:p>
          <a:p>
            <a:r>
              <a:rPr lang="en-US" dirty="0" smtClean="0"/>
              <a:t>To find out which jobs offer the best opportunities in health care, job search site </a:t>
            </a:r>
            <a:r>
              <a:rPr lang="en-US" dirty="0" err="1" smtClean="0"/>
              <a:t>CareerCast</a:t>
            </a:r>
            <a:r>
              <a:rPr lang="en-US" dirty="0" smtClean="0"/>
              <a:t> analyzed survey data that weighed stress, physical demands, and both the current and future employment outlook of 200 occupations.</a:t>
            </a:r>
          </a:p>
          <a:p>
            <a:endParaRPr lang="en-US" dirty="0" smtClean="0"/>
          </a:p>
          <a:p>
            <a:r>
              <a:rPr lang="en-US" dirty="0" smtClean="0"/>
              <a:t>"What's similar for the jobs on this list, with the exception of biomedical engineer, is that they work individually one-on-one with another person," Tony Lee, publisher at CareerCast.com, tells Business Insider. "When you're working with someone else, the job satisfaction is pretty high because you see someone often and they're giving you feedback, as opposed to having very few people thanking you."</a:t>
            </a:r>
          </a:p>
          <a:p>
            <a:endParaRPr lang="en-US" dirty="0" smtClean="0"/>
          </a:p>
          <a:p>
            <a:r>
              <a:rPr lang="en-US" dirty="0" smtClean="0"/>
              <a:t>Lee predicts that the need for these professionals will last for years to come. "Baby boomers are entering retirement, and as our body ages, the type of medical professionals that are needed to help people deal with that are going to be in greater demand."</a:t>
            </a:r>
          </a:p>
          <a:p>
            <a:endParaRPr lang="en-US" dirty="0" smtClean="0"/>
          </a:p>
          <a:p>
            <a:r>
              <a:rPr lang="en-US" dirty="0" smtClean="0"/>
              <a:t>The overall score for each job takes into account the pay; hiring outlook; stress; emotional factors, including the level of competitiveness and degree of public contact; and physical demands, such as stamina required and work conditions, that normally come with a job. Once the categories are combined, a lower overall score signals that the job is more desirable to employees.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3C767C4-9F0B-465B-9327-4CA50C895FFD}" type="slidenum">
              <a:rPr lang="en-US" smtClean="0"/>
              <a:t>19</a:t>
            </a:fld>
            <a:endParaRPr lang="en-US"/>
          </a:p>
        </p:txBody>
      </p:sp>
    </p:spTree>
    <p:extLst>
      <p:ext uri="{BB962C8B-B14F-4D97-AF65-F5344CB8AC3E}">
        <p14:creationId xmlns:p14="http://schemas.microsoft.com/office/powerpoint/2010/main" val="263811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Emil says “Stick out your neck and be a CTE</a:t>
            </a:r>
            <a:r>
              <a:rPr lang="en-US" sz="1400" baseline="0" dirty="0" smtClean="0"/>
              <a:t> Super Hero!”  </a:t>
            </a:r>
          </a:p>
          <a:p>
            <a:endParaRPr lang="en-US" sz="1400" baseline="0" dirty="0" smtClean="0"/>
          </a:p>
          <a:p>
            <a:r>
              <a:rPr lang="en-US" sz="1400" baseline="0" dirty="0" smtClean="0"/>
              <a:t>Tell everyone you meet about the great things that are happening in CTE classrooms across the country.</a:t>
            </a:r>
          </a:p>
          <a:p>
            <a:endParaRPr lang="en-US" baseline="0" dirty="0" smtClean="0"/>
          </a:p>
          <a:p>
            <a:r>
              <a:rPr lang="en-US" dirty="0" smtClean="0"/>
              <a:t>====</a:t>
            </a:r>
          </a:p>
          <a:p>
            <a:r>
              <a:rPr lang="en-US" sz="1200" b="0" i="0" u="none" strike="noStrike" kern="1200" baseline="0" dirty="0" smtClean="0">
                <a:solidFill>
                  <a:schemeClr val="tx1"/>
                </a:solidFill>
                <a:latin typeface="+mn-lt"/>
                <a:ea typeface="+mn-ea"/>
                <a:cs typeface="+mn-cs"/>
              </a:rPr>
              <a:t>Text to accompany the CTE Month logo</a:t>
            </a:r>
          </a:p>
          <a:p>
            <a:r>
              <a:rPr lang="en-US" sz="1200" b="0" i="0" u="none" strike="noStrike" kern="1200" baseline="0" dirty="0" smtClean="0">
                <a:solidFill>
                  <a:schemeClr val="tx1"/>
                </a:solidFill>
                <a:latin typeface="+mn-lt"/>
                <a:ea typeface="+mn-ea"/>
                <a:cs typeface="+mn-cs"/>
              </a:rPr>
              <a:t>"The Association for Career and Technical Education does not endorse any third-party statements or techniques in particular—for details, please contact webmaster@acteonline.org  (mailto:webmaster@acteonline.org)."</a:t>
            </a:r>
            <a:endParaRPr lang="en-US" dirty="0"/>
          </a:p>
        </p:txBody>
      </p:sp>
      <p:sp>
        <p:nvSpPr>
          <p:cNvPr id="4" name="Slide Number Placeholder 3"/>
          <p:cNvSpPr>
            <a:spLocks noGrp="1"/>
          </p:cNvSpPr>
          <p:nvPr>
            <p:ph type="sldNum" sz="quarter" idx="10"/>
          </p:nvPr>
        </p:nvSpPr>
        <p:spPr/>
        <p:txBody>
          <a:bodyPr/>
          <a:lstStyle/>
          <a:p>
            <a:fld id="{33C767C4-9F0B-465B-9327-4CA50C895FFD}" type="slidenum">
              <a:rPr lang="en-US" smtClean="0"/>
              <a:t>2</a:t>
            </a:fld>
            <a:endParaRPr lang="en-US"/>
          </a:p>
        </p:txBody>
      </p:sp>
    </p:spTree>
    <p:extLst>
      <p:ext uri="{BB962C8B-B14F-4D97-AF65-F5344CB8AC3E}">
        <p14:creationId xmlns:p14="http://schemas.microsoft.com/office/powerpoint/2010/main" val="702194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New forms</a:t>
            </a:r>
            <a:r>
              <a:rPr lang="en-US" sz="1400" baseline="0" dirty="0" smtClean="0"/>
              <a:t> of engineering emerge every year.  </a:t>
            </a:r>
          </a:p>
          <a:p>
            <a:endParaRPr lang="en-US" sz="1400" baseline="0" dirty="0" smtClean="0"/>
          </a:p>
          <a:p>
            <a:r>
              <a:rPr lang="en-US" sz="1400" baseline="0" dirty="0" smtClean="0"/>
              <a:t>The Biomedical Engineer combines engineering principals with medicine and biology to create better healthcare for all of us.  </a:t>
            </a:r>
          </a:p>
          <a:p>
            <a:endParaRPr lang="en-US" sz="1400" baseline="0" dirty="0" smtClean="0"/>
          </a:p>
          <a:p>
            <a:r>
              <a:rPr lang="en-US" sz="1400" baseline="0" dirty="0" smtClean="0"/>
              <a:t>And as you saw at the beginning of this webinar, Biomedical Engineer is the third fastest growing occupation by percentage growth,</a:t>
            </a:r>
            <a:endParaRPr lang="en-US" sz="1400" dirty="0" smtClean="0"/>
          </a:p>
          <a:p>
            <a:endParaRPr lang="en-US" sz="1400" dirty="0" smtClean="0"/>
          </a:p>
          <a:p>
            <a:endParaRPr lang="en-US" dirty="0" smtClean="0"/>
          </a:p>
          <a:p>
            <a:endParaRPr lang="en-US" dirty="0" smtClean="0"/>
          </a:p>
          <a:p>
            <a:r>
              <a:rPr lang="en-US" dirty="0" smtClean="0"/>
              <a:t>=====</a:t>
            </a:r>
          </a:p>
          <a:p>
            <a:r>
              <a:rPr lang="en-US" dirty="0" smtClean="0"/>
              <a:t>http://www.businessinsider.com/best-health-care-jobs-2013-12</a:t>
            </a:r>
          </a:p>
          <a:p>
            <a:r>
              <a:rPr lang="en-US" dirty="0" smtClean="0"/>
              <a:t>The 12 Best Jobs In The Booming American Health Care Industry</a:t>
            </a:r>
          </a:p>
          <a:p>
            <a:endParaRPr lang="en-US" dirty="0" smtClean="0"/>
          </a:p>
          <a:p>
            <a:r>
              <a:rPr lang="en-US" dirty="0" smtClean="0"/>
              <a:t>To find out which jobs offer the best opportunities in health care, job search site </a:t>
            </a:r>
            <a:r>
              <a:rPr lang="en-US" dirty="0" err="1" smtClean="0"/>
              <a:t>CareerCast</a:t>
            </a:r>
            <a:r>
              <a:rPr lang="en-US" dirty="0" smtClean="0"/>
              <a:t> analyzed survey data that weighed stress, physical demands, and both the current and future employment outlook of 200 occupations.</a:t>
            </a:r>
          </a:p>
          <a:p>
            <a:endParaRPr lang="en-US" dirty="0" smtClean="0"/>
          </a:p>
          <a:p>
            <a:r>
              <a:rPr lang="en-US" dirty="0" smtClean="0"/>
              <a:t>"What's similar for the jobs on this list, with the exception of biomedical engineer, is that they work individually one-on-one with another person," Tony Lee, publisher at CareerCast.com, tells Business Insider. "When you're working with someone else, the job satisfaction is pretty high because you see someone often and they're giving you feedback, as opposed to having very few people thanking you."</a:t>
            </a:r>
          </a:p>
          <a:p>
            <a:endParaRPr lang="en-US" dirty="0" smtClean="0"/>
          </a:p>
          <a:p>
            <a:r>
              <a:rPr lang="en-US" dirty="0" smtClean="0"/>
              <a:t>Lee predicts that the need for these professionals will last for years to come. "Baby boomers are entering retirement, and as our body ages, the type of medical professionals that are needed to help people deal with that are going to be in greater demand."</a:t>
            </a:r>
          </a:p>
          <a:p>
            <a:endParaRPr lang="en-US" dirty="0" smtClean="0"/>
          </a:p>
          <a:p>
            <a:r>
              <a:rPr lang="en-US" dirty="0" smtClean="0"/>
              <a:t>The overall score for each job takes into account the pay; hiring outlook; stress; emotional factors, including the level of competitiveness and degree of public contact; and physical demands, such as stamina required and work conditions, that normally come with a job. Once the categories are combined, a lower overall score signals that the job is more desirable to employees.</a:t>
            </a:r>
          </a:p>
          <a:p>
            <a:endParaRPr lang="en-US" dirty="0" smtClean="0"/>
          </a:p>
          <a:p>
            <a:r>
              <a:rPr lang="en-US" dirty="0" smtClean="0"/>
              <a:t>Definition:  http://</a:t>
            </a:r>
            <a:r>
              <a:rPr lang="en-US" dirty="0" err="1" smtClean="0"/>
              <a:t>en.wikipedia.org</a:t>
            </a:r>
            <a:r>
              <a:rPr lang="en-US" dirty="0" smtClean="0"/>
              <a:t>/wiki/</a:t>
            </a:r>
            <a:r>
              <a:rPr lang="en-US" dirty="0" err="1" smtClean="0"/>
              <a:t>Biomedical_engineer</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C767C4-9F0B-465B-9327-4CA50C895FFD}" type="slidenum">
              <a:rPr lang="en-US" smtClean="0"/>
              <a:t>20</a:t>
            </a:fld>
            <a:endParaRPr lang="en-US"/>
          </a:p>
        </p:txBody>
      </p:sp>
    </p:spTree>
    <p:extLst>
      <p:ext uri="{BB962C8B-B14F-4D97-AF65-F5344CB8AC3E}">
        <p14:creationId xmlns:p14="http://schemas.microsoft.com/office/powerpoint/2010/main" val="2638118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latin typeface="Arial" charset="0"/>
                <a:ea typeface="ヒラギノ角ゴ Pro W3" charset="0"/>
                <a:cs typeface="ヒラギノ角ゴ Pro W3" charset="0"/>
              </a:rPr>
              <a:t>Here is a recent Georgetown</a:t>
            </a:r>
            <a:r>
              <a:rPr lang="en-US" sz="1400" baseline="0" dirty="0" smtClean="0">
                <a:latin typeface="Arial" charset="0"/>
                <a:ea typeface="ヒラギノ角ゴ Pro W3" charset="0"/>
                <a:cs typeface="ヒラギノ角ゴ Pro W3" charset="0"/>
              </a:rPr>
              <a:t> study that </a:t>
            </a:r>
            <a:r>
              <a:rPr lang="en-US" sz="1400" dirty="0" smtClean="0">
                <a:latin typeface="Arial" charset="0"/>
                <a:ea typeface="ヒラギノ角ゴ Pro W3" charset="0"/>
                <a:cs typeface="ヒラギノ角ゴ Pro W3" charset="0"/>
              </a:rPr>
              <a:t>looked at </a:t>
            </a:r>
            <a:r>
              <a:rPr lang="en-US" sz="1400" baseline="0" dirty="0" smtClean="0">
                <a:latin typeface="Arial" charset="0"/>
                <a:ea typeface="ヒラギノ角ゴ Pro W3" charset="0"/>
                <a:cs typeface="ヒラギノ角ゴ Pro W3" charset="0"/>
              </a:rPr>
              <a:t> </a:t>
            </a:r>
            <a:r>
              <a:rPr lang="en-US" sz="1400" dirty="0" smtClean="0">
                <a:latin typeface="Arial" charset="0"/>
                <a:ea typeface="ヒラギノ角ゴ Pro W3" charset="0"/>
                <a:cs typeface="ヒラギノ角ゴ Pro W3" charset="0"/>
              </a:rPr>
              <a:t>Job Growth and Education Requirements Through 2020.</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They found that STEM, Healthcare Professions, Healthcare Support, and Community Services will be the fastest growing occupations, </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And they found that they all require high levels of postsecondary education.</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This report has details for each state, so check it out.  Remember, the link to the report is in the notes section of this slide.</a:t>
            </a:r>
            <a:endParaRPr lang="en-US" sz="1400" dirty="0">
              <a:latin typeface="Arial" charset="0"/>
              <a:ea typeface="ヒラギノ角ゴ Pro W3" charset="0"/>
              <a:cs typeface="ヒラギノ角ゴ Pro W3" charset="0"/>
            </a:endParaRPr>
          </a:p>
          <a:p>
            <a:endParaRPr lang="en-US" dirty="0" smtClean="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cew.georgetown.edu</a:t>
            </a:r>
            <a:r>
              <a:rPr lang="en-US" dirty="0">
                <a:latin typeface="Arial" charset="0"/>
                <a:ea typeface="ヒラギノ角ゴ Pro W3" charset="0"/>
                <a:cs typeface="ヒラギノ角ゴ Pro W3" charset="0"/>
              </a:rPr>
              <a:t>/recovery2020/</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Recovery 2020:  Job Growth and Education Requirements Through 2020</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June 26, 2013</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Recovery 2020 finds that: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    There will be 55 million job openings in the economy through 2020: 24 million openings from newly created jobs and 31 million openings due to baby boom retirements.</a:t>
            </a:r>
          </a:p>
          <a:p>
            <a:r>
              <a:rPr lang="en-US" dirty="0">
                <a:latin typeface="Arial" charset="0"/>
                <a:ea typeface="ヒラギノ角ゴ Pro W3" charset="0"/>
                <a:cs typeface="ヒラギノ角ゴ Pro W3" charset="0"/>
              </a:rPr>
              <a:t>    By educational attainment: 35 percent of the job openings will require at least a bachelor</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s degree, 30 percent of the job openings will require some college or an associate</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s degree and 36 percent of the job openings will not require education beyond high school.</a:t>
            </a:r>
          </a:p>
          <a:p>
            <a:r>
              <a:rPr lang="en-US" dirty="0">
                <a:latin typeface="Arial" charset="0"/>
                <a:ea typeface="ヒラギノ角ゴ Pro W3" charset="0"/>
                <a:cs typeface="ヒラギノ角ゴ Pro W3" charset="0"/>
              </a:rPr>
              <a:t>    STEM, Healthcare Professions, Healthcare Support, and Community Services will be the fastest growing occupations, but also will require high levels of post-secondary education.</a:t>
            </a:r>
          </a:p>
          <a:p>
            <a:r>
              <a:rPr lang="en-US" dirty="0">
                <a:latin typeface="Arial" charset="0"/>
                <a:ea typeface="ヒラギノ角ゴ Pro W3" charset="0"/>
                <a:cs typeface="ヒラギノ角ゴ Pro W3" charset="0"/>
              </a:rPr>
              <a:t>    Most jobs will require some type of post-secondary education, and individuals that only posses a high school diploma will have fewer employment options.</a:t>
            </a:r>
          </a:p>
          <a:p>
            <a:r>
              <a:rPr lang="en-US" dirty="0">
                <a:latin typeface="Arial" charset="0"/>
                <a:ea typeface="ヒラギノ角ゴ Pro W3" charset="0"/>
                <a:cs typeface="ヒラギノ角ゴ Pro W3" charset="0"/>
              </a:rPr>
              <a:t>    Employers will seek cognitive skills such as communication and analytics from job applicants rather than physical skills traditionally associated with manufacturing.</a:t>
            </a:r>
          </a:p>
          <a:p>
            <a:r>
              <a:rPr lang="en-US" dirty="0">
                <a:latin typeface="Arial" charset="0"/>
                <a:ea typeface="ヒラギノ角ゴ Pro W3" charset="0"/>
                <a:cs typeface="ヒラギノ角ゴ Pro W3" charset="0"/>
              </a:rPr>
              <a:t>    The United States will fall short by 5 million workers with postsecondary education – at the current production rate – by 2020.</a:t>
            </a:r>
          </a:p>
          <a:p>
            <a:endParaRPr lang="en-US" dirty="0">
              <a:latin typeface="Arial" charset="0"/>
              <a:ea typeface="ヒラギノ角ゴ Pro W3" charset="0"/>
              <a:cs typeface="ヒラギノ角ゴ Pro W3" charset="0"/>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0AA40786-7FC5-5A40-A028-E657B1F954BC}" type="slidenum">
              <a:rPr lang="en-US" sz="1200"/>
              <a:pPr/>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solidFill>
                  <a:srgbClr val="3E3F40"/>
                </a:solidFill>
                <a:latin typeface="Arial"/>
                <a:ea typeface="ヒラギノ角ゴ Pro W3" charset="0"/>
                <a:cs typeface="Arial"/>
              </a:rPr>
              <a:t>Sometimes we get too caught up in how well kids do in school </a:t>
            </a:r>
            <a:r>
              <a:rPr lang="en-US" sz="1400" dirty="0" smtClean="0">
                <a:solidFill>
                  <a:srgbClr val="3E3F40"/>
                </a:solidFill>
                <a:latin typeface="Arial"/>
                <a:ea typeface="ヒラギノ角ゴ Pro W3" charset="0"/>
                <a:cs typeface="Arial"/>
              </a:rPr>
              <a:t>– </a:t>
            </a:r>
          </a:p>
          <a:p>
            <a:endParaRPr lang="en-US" sz="1400" dirty="0">
              <a:solidFill>
                <a:srgbClr val="3E3F40"/>
              </a:solidFill>
              <a:latin typeface="Arial"/>
              <a:ea typeface="ヒラギノ角ゴ Pro W3" charset="0"/>
              <a:cs typeface="Arial"/>
            </a:endParaRPr>
          </a:p>
          <a:p>
            <a:r>
              <a:rPr lang="en-US" sz="1400" dirty="0">
                <a:solidFill>
                  <a:srgbClr val="3E3F40"/>
                </a:solidFill>
                <a:latin typeface="Arial"/>
                <a:ea typeface="ヒラギノ角ゴ Pro W3" charset="0"/>
                <a:cs typeface="Arial"/>
              </a:rPr>
              <a:t>and we loose sight of the goal to produce adult citizens who can function outside of school.</a:t>
            </a:r>
          </a:p>
          <a:p>
            <a:endParaRPr lang="en-US" sz="1400" dirty="0">
              <a:solidFill>
                <a:srgbClr val="3E3F40"/>
              </a:solidFill>
              <a:latin typeface="Arial"/>
              <a:ea typeface="ヒラギノ角ゴ Pro W3" charset="0"/>
              <a:cs typeface="Arial"/>
            </a:endParaRPr>
          </a:p>
          <a:p>
            <a:r>
              <a:rPr lang="en-US" sz="1400" dirty="0">
                <a:solidFill>
                  <a:srgbClr val="3E3F40"/>
                </a:solidFill>
                <a:latin typeface="Arial"/>
                <a:ea typeface="ヒラギノ角ゴ Pro W3" charset="0"/>
                <a:cs typeface="Arial"/>
              </a:rPr>
              <a:t>We have to get back to the true purpose of education.</a:t>
            </a:r>
          </a:p>
          <a:p>
            <a:endParaRPr lang="en-US" sz="1600" dirty="0">
              <a:solidFill>
                <a:srgbClr val="3E3F40"/>
              </a:solidFill>
              <a:latin typeface="Times New Roman" charset="0"/>
              <a:ea typeface="ヒラギノ角ゴ Pro W3" charset="0"/>
              <a:cs typeface="Times New Roman" charset="0"/>
            </a:endParaRPr>
          </a:p>
          <a:p>
            <a:endParaRPr lang="en-US" sz="1600" dirty="0">
              <a:solidFill>
                <a:srgbClr val="3E3F40"/>
              </a:solidFill>
              <a:latin typeface="Times New Roman" charset="0"/>
              <a:ea typeface="ヒラギノ角ゴ Pro W3" charset="0"/>
              <a:cs typeface="Times New Roman" charset="0"/>
            </a:endParaRPr>
          </a:p>
          <a:p>
            <a:r>
              <a:rPr lang="en-US" sz="1600" dirty="0">
                <a:solidFill>
                  <a:srgbClr val="3E3F40"/>
                </a:solidFill>
                <a:latin typeface="Times New Roman" charset="0"/>
                <a:ea typeface="ヒラギノ角ゴ Pro W3" charset="0"/>
                <a:cs typeface="Times New Roman" charset="0"/>
              </a:rPr>
              <a:t>===</a:t>
            </a:r>
          </a:p>
          <a:p>
            <a:r>
              <a:rPr lang="en-US" sz="1600" dirty="0">
                <a:solidFill>
                  <a:srgbClr val="3E3F40"/>
                </a:solidFill>
                <a:latin typeface="Times New Roman" charset="0"/>
                <a:ea typeface="ヒラギノ角ゴ Pro W3" charset="0"/>
                <a:cs typeface="Times New Roman" charset="0"/>
              </a:rPr>
              <a:t>This line is often quoted without any reference. Here are two people who claim the quote and a school district that uses it as their motto.</a:t>
            </a:r>
          </a:p>
          <a:p>
            <a:endParaRPr lang="en-US" sz="1600" dirty="0">
              <a:solidFill>
                <a:srgbClr val="3E3F40"/>
              </a:solidFill>
              <a:latin typeface="Times New Roman" charset="0"/>
              <a:ea typeface="ヒラギノ角ゴ Pro W3" charset="0"/>
              <a:cs typeface="Times New Roman" charset="0"/>
            </a:endParaRPr>
          </a:p>
          <a:p>
            <a:r>
              <a:rPr lang="en-US" sz="1600" i="1" dirty="0">
                <a:latin typeface="Times New Roman" charset="0"/>
                <a:ea typeface="ヒラギノ角ゴ Pro W3" charset="0"/>
                <a:cs typeface="Times New Roman" charset="0"/>
              </a:rPr>
              <a:t>Elliot W. Eisner</a:t>
            </a:r>
          </a:p>
          <a:p>
            <a:r>
              <a:rPr lang="en-US" sz="1600" dirty="0">
                <a:latin typeface="Times New Roman" charset="0"/>
                <a:ea typeface="ヒラギノ角ゴ Pro W3" charset="0"/>
                <a:cs typeface="Times New Roman" charset="0"/>
              </a:rPr>
              <a:t>http://</a:t>
            </a:r>
            <a:r>
              <a:rPr lang="en-US" sz="1600" dirty="0" err="1">
                <a:latin typeface="Times New Roman" charset="0"/>
                <a:ea typeface="ヒラギノ角ゴ Pro W3" charset="0"/>
                <a:cs typeface="Times New Roman" charset="0"/>
              </a:rPr>
              <a:t>www.ascd.org</a:t>
            </a:r>
            <a:r>
              <a:rPr lang="en-US" sz="1600" dirty="0">
                <a:latin typeface="Times New Roman" charset="0"/>
                <a:ea typeface="ヒラギノ角ゴ Pro W3" charset="0"/>
                <a:cs typeface="Times New Roman" charset="0"/>
              </a:rPr>
              <a:t>/publications/educational-leadership/dec03/vol61/num04/Preparing-for-Today-and-</a:t>
            </a:r>
            <a:r>
              <a:rPr lang="en-US" sz="1600" dirty="0" err="1">
                <a:latin typeface="Times New Roman" charset="0"/>
                <a:ea typeface="ヒラギノ角ゴ Pro W3" charset="0"/>
                <a:cs typeface="Times New Roman" charset="0"/>
              </a:rPr>
              <a:t>Tomorrow.aspx</a:t>
            </a:r>
            <a:endParaRPr lang="en-US" sz="1600" dirty="0">
              <a:latin typeface="Times New Roman" charset="0"/>
              <a:ea typeface="ヒラギノ角ゴ Pro W3" charset="0"/>
              <a:cs typeface="Times New Roman" charset="0"/>
            </a:endParaRPr>
          </a:p>
          <a:p>
            <a:endParaRPr lang="en-US" sz="1600" dirty="0">
              <a:latin typeface="Times New Roman" charset="0"/>
              <a:ea typeface="ヒラギノ角ゴ Pro W3" charset="0"/>
              <a:cs typeface="Times New Roman" charset="0"/>
            </a:endParaRPr>
          </a:p>
          <a:p>
            <a:r>
              <a:rPr lang="en-US" sz="1600" dirty="0">
                <a:solidFill>
                  <a:srgbClr val="3E3F40"/>
                </a:solidFill>
                <a:latin typeface="Times New Roman" charset="0"/>
                <a:ea typeface="ヒラギノ角ゴ Pro W3" charset="0"/>
                <a:cs typeface="Times New Roman" charset="0"/>
              </a:rPr>
              <a:t>Raymond McNulty</a:t>
            </a:r>
          </a:p>
          <a:p>
            <a:r>
              <a:rPr lang="en-US" sz="1600" dirty="0">
                <a:latin typeface="Times New Roman" charset="0"/>
                <a:ea typeface="ヒラギノ角ゴ Pro W3" charset="0"/>
                <a:cs typeface="Times New Roman" charset="0"/>
              </a:rPr>
              <a:t>http://</a:t>
            </a:r>
            <a:r>
              <a:rPr lang="en-US" sz="1600" dirty="0" err="1">
                <a:latin typeface="Times New Roman" charset="0"/>
                <a:ea typeface="ヒラギノ角ゴ Pro W3" charset="0"/>
                <a:cs typeface="Times New Roman" charset="0"/>
              </a:rPr>
              <a:t>unioneagle.com</a:t>
            </a:r>
            <a:r>
              <a:rPr lang="en-US" sz="1600" dirty="0">
                <a:latin typeface="Times New Roman" charset="0"/>
                <a:ea typeface="ヒラギノ角ゴ Pro W3" charset="0"/>
                <a:cs typeface="Times New Roman" charset="0"/>
              </a:rPr>
              <a:t>/2012/01/education-leader-challenges-teachers-to-be-different/</a:t>
            </a:r>
            <a:endParaRPr lang="en-US" sz="1600" i="1" dirty="0">
              <a:latin typeface="Times New Roman" charset="0"/>
              <a:ea typeface="ヒラギノ角ゴ Pro W3" charset="0"/>
              <a:cs typeface="Times New Roman" charset="0"/>
            </a:endParaRPr>
          </a:p>
          <a:p>
            <a:endParaRPr lang="en-US" sz="1600" i="1" dirty="0">
              <a:latin typeface="Times New Roman" charset="0"/>
              <a:ea typeface="ヒラギノ角ゴ Pro W3" charset="0"/>
              <a:cs typeface="Times New Roman" charset="0"/>
            </a:endParaRPr>
          </a:p>
          <a:p>
            <a:r>
              <a:rPr lang="en-US" sz="1600" b="1" dirty="0">
                <a:solidFill>
                  <a:srgbClr val="FFFFFF"/>
                </a:solidFill>
                <a:latin typeface="Times New Roman" charset="0"/>
                <a:ea typeface="ヒラギノ角ゴ Pro W3" charset="0"/>
                <a:cs typeface="Times New Roman" charset="0"/>
              </a:rPr>
              <a:t>Bellevue Community School District</a:t>
            </a:r>
          </a:p>
          <a:p>
            <a:r>
              <a:rPr lang="en-US" sz="1600" dirty="0">
                <a:latin typeface="Times New Roman" charset="0"/>
                <a:ea typeface="ヒラギノ角ゴ Pro W3" charset="0"/>
                <a:cs typeface="Times New Roman" charset="0"/>
              </a:rPr>
              <a:t>http://bellevue.k12.ia.us/</a:t>
            </a:r>
          </a:p>
        </p:txBody>
      </p:sp>
      <p:sp>
        <p:nvSpPr>
          <p:cNvPr id="4" name="Rectangle 7"/>
          <p:cNvSpPr txBox="1">
            <a:spLocks noGrp="1" noChangeArrowheads="1"/>
          </p:cNvSpPr>
          <p:nvPr/>
        </p:nvSpPr>
        <p:spPr bwMode="auto">
          <a:xfrm>
            <a:off x="3886200" y="8686800"/>
            <a:ext cx="2971800" cy="457200"/>
          </a:xfrm>
          <a:prstGeom prst="rect">
            <a:avLst/>
          </a:prstGeom>
          <a:noFill/>
          <a:ln>
            <a:miter lim="800000"/>
            <a:headEnd/>
            <a:tailEnd/>
          </a:ln>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5476CF15-C3E7-C04D-A29F-79D5A05AFEF3}" type="slidenum">
              <a:rPr lang="en-US" sz="1200">
                <a:effectLst>
                  <a:outerShdw blurRad="38100" dist="38100" dir="2700000" algn="tl">
                    <a:srgbClr val="DDDDDD"/>
                  </a:outerShdw>
                </a:effectLst>
                <a:latin typeface="Arial"/>
                <a:cs typeface="Arial"/>
              </a:rPr>
              <a:pPr algn="r"/>
              <a:t>22</a:t>
            </a:fld>
            <a:endParaRPr lang="en-US" sz="1200" dirty="0">
              <a:effectLst>
                <a:outerShdw blurRad="38100" dist="38100" dir="2700000" algn="tl">
                  <a:srgbClr val="DDDDDD"/>
                </a:outerShdw>
              </a:effectLst>
              <a:latin typeface="Arial"/>
              <a:cs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143000" y="685800"/>
            <a:ext cx="2667000" cy="2000250"/>
          </a:xfrm>
          <a:ln/>
        </p:spPr>
      </p:sp>
      <p:sp>
        <p:nvSpPr>
          <p:cNvPr id="125955" name="Notes Placeholder 2"/>
          <p:cNvSpPr>
            <a:spLocks noGrp="1"/>
          </p:cNvSpPr>
          <p:nvPr>
            <p:ph type="body" idx="1"/>
          </p:nvPr>
        </p:nvSpPr>
        <p:spPr>
          <a:xfrm>
            <a:off x="914400" y="2895600"/>
            <a:ext cx="5029200" cy="556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latin typeface="Arial" charset="0"/>
                <a:ea typeface="ヒラギノ角ゴ Pro W3" charset="0"/>
                <a:cs typeface="ヒラギノ角ゴ Pro W3" charset="0"/>
              </a:rPr>
              <a:t>Google has </a:t>
            </a:r>
            <a:r>
              <a:rPr lang="en-US" sz="1400" dirty="0" smtClean="0">
                <a:latin typeface="Arial" charset="0"/>
                <a:ea typeface="ヒラギノ角ゴ Pro W3" charset="0"/>
                <a:cs typeface="ヒラギノ角ゴ Pro W3" charset="0"/>
              </a:rPr>
              <a:t>done the research and </a:t>
            </a:r>
            <a:r>
              <a:rPr lang="en-US" sz="1400" dirty="0">
                <a:latin typeface="Arial" charset="0"/>
                <a:ea typeface="ヒラギノ角ゴ Pro W3" charset="0"/>
                <a:cs typeface="ヒラギノ角ゴ Pro W3" charset="0"/>
              </a:rPr>
              <a:t>found that </a:t>
            </a:r>
            <a:r>
              <a:rPr lang="en-US" sz="1400" u="sng" dirty="0">
                <a:latin typeface="Arial" charset="0"/>
                <a:ea typeface="ヒラギノ角ゴ Pro W3" charset="0"/>
                <a:cs typeface="ヒラギノ角ゴ Pro W3" charset="0"/>
              </a:rPr>
              <a:t>GPA</a:t>
            </a:r>
            <a:r>
              <a:rPr lang="en-US" sz="1400" dirty="0">
                <a:latin typeface="Arial" charset="0"/>
                <a:ea typeface="ヒラギノ角ゴ Pro W3" charset="0"/>
                <a:cs typeface="ヒラギノ角ゴ Pro W3" charset="0"/>
              </a:rPr>
              <a:t> is a </a:t>
            </a:r>
            <a:r>
              <a:rPr lang="en-US" sz="1400" u="sng" dirty="0">
                <a:latin typeface="Arial" charset="0"/>
                <a:ea typeface="ヒラギノ角ゴ Pro W3" charset="0"/>
                <a:cs typeface="ヒラギノ角ゴ Pro W3" charset="0"/>
              </a:rPr>
              <a:t>worthless</a:t>
            </a:r>
            <a:r>
              <a:rPr lang="en-US" sz="1400" dirty="0">
                <a:latin typeface="Arial" charset="0"/>
                <a:ea typeface="ヒラギノ角ゴ Pro W3" charset="0"/>
                <a:cs typeface="ヒラギノ角ゴ Pro W3" charset="0"/>
              </a:rPr>
              <a:t> criteria for hiring</a:t>
            </a:r>
            <a:r>
              <a:rPr lang="en-US" sz="1400" dirty="0" smtClean="0">
                <a:latin typeface="Arial" charset="0"/>
                <a:ea typeface="ヒラギノ角ゴ Pro W3" charset="0"/>
                <a:cs typeface="ヒラギノ角ゴ Pro W3" charset="0"/>
              </a:rPr>
              <a:t>.</a:t>
            </a:r>
          </a:p>
          <a:p>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But the thing that stood out for me in this article is their characterization of the </a:t>
            </a:r>
            <a:r>
              <a:rPr lang="en-US" sz="1400" u="sng" dirty="0">
                <a:latin typeface="Arial" charset="0"/>
                <a:ea typeface="ヒラギノ角ゴ Pro W3" charset="0"/>
                <a:cs typeface="ヒラギノ角ゴ Pro W3" charset="0"/>
              </a:rPr>
              <a:t>academic</a:t>
            </a:r>
            <a:r>
              <a:rPr lang="en-US" sz="1400" dirty="0">
                <a:latin typeface="Arial" charset="0"/>
                <a:ea typeface="ヒラギノ角ゴ Pro W3" charset="0"/>
                <a:cs typeface="ヒラギノ角ゴ Pro W3" charset="0"/>
              </a:rPr>
              <a:t> environment as being an </a:t>
            </a:r>
            <a:r>
              <a:rPr lang="en-US" sz="1400" u="sng" dirty="0">
                <a:latin typeface="Arial" charset="0"/>
                <a:ea typeface="ヒラギノ角ゴ Pro W3" charset="0"/>
                <a:cs typeface="ヒラギノ角ゴ Pro W3" charset="0"/>
              </a:rPr>
              <a:t>artificial</a:t>
            </a:r>
            <a:r>
              <a:rPr lang="en-US" sz="1400" dirty="0">
                <a:latin typeface="Arial" charset="0"/>
                <a:ea typeface="ヒラギノ角ゴ Pro W3" charset="0"/>
                <a:cs typeface="ヒラギノ角ゴ Pro W3" charset="0"/>
              </a:rPr>
              <a:t> environment.  </a:t>
            </a:r>
            <a:endParaRPr lang="en-US" sz="1400" dirty="0" smtClean="0">
              <a:latin typeface="Arial" charset="0"/>
              <a:ea typeface="ヒラギノ角ゴ Pro W3" charset="0"/>
              <a:cs typeface="ヒラギノ角ゴ Pro W3" charset="0"/>
            </a:endParaRP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They </a:t>
            </a:r>
            <a:r>
              <a:rPr lang="en-US" sz="1400" dirty="0">
                <a:latin typeface="Arial" charset="0"/>
                <a:ea typeface="ヒラギノ角ゴ Pro W3" charset="0"/>
                <a:cs typeface="ヒラギノ角ゴ Pro W3" charset="0"/>
              </a:rPr>
              <a:t>say they want </a:t>
            </a:r>
            <a:r>
              <a:rPr lang="en-US" sz="1400" u="sng" dirty="0">
                <a:latin typeface="Arial" charset="0"/>
                <a:ea typeface="ヒラギノ角ゴ Pro W3" charset="0"/>
                <a:cs typeface="ヒラギノ角ゴ Pro W3" charset="0"/>
              </a:rPr>
              <a:t>more</a:t>
            </a:r>
            <a:r>
              <a:rPr lang="en-US" sz="1400" dirty="0">
                <a:latin typeface="Arial" charset="0"/>
                <a:ea typeface="ヒラギノ角ゴ Pro W3" charset="0"/>
                <a:cs typeface="ヒラギノ角ゴ Pro W3" charset="0"/>
              </a:rPr>
              <a:t> from their new recruits. </a:t>
            </a:r>
            <a:endParaRPr lang="en-US" sz="1400" dirty="0" smtClean="0">
              <a:latin typeface="Arial" charset="0"/>
              <a:ea typeface="ヒラギノ角ゴ Pro W3" charset="0"/>
              <a:cs typeface="ヒラギノ角ゴ Pro W3" charset="0"/>
            </a:endParaRPr>
          </a:p>
          <a:p>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 They want new recruits who can work in a team to solve a problem that has </a:t>
            </a:r>
            <a:r>
              <a:rPr lang="en-US" sz="1400" u="sng" dirty="0">
                <a:latin typeface="Arial" charset="0"/>
                <a:ea typeface="ヒラギノ角ゴ Pro W3" charset="0"/>
                <a:cs typeface="ヒラギノ角ゴ Pro W3" charset="0"/>
              </a:rPr>
              <a:t>never</a:t>
            </a:r>
            <a:r>
              <a:rPr lang="en-US" sz="1400" dirty="0">
                <a:latin typeface="Arial" charset="0"/>
                <a:ea typeface="ヒラギノ角ゴ Pro W3" charset="0"/>
                <a:cs typeface="ヒラギノ角ゴ Pro W3" charset="0"/>
              </a:rPr>
              <a:t> been solved before.  </a:t>
            </a:r>
          </a:p>
          <a:p>
            <a:r>
              <a:rPr lang="en-US" sz="1400" dirty="0">
                <a:latin typeface="Arial" charset="0"/>
                <a:ea typeface="ヒラギノ角ゴ Pro W3" charset="0"/>
                <a:cs typeface="ヒラギノ角ゴ Pro W3" charset="0"/>
              </a:rPr>
              <a:t>Google claims that educators spend too much time helping their students solve the problem </a:t>
            </a:r>
            <a:r>
              <a:rPr lang="en-US" sz="1400" u="sng" dirty="0">
                <a:latin typeface="Arial" charset="0"/>
                <a:ea typeface="ヒラギノ角ゴ Pro W3" charset="0"/>
                <a:cs typeface="ヒラギノ角ゴ Pro W3" charset="0"/>
              </a:rPr>
              <a:t>their </a:t>
            </a:r>
            <a:r>
              <a:rPr lang="en-US" sz="1400" dirty="0">
                <a:latin typeface="Arial" charset="0"/>
                <a:ea typeface="ヒラギノ角ゴ Pro W3" charset="0"/>
                <a:cs typeface="ヒラギノ角ゴ Pro W3" charset="0"/>
              </a:rPr>
              <a:t>way rather than encouraging their students to really step outside the box.  </a:t>
            </a:r>
            <a:endParaRPr lang="en-US" sz="1400" dirty="0" smtClean="0">
              <a:latin typeface="Arial" charset="0"/>
              <a:ea typeface="ヒラギノ角ゴ Pro W3" charset="0"/>
              <a:cs typeface="ヒラギノ角ゴ Pro W3" charset="0"/>
            </a:endParaRPr>
          </a:p>
          <a:p>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Of course as an educator, I know that </a:t>
            </a:r>
            <a:r>
              <a:rPr lang="en-US" sz="1400" dirty="0" smtClean="0">
                <a:latin typeface="Arial" charset="0"/>
                <a:ea typeface="ヒラギノ角ゴ Pro W3" charset="0"/>
                <a:cs typeface="ヒラギノ角ゴ Pro W3" charset="0"/>
              </a:rPr>
              <a:t>it would </a:t>
            </a:r>
            <a:r>
              <a:rPr lang="en-US" sz="1400" dirty="0">
                <a:latin typeface="Arial" charset="0"/>
                <a:ea typeface="ヒラギノ角ゴ Pro W3" charset="0"/>
                <a:cs typeface="ヒラギノ角ゴ Pro W3" charset="0"/>
              </a:rPr>
              <a:t>be harder to assess and place a grade on that, but in reality, it</a:t>
            </a:r>
            <a:r>
              <a:rPr lang="ja-JP" altLang="en-US" sz="1400" dirty="0">
                <a:latin typeface="Arial" charset="0"/>
                <a:ea typeface="ヒラギノ角ゴ Pro W3" charset="0"/>
                <a:cs typeface="ヒラギノ角ゴ Pro W3" charset="0"/>
              </a:rPr>
              <a:t>’</a:t>
            </a:r>
            <a:r>
              <a:rPr lang="en-US" sz="1400" dirty="0">
                <a:latin typeface="Arial" charset="0"/>
                <a:ea typeface="ヒラギノ角ゴ Pro W3" charset="0"/>
                <a:cs typeface="ヒラギノ角ゴ Pro W3" charset="0"/>
              </a:rPr>
              <a:t>s what the business community </a:t>
            </a:r>
            <a:r>
              <a:rPr lang="en-US" sz="1400" dirty="0" smtClean="0">
                <a:latin typeface="Arial" charset="0"/>
                <a:ea typeface="ヒラギノ角ゴ Pro W3" charset="0"/>
                <a:cs typeface="ヒラギノ角ゴ Pro W3" charset="0"/>
              </a:rPr>
              <a:t>needs, </a:t>
            </a:r>
            <a:r>
              <a:rPr lang="en-US" sz="1400" dirty="0">
                <a:latin typeface="Arial" charset="0"/>
                <a:ea typeface="ヒラギノ角ゴ Pro W3" charset="0"/>
                <a:cs typeface="ヒラギノ角ゴ Pro W3" charset="0"/>
              </a:rPr>
              <a:t>and after all</a:t>
            </a:r>
            <a:r>
              <a:rPr lang="en-US" sz="1400" dirty="0" smtClean="0">
                <a:latin typeface="Arial" charset="0"/>
                <a:ea typeface="ヒラギノ角ゴ Pro W3" charset="0"/>
                <a:cs typeface="ヒラギノ角ゴ Pro W3" charset="0"/>
              </a:rPr>
              <a:t>-- </a:t>
            </a:r>
            <a:r>
              <a:rPr lang="en-US" sz="1400" dirty="0" err="1">
                <a:latin typeface="Arial" charset="0"/>
                <a:ea typeface="ヒラギノ角ゴ Pro W3" charset="0"/>
                <a:cs typeface="ヒラギノ角ゴ Pro W3" charset="0"/>
              </a:rPr>
              <a:t>aren</a:t>
            </a:r>
            <a:r>
              <a:rPr lang="ja-JP" altLang="en-US" sz="1400" dirty="0">
                <a:latin typeface="Arial" charset="0"/>
                <a:ea typeface="ヒラギノ角ゴ Pro W3" charset="0"/>
                <a:cs typeface="ヒラギノ角ゴ Pro W3" charset="0"/>
              </a:rPr>
              <a:t>’</a:t>
            </a:r>
            <a:r>
              <a:rPr lang="en-US" sz="1400" dirty="0">
                <a:latin typeface="Arial" charset="0"/>
                <a:ea typeface="ヒラギノ角ゴ Pro W3" charset="0"/>
                <a:cs typeface="ヒラギノ角ゴ Pro W3" charset="0"/>
              </a:rPr>
              <a:t>t we in the business of creating their future employees?</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www.nytimes.com</a:t>
            </a:r>
            <a:r>
              <a:rPr lang="en-US" dirty="0">
                <a:latin typeface="Arial" charset="0"/>
                <a:ea typeface="ヒラギノ角ゴ Pro W3" charset="0"/>
                <a:cs typeface="ヒラギノ角ゴ Pro W3" charset="0"/>
              </a:rPr>
              <a:t>/2013/06/20/business/in-head-hunting-big-data-may-not-be-such-a-big-deal.html?pagewanted=</a:t>
            </a:r>
            <a:r>
              <a:rPr lang="en-US" dirty="0" err="1">
                <a:latin typeface="Arial" charset="0"/>
                <a:ea typeface="ヒラギノ角ゴ Pro W3" charset="0"/>
                <a:cs typeface="ヒラギノ角ゴ Pro W3" charset="0"/>
              </a:rPr>
              <a:t>all&amp;_r</a:t>
            </a:r>
            <a:r>
              <a:rPr lang="en-US" dirty="0">
                <a:latin typeface="Arial" charset="0"/>
                <a:ea typeface="ヒラギノ角ゴ Pro W3" charset="0"/>
                <a:cs typeface="ヒラギノ角ゴ Pro W3" charset="0"/>
              </a:rPr>
              <a:t>=1&amp;</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In Head-Hunting, Big Data May Not Be Such a Big Deal</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June 19, 2013 </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One of the things we</a:t>
            </a:r>
            <a:r>
              <a:rPr lang="ja-JP" altLang="en-US" dirty="0">
                <a:latin typeface="Arial" charset="0"/>
                <a:ea typeface="ヒラギノ角ゴ Pro W3" charset="0"/>
                <a:cs typeface="ヒラギノ角ゴ Pro W3" charset="0"/>
              </a:rPr>
              <a:t>’</a:t>
            </a:r>
            <a:r>
              <a:rPr lang="en-US" dirty="0" err="1">
                <a:latin typeface="Arial" charset="0"/>
                <a:ea typeface="ヒラギノ角ゴ Pro W3" charset="0"/>
                <a:cs typeface="ヒラギノ角ゴ Pro W3" charset="0"/>
              </a:rPr>
              <a:t>ve</a:t>
            </a:r>
            <a:r>
              <a:rPr lang="en-US" dirty="0">
                <a:latin typeface="Arial" charset="0"/>
                <a:ea typeface="ヒラギノ角ゴ Pro W3" charset="0"/>
                <a:cs typeface="ヒラギノ角ゴ Pro W3" charset="0"/>
              </a:rPr>
              <a:t> seen from all our data crunching is that G.P.A.</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s are worthless as a criteria for hiring, and test scores are worthless — no correlation at all except for brand-new college grads, where there</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s a slight correlation. Google famously used to ask everyone for a transcript and G.P.A.</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s and test scores, but we don</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t anymore, unless you</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re just a few years out of school. We found that they don</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t predict anything.</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What</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s interesting is the proportion of people without any college education at Google has increased over time as well. So we have teams where you have 14 percent of the team made up of people who</a:t>
            </a:r>
            <a:r>
              <a:rPr lang="ja-JP" altLang="en-US" dirty="0">
                <a:latin typeface="Arial" charset="0"/>
                <a:ea typeface="ヒラギノ角ゴ Pro W3" charset="0"/>
                <a:cs typeface="ヒラギノ角ゴ Pro W3" charset="0"/>
              </a:rPr>
              <a:t>’</a:t>
            </a:r>
            <a:r>
              <a:rPr lang="en-US" dirty="0" err="1">
                <a:latin typeface="Arial" charset="0"/>
                <a:ea typeface="ヒラギノ角ゴ Pro W3" charset="0"/>
                <a:cs typeface="ヒラギノ角ゴ Pro W3" charset="0"/>
              </a:rPr>
              <a:t>ve</a:t>
            </a:r>
            <a:r>
              <a:rPr lang="en-US" dirty="0">
                <a:latin typeface="Arial" charset="0"/>
                <a:ea typeface="ヒラギノ角ゴ Pro W3" charset="0"/>
                <a:cs typeface="ヒラギノ角ゴ Pro W3" charset="0"/>
              </a:rPr>
              <a:t> never gone to college. </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 After two or three years, your ability to perform at Google is completely unrelated to how you performed when you were in school, because the skills you required in college are very different. You</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re also fundamentally a different person. You learn and grow, you think about things differently.</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Another reason is that I think academic environments are artificial environments. People who succeed there are sort of finely trained, they</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re conditioned to succeed in that environment. One of my own frustrations when I was in college and grad school is that you knew the professor was looking for a specific answer. You could figure that out, but it</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s much more interesting to solve problems where there </a:t>
            </a:r>
            <a:r>
              <a:rPr lang="en-US" dirty="0" err="1">
                <a:latin typeface="Arial" charset="0"/>
                <a:ea typeface="ヒラギノ角ゴ Pro W3" charset="0"/>
                <a:cs typeface="ヒラギノ角ゴ Pro W3" charset="0"/>
              </a:rPr>
              <a:t>isn</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t an obvious answer. You want people who like figuring out stuff where there is no obvious answer. </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Google no longer hires based on GPA or test scores</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"One of the things we</a:t>
            </a:r>
            <a:r>
              <a:rPr lang="ja-JP" altLang="en-US" dirty="0">
                <a:latin typeface="Arial" charset="0"/>
                <a:ea typeface="ヒラギノ角ゴ Pro W3" charset="0"/>
                <a:cs typeface="ヒラギノ角ゴ Pro W3" charset="0"/>
              </a:rPr>
              <a:t>’</a:t>
            </a:r>
            <a:r>
              <a:rPr lang="en-US" dirty="0" err="1">
                <a:latin typeface="Arial" charset="0"/>
                <a:ea typeface="ヒラギノ角ゴ Pro W3" charset="0"/>
                <a:cs typeface="ヒラギノ角ゴ Pro W3" charset="0"/>
              </a:rPr>
              <a:t>ve</a:t>
            </a:r>
            <a:r>
              <a:rPr lang="en-US" dirty="0">
                <a:latin typeface="Arial" charset="0"/>
                <a:ea typeface="ヒラギノ角ゴ Pro W3" charset="0"/>
                <a:cs typeface="ヒラギノ角ゴ Pro W3" charset="0"/>
              </a:rPr>
              <a:t> seen from all our data crunching is that G.P.A.</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s are worthless as a criteria for hiring, and test scores are worthless"</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Google also said that "academic environments are artificial environments."  Students are "conditioned to succeed in that environment ... looking for a specific answer."  Google wants "people who like figuring out stuff where there is no obvious answer."</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These problem-solving skills that Google and others are looking for can be taught in our CTE classes, but the learning can be hard to measure, which makes it tough to </a:t>
            </a:r>
            <a:r>
              <a:rPr lang="en-US" dirty="0" err="1">
                <a:latin typeface="Arial" charset="0"/>
                <a:ea typeface="ヒラギノ角ゴ Pro W3" charset="0"/>
                <a:cs typeface="ヒラギノ角ゴ Pro W3" charset="0"/>
              </a:rPr>
              <a:t>convice</a:t>
            </a:r>
            <a:r>
              <a:rPr lang="en-US" dirty="0">
                <a:latin typeface="Arial" charset="0"/>
                <a:ea typeface="ヒラギノ角ゴ Pro W3" charset="0"/>
                <a:cs typeface="ヒラギノ角ゴ Pro W3" charset="0"/>
              </a:rPr>
              <a:t> the administration that these skills need to be taught.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www.nytimes.com</a:t>
            </a:r>
            <a:r>
              <a:rPr lang="en-US" dirty="0">
                <a:latin typeface="Arial" charset="0"/>
                <a:ea typeface="ヒラギノ角ゴ Pro W3" charset="0"/>
                <a:cs typeface="ヒラギノ角ゴ Pro W3" charset="0"/>
              </a:rPr>
              <a:t>/2013/06/20/business/in-head-hunting-big-data-may-not-be-such-a-big-deal.html?pagewanted=</a:t>
            </a:r>
            <a:r>
              <a:rPr lang="en-US" dirty="0" err="1">
                <a:latin typeface="Arial" charset="0"/>
                <a:ea typeface="ヒラギノ角ゴ Pro W3" charset="0"/>
                <a:cs typeface="ヒラギノ角ゴ Pro W3" charset="0"/>
              </a:rPr>
              <a:t>all&amp;_r</a:t>
            </a:r>
            <a:r>
              <a:rPr lang="en-US" dirty="0">
                <a:latin typeface="Arial" charset="0"/>
                <a:ea typeface="ヒラギノ角ゴ Pro W3" charset="0"/>
                <a:cs typeface="ヒラギノ角ゴ Pro W3" charset="0"/>
              </a:rPr>
              <a:t>=1&amp;</a:t>
            </a:r>
          </a:p>
          <a:p>
            <a:endParaRPr lang="en-US" dirty="0">
              <a:latin typeface="Arial" charset="0"/>
              <a:ea typeface="ヒラギノ角ゴ Pro W3" charset="0"/>
              <a:cs typeface="ヒラギノ角ゴ Pro W3" charset="0"/>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B9F605B-79A2-7545-88B8-19EEF7C5422D}" type="slidenum">
              <a:rPr lang="en-US" sz="1200"/>
              <a:pPr/>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A5EEDF0-08EE-8144-BDF7-756D0B3FB8F2}" type="slidenum">
              <a:rPr lang="en-US" sz="1200"/>
              <a:pPr algn="r"/>
              <a:t>24</a:t>
            </a:fld>
            <a:endParaRPr lang="en-US" sz="1200"/>
          </a:p>
        </p:txBody>
      </p:sp>
      <p:sp>
        <p:nvSpPr>
          <p:cNvPr id="138244" name="Rectangle 2"/>
          <p:cNvSpPr>
            <a:spLocks noGrp="1" noRot="1" noChangeAspect="1" noChangeArrowheads="1" noTextEdit="1"/>
          </p:cNvSpPr>
          <p:nvPr>
            <p:ph type="sldImg"/>
          </p:nvPr>
        </p:nvSpPr>
        <p:spPr>
          <a:solidFill>
            <a:srgbClr val="FFFFFF"/>
          </a:solidFill>
          <a:ln/>
        </p:spPr>
      </p:sp>
      <p:sp>
        <p:nvSpPr>
          <p:cNvPr id="138245" name="Rectangle 3"/>
          <p:cNvSpPr>
            <a:spLocks noGrp="1" noChangeArrowheads="1"/>
          </p:cNvSpPr>
          <p:nvPr>
            <p:ph type="body" idx="1"/>
          </p:nvPr>
        </p:nvSpPr>
        <p:spPr>
          <a:xfrm>
            <a:off x="762000" y="4343400"/>
            <a:ext cx="5410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0980" tIns="45489" rIns="90980" bIns="45489"/>
          <a:lstStyle/>
          <a:p>
            <a:pPr marL="0" marR="0" indent="0" algn="l" defTabSz="914400" rtl="0" eaLnBrk="1" fontAlgn="base" latinLnBrk="0" hangingPunct="1">
              <a:lnSpc>
                <a:spcPct val="100000"/>
              </a:lnSpc>
              <a:spcBef>
                <a:spcPct val="0"/>
              </a:spcBef>
              <a:spcAft>
                <a:spcPct val="30000"/>
              </a:spcAft>
              <a:buClrTx/>
              <a:buSzTx/>
              <a:buFontTx/>
              <a:buNone/>
              <a:tabLst/>
              <a:defRPr/>
            </a:pPr>
            <a:r>
              <a:rPr lang="en-US" sz="1400" dirty="0" smtClean="0">
                <a:latin typeface="Arial" charset="0"/>
                <a:ea typeface="ヒラギノ角ゴ Pro W3" charset="0"/>
                <a:cs typeface="ヒラギノ角ゴ Pro W3" charset="0"/>
              </a:rPr>
              <a:t>Here is a recent publication from the US Chamber of Commerce</a:t>
            </a:r>
          </a:p>
          <a:p>
            <a:pPr eaLnBrk="1" hangingPunct="1">
              <a:spcBef>
                <a:spcPct val="0"/>
              </a:spcBef>
              <a:spcAft>
                <a:spcPct val="30000"/>
              </a:spcAft>
            </a:pPr>
            <a:endParaRPr lang="en-US" sz="1400" dirty="0" smtClean="0">
              <a:latin typeface="Arial" charset="0"/>
              <a:ea typeface="ヒラギノ角ゴ Pro W3" charset="0"/>
              <a:cs typeface="ヒラギノ角ゴ Pro W3" charset="0"/>
            </a:endParaRPr>
          </a:p>
          <a:p>
            <a:pPr eaLnBrk="1" hangingPunct="1">
              <a:spcBef>
                <a:spcPct val="0"/>
              </a:spcBef>
              <a:spcAft>
                <a:spcPct val="30000"/>
              </a:spcAft>
            </a:pPr>
            <a:r>
              <a:rPr lang="en-US" sz="1400" dirty="0" smtClean="0">
                <a:latin typeface="Arial" charset="0"/>
                <a:ea typeface="ヒラギノ角ゴ Pro W3" charset="0"/>
                <a:cs typeface="ヒラギノ角ゴ Pro W3" charset="0"/>
              </a:rPr>
              <a:t>Here </a:t>
            </a:r>
            <a:r>
              <a:rPr lang="en-US" sz="1400" dirty="0">
                <a:latin typeface="Arial" charset="0"/>
                <a:ea typeface="ヒラギノ角ゴ Pro W3" charset="0"/>
                <a:cs typeface="ヒラギノ角ゴ Pro W3" charset="0"/>
              </a:rPr>
              <a:t>is their list of skills that employers said were </a:t>
            </a:r>
            <a:r>
              <a:rPr lang="en-US" sz="1400" u="sng" dirty="0">
                <a:latin typeface="Arial" charset="0"/>
                <a:ea typeface="ヒラギノ角ゴ Pro W3" charset="0"/>
                <a:cs typeface="ヒラギノ角ゴ Pro W3" charset="0"/>
              </a:rPr>
              <a:t>important</a:t>
            </a:r>
            <a:r>
              <a:rPr lang="en-US" sz="1400" dirty="0">
                <a:latin typeface="Arial" charset="0"/>
                <a:ea typeface="ヒラギノ角ゴ Pro W3" charset="0"/>
                <a:cs typeface="ヒラギノ角ゴ Pro W3" charset="0"/>
              </a:rPr>
              <a:t> when hiring their </a:t>
            </a:r>
            <a:r>
              <a:rPr lang="en-US" sz="1400" u="sng" dirty="0">
                <a:latin typeface="Arial" charset="0"/>
                <a:ea typeface="ヒラギノ角ゴ Pro W3" charset="0"/>
                <a:cs typeface="ヒラギノ角ゴ Pro W3" charset="0"/>
              </a:rPr>
              <a:t>new</a:t>
            </a:r>
            <a:r>
              <a:rPr lang="en-US" sz="1400" dirty="0">
                <a:latin typeface="Arial" charset="0"/>
                <a:ea typeface="ヒラギノ角ゴ Pro W3" charset="0"/>
                <a:cs typeface="ヒラギノ角ゴ Pro W3" charset="0"/>
              </a:rPr>
              <a:t> recruits. Do you think our </a:t>
            </a:r>
            <a:r>
              <a:rPr lang="en-US" sz="1400" u="sng" dirty="0">
                <a:latin typeface="Arial" charset="0"/>
                <a:ea typeface="ヒラギノ角ゴ Pro W3" charset="0"/>
                <a:cs typeface="ヒラギノ角ゴ Pro W3" charset="0"/>
              </a:rPr>
              <a:t>students</a:t>
            </a:r>
            <a:r>
              <a:rPr lang="en-US" sz="1400" dirty="0">
                <a:latin typeface="Arial" charset="0"/>
                <a:ea typeface="ヒラギノ角ゴ Pro W3" charset="0"/>
                <a:cs typeface="ヒラギノ角ゴ Pro W3" charset="0"/>
              </a:rPr>
              <a:t> should know this information?</a:t>
            </a:r>
          </a:p>
          <a:p>
            <a:pPr eaLnBrk="1" hangingPunct="1">
              <a:spcBef>
                <a:spcPct val="0"/>
              </a:spcBef>
              <a:spcAft>
                <a:spcPct val="30000"/>
              </a:spcAft>
            </a:pPr>
            <a:endParaRPr lang="en-US" sz="1400" dirty="0">
              <a:latin typeface="Arial" charset="0"/>
              <a:ea typeface="ヒラギノ角ゴ Pro W3" charset="0"/>
              <a:cs typeface="ヒラギノ角ゴ Pro W3" charset="0"/>
            </a:endParaRPr>
          </a:p>
          <a:p>
            <a:pPr eaLnBrk="1" hangingPunct="1">
              <a:spcBef>
                <a:spcPct val="0"/>
              </a:spcBef>
              <a:spcAft>
                <a:spcPct val="30000"/>
              </a:spcAft>
            </a:pPr>
            <a:endParaRPr lang="en-US" sz="1400" dirty="0">
              <a:latin typeface="Arial" charset="0"/>
              <a:ea typeface="ヒラギノ角ゴ Pro W3" charset="0"/>
              <a:cs typeface="ヒラギノ角ゴ Pro W3" charset="0"/>
            </a:endParaRPr>
          </a:p>
          <a:p>
            <a:pPr eaLnBrk="1" hangingPunct="1">
              <a:spcBef>
                <a:spcPct val="0"/>
              </a:spcBef>
              <a:spcAft>
                <a:spcPct val="30000"/>
              </a:spcAft>
            </a:pPr>
            <a:r>
              <a:rPr lang="en-US" sz="1400" dirty="0">
                <a:latin typeface="Arial" charset="0"/>
                <a:ea typeface="ヒラギノ角ゴ Pro W3" charset="0"/>
                <a:cs typeface="ヒラギノ角ゴ Pro W3" charset="0"/>
              </a:rPr>
              <a:t>Where in our K-12 schools are we teaching </a:t>
            </a:r>
            <a:r>
              <a:rPr lang="en-US" sz="1400" u="sng" dirty="0">
                <a:latin typeface="Arial" charset="0"/>
                <a:ea typeface="ヒラギノ角ゴ Pro W3" charset="0"/>
                <a:cs typeface="ヒラギノ角ゴ Pro W3" charset="0"/>
              </a:rPr>
              <a:t>these</a:t>
            </a:r>
            <a:r>
              <a:rPr lang="en-US" sz="1400" dirty="0">
                <a:latin typeface="Arial" charset="0"/>
                <a:ea typeface="ヒラギノ角ゴ Pro W3" charset="0"/>
                <a:cs typeface="ヒラギノ角ゴ Pro W3" charset="0"/>
              </a:rPr>
              <a:t> skills that the employers say are the </a:t>
            </a:r>
            <a:r>
              <a:rPr lang="en-US" sz="1400" u="sng" dirty="0">
                <a:latin typeface="Arial" charset="0"/>
                <a:ea typeface="ヒラギノ角ゴ Pro W3" charset="0"/>
                <a:cs typeface="ヒラギノ角ゴ Pro W3" charset="0"/>
              </a:rPr>
              <a:t>most</a:t>
            </a:r>
            <a:r>
              <a:rPr lang="en-US" sz="1400" dirty="0">
                <a:latin typeface="Arial" charset="0"/>
                <a:ea typeface="ヒラギノ角ゴ Pro W3" charset="0"/>
                <a:cs typeface="ヒラギノ角ゴ Pro W3" charset="0"/>
              </a:rPr>
              <a:t> important when hiring </a:t>
            </a:r>
            <a:r>
              <a:rPr lang="en-US" sz="1400" u="sng" dirty="0">
                <a:latin typeface="Arial" charset="0"/>
                <a:ea typeface="ヒラギノ角ゴ Pro W3" charset="0"/>
                <a:cs typeface="ヒラギノ角ゴ Pro W3" charset="0"/>
              </a:rPr>
              <a:t>new</a:t>
            </a:r>
            <a:r>
              <a:rPr lang="en-US" sz="1400" dirty="0">
                <a:latin typeface="Arial" charset="0"/>
                <a:ea typeface="ヒラギノ角ゴ Pro W3" charset="0"/>
                <a:cs typeface="ヒラギノ角ゴ Pro W3" charset="0"/>
              </a:rPr>
              <a:t> employees?</a:t>
            </a:r>
          </a:p>
          <a:p>
            <a:pPr eaLnBrk="1" hangingPunct="1">
              <a:spcBef>
                <a:spcPct val="0"/>
              </a:spcBef>
              <a:spcAft>
                <a:spcPct val="30000"/>
              </a:spcAft>
            </a:pPr>
            <a:endParaRPr lang="en-US" dirty="0">
              <a:latin typeface="Arial" charset="0"/>
              <a:ea typeface="ヒラギノ角ゴ Pro W3" charset="0"/>
              <a:cs typeface="ヒラギノ角ゴ Pro W3" charset="0"/>
            </a:endParaRPr>
          </a:p>
          <a:p>
            <a:pPr eaLnBrk="1" hangingPunct="1">
              <a:spcBef>
                <a:spcPct val="0"/>
              </a:spcBef>
              <a:spcAft>
                <a:spcPct val="30000"/>
              </a:spcAft>
            </a:pPr>
            <a:endParaRPr lang="en-US" dirty="0">
              <a:latin typeface="Arial" charset="0"/>
              <a:ea typeface="ヒラギノ角ゴ Pro W3" charset="0"/>
              <a:cs typeface="ヒラギノ角ゴ Pro W3" charset="0"/>
            </a:endParaRPr>
          </a:p>
          <a:p>
            <a:pPr eaLnBrk="1" hangingPunct="1">
              <a:spcBef>
                <a:spcPct val="0"/>
              </a:spcBef>
              <a:spcAft>
                <a:spcPct val="30000"/>
              </a:spcAft>
            </a:pPr>
            <a:r>
              <a:rPr lang="en-US" dirty="0">
                <a:latin typeface="Arial" charset="0"/>
                <a:ea typeface="ヒラギノ角ゴ Pro W3" charset="0"/>
                <a:cs typeface="ヒラギノ角ゴ Pro W3" charset="0"/>
              </a:rPr>
              <a:t>===</a:t>
            </a:r>
          </a:p>
          <a:p>
            <a:pPr eaLnBrk="1" hangingPunct="1">
              <a:spcBef>
                <a:spcPct val="0"/>
              </a:spcBef>
              <a:spcAft>
                <a:spcPct val="30000"/>
              </a:spcAft>
            </a:pPr>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icw.uschamber.com</a:t>
            </a:r>
            <a:r>
              <a:rPr lang="en-US" dirty="0">
                <a:latin typeface="Arial" charset="0"/>
                <a:ea typeface="ヒラギノ角ゴ Pro W3" charset="0"/>
                <a:cs typeface="ヒラギノ角ゴ Pro W3" charset="0"/>
              </a:rPr>
              <a:t>/publication/life-21st-century-workforce-national-perspective</a:t>
            </a:r>
          </a:p>
          <a:p>
            <a:pPr eaLnBrk="1" hangingPunct="1">
              <a:spcBef>
                <a:spcPct val="0"/>
              </a:spcBef>
              <a:spcAft>
                <a:spcPct val="30000"/>
              </a:spcAft>
            </a:pPr>
            <a:endParaRPr lang="en-US" dirty="0">
              <a:latin typeface="Arial" charset="0"/>
              <a:ea typeface="ヒラギノ角ゴ Pro W3" charset="0"/>
              <a:cs typeface="ヒラギノ角ゴ Pro W3" charset="0"/>
            </a:endParaRPr>
          </a:p>
          <a:p>
            <a:pPr eaLnBrk="1" hangingPunct="1">
              <a:spcBef>
                <a:spcPct val="0"/>
              </a:spcBef>
              <a:spcAft>
                <a:spcPct val="30000"/>
              </a:spcAft>
            </a:pPr>
            <a:r>
              <a:rPr lang="en-US" dirty="0">
                <a:latin typeface="Arial" charset="0"/>
                <a:ea typeface="ヒラギノ角ゴ Pro W3" charset="0"/>
                <a:cs typeface="ヒラギノ角ゴ Pro W3" charset="0"/>
              </a:rPr>
              <a:t>Life in the 21st Century Workforce: A National Perspective</a:t>
            </a:r>
          </a:p>
          <a:p>
            <a:pPr eaLnBrk="1" hangingPunct="1">
              <a:spcBef>
                <a:spcPct val="0"/>
              </a:spcBef>
              <a:spcAft>
                <a:spcPct val="30000"/>
              </a:spcAft>
            </a:pPr>
            <a:r>
              <a:rPr lang="en-US" dirty="0">
                <a:latin typeface="Arial" charset="0"/>
                <a:ea typeface="ヒラギノ角ゴ Pro W3" charset="0"/>
                <a:cs typeface="ヒラギノ角ゴ Pro W3" charset="0"/>
              </a:rPr>
              <a:t>Posted September 27, 2011</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6789B63-D9A4-E744-BDC6-CD7B7987270C}" type="slidenum">
              <a:rPr lang="en-US" sz="1200"/>
              <a:pPr/>
              <a:t>25</a:t>
            </a:fld>
            <a:endParaRPr lang="en-US" sz="1200"/>
          </a:p>
        </p:txBody>
      </p:sp>
      <p:sp>
        <p:nvSpPr>
          <p:cNvPr id="261124" name="Rectangle 2"/>
          <p:cNvSpPr>
            <a:spLocks noGrp="1" noRot="1" noChangeAspect="1" noChangeArrowheads="1" noTextEdit="1"/>
          </p:cNvSpPr>
          <p:nvPr>
            <p:ph type="sldImg"/>
          </p:nvPr>
        </p:nvSpPr>
        <p:spPr>
          <a:xfrm>
            <a:off x="1143000" y="685800"/>
            <a:ext cx="3352800" cy="2514600"/>
          </a:xfrm>
          <a:solidFill>
            <a:srgbClr val="FFFFFF"/>
          </a:solidFill>
          <a:ln/>
        </p:spPr>
      </p:sp>
      <p:sp>
        <p:nvSpPr>
          <p:cNvPr id="261125" name="Rectangle 3"/>
          <p:cNvSpPr>
            <a:spLocks noGrp="1" noChangeArrowheads="1"/>
          </p:cNvSpPr>
          <p:nvPr>
            <p:ph type="body" idx="1"/>
          </p:nvPr>
        </p:nvSpPr>
        <p:spPr>
          <a:xfrm>
            <a:off x="914400" y="3657600"/>
            <a:ext cx="5029200" cy="4800600"/>
          </a:xfrm>
          <a:solidFill>
            <a:srgbClr val="FFFFFF"/>
          </a:solidFill>
          <a:ln>
            <a:solidFill>
              <a:srgbClr val="000000"/>
            </a:solidFill>
          </a:ln>
        </p:spPr>
        <p:txBody>
          <a:bodyPr/>
          <a:lstStyle/>
          <a:p>
            <a:r>
              <a:rPr lang="en-US" sz="1400" dirty="0" smtClean="0">
                <a:latin typeface="Arial" charset="0"/>
                <a:ea typeface="ヒラギノ角ゴ Pro W3" charset="0"/>
                <a:cs typeface="ヒラギノ角ゴ Pro W3" charset="0"/>
              </a:rPr>
              <a:t>Here is a similar list showing that</a:t>
            </a:r>
            <a:r>
              <a:rPr lang="en-US" sz="1400" baseline="0" dirty="0" smtClean="0">
                <a:latin typeface="Arial" charset="0"/>
                <a:ea typeface="ヒラギノ角ゴ Pro W3" charset="0"/>
                <a:cs typeface="ヒラギノ角ゴ Pro W3" charset="0"/>
              </a:rPr>
              <a:t> employers say </a:t>
            </a:r>
            <a:r>
              <a:rPr lang="en-US" sz="1400" dirty="0" smtClean="0">
                <a:latin typeface="Arial" charset="0"/>
                <a:ea typeface="ヒラギノ角ゴ Pro W3" charset="0"/>
                <a:cs typeface="ヒラギノ角ゴ Pro W3" charset="0"/>
              </a:rPr>
              <a:t>their </a:t>
            </a:r>
            <a:r>
              <a:rPr lang="en-US" sz="1400" dirty="0">
                <a:latin typeface="Arial" charset="0"/>
                <a:ea typeface="ヒラギノ角ゴ Pro W3" charset="0"/>
                <a:cs typeface="ヒラギノ角ゴ Pro W3" charset="0"/>
              </a:rPr>
              <a:t>new recruits don</a:t>
            </a:r>
            <a:r>
              <a:rPr lang="ja-JP" altLang="en-US" sz="1400" dirty="0">
                <a:latin typeface="Arial" charset="0"/>
                <a:ea typeface="ヒラギノ角ゴ Pro W3" charset="0"/>
                <a:cs typeface="ヒラギノ角ゴ Pro W3" charset="0"/>
              </a:rPr>
              <a:t>’</a:t>
            </a:r>
            <a:r>
              <a:rPr lang="en-US" sz="1400" dirty="0">
                <a:latin typeface="Arial" charset="0"/>
                <a:ea typeface="ヒラギノ角ゴ Pro W3" charset="0"/>
                <a:cs typeface="ヒラギノ角ゴ Pro W3" charset="0"/>
              </a:rPr>
              <a:t>t </a:t>
            </a:r>
            <a:r>
              <a:rPr lang="en-US" sz="1400" dirty="0" smtClean="0">
                <a:latin typeface="Arial" charset="0"/>
                <a:ea typeface="ヒラギノ角ゴ Pro W3" charset="0"/>
                <a:cs typeface="ヒラギノ角ゴ Pro W3" charset="0"/>
              </a:rPr>
              <a:t>know </a:t>
            </a:r>
            <a:r>
              <a:rPr lang="en-US" sz="1400" dirty="0">
                <a:latin typeface="Arial" charset="0"/>
                <a:ea typeface="ヒラギノ角ゴ Pro W3" charset="0"/>
                <a:cs typeface="ヒラギノ角ゴ Pro W3" charset="0"/>
              </a:rPr>
              <a:t>how to </a:t>
            </a:r>
            <a:r>
              <a:rPr lang="en-US" sz="1400" dirty="0" smtClean="0">
                <a:latin typeface="Arial" charset="0"/>
                <a:ea typeface="ヒラギノ角ゴ Pro W3" charset="0"/>
                <a:cs typeface="ヒラギノ角ゴ Pro W3" charset="0"/>
              </a:rPr>
              <a:t>communicate,</a:t>
            </a:r>
            <a:r>
              <a:rPr lang="en-US" sz="1400" baseline="0" dirty="0" smtClean="0">
                <a:latin typeface="Arial" charset="0"/>
                <a:ea typeface="ヒラギノ角ゴ Pro W3" charset="0"/>
                <a:cs typeface="ヒラギノ角ゴ Pro W3" charset="0"/>
              </a:rPr>
              <a:t> think critically, and solve problems.</a:t>
            </a:r>
            <a:endParaRPr lang="en-US" sz="1400" dirty="0">
              <a:latin typeface="Arial" charset="0"/>
              <a:ea typeface="ヒラギノ角ゴ Pro W3" charset="0"/>
              <a:cs typeface="ヒラギノ角ゴ Pro W3" charset="0"/>
            </a:endParaRPr>
          </a:p>
          <a:p>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An employer recently told me that when interviewing new recruits, he determines if this would be someone with whom he would like to have lunch. </a:t>
            </a:r>
          </a:p>
          <a:p>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His reasoning was that if you </a:t>
            </a:r>
            <a:r>
              <a:rPr lang="en-US" sz="1400" u="sng" dirty="0">
                <a:latin typeface="Arial" charset="0"/>
                <a:ea typeface="ヒラギノ角ゴ Pro W3" charset="0"/>
                <a:cs typeface="ヒラギノ角ゴ Pro W3" charset="0"/>
              </a:rPr>
              <a:t>can</a:t>
            </a:r>
            <a:r>
              <a:rPr lang="ja-JP" altLang="en-US" sz="1400" u="sng" dirty="0">
                <a:latin typeface="Arial" charset="0"/>
                <a:ea typeface="ヒラギノ角ゴ Pro W3" charset="0"/>
                <a:cs typeface="ヒラギノ角ゴ Pro W3" charset="0"/>
              </a:rPr>
              <a:t>’</a:t>
            </a:r>
            <a:r>
              <a:rPr lang="en-US" sz="1400" u="sng" dirty="0">
                <a:latin typeface="Arial" charset="0"/>
                <a:ea typeface="ヒラギノ角ゴ Pro W3" charset="0"/>
                <a:cs typeface="ヒラギノ角ゴ Pro W3" charset="0"/>
              </a:rPr>
              <a:t>t </a:t>
            </a:r>
            <a:r>
              <a:rPr lang="en-US" sz="1400" dirty="0">
                <a:latin typeface="Arial" charset="0"/>
                <a:ea typeface="ヒラギノ角ゴ Pro W3" charset="0"/>
                <a:cs typeface="ヒラギノ角ゴ Pro W3" charset="0"/>
              </a:rPr>
              <a:t>hold up your end of a casual lunch conversation, then you </a:t>
            </a:r>
            <a:r>
              <a:rPr lang="en-US" sz="1400" u="sng" dirty="0">
                <a:latin typeface="Arial" charset="0"/>
                <a:ea typeface="ヒラギノ角ゴ Pro W3" charset="0"/>
                <a:cs typeface="ヒラギノ角ゴ Pro W3" charset="0"/>
              </a:rPr>
              <a:t>probably </a:t>
            </a:r>
            <a:r>
              <a:rPr lang="en-US" sz="1400" dirty="0">
                <a:latin typeface="Arial" charset="0"/>
                <a:ea typeface="ヒラギノ角ゴ Pro W3" charset="0"/>
                <a:cs typeface="ヒラギノ角ゴ Pro W3" charset="0"/>
              </a:rPr>
              <a:t>can</a:t>
            </a:r>
            <a:r>
              <a:rPr lang="ja-JP" altLang="en-US" sz="1400" dirty="0">
                <a:latin typeface="Arial" charset="0"/>
                <a:ea typeface="ヒラギノ角ゴ Pro W3" charset="0"/>
                <a:cs typeface="ヒラギノ角ゴ Pro W3" charset="0"/>
              </a:rPr>
              <a:t>’</a:t>
            </a:r>
            <a:r>
              <a:rPr lang="en-US" sz="1400" dirty="0">
                <a:latin typeface="Arial" charset="0"/>
                <a:ea typeface="ヒラギノ角ゴ Pro W3" charset="0"/>
                <a:cs typeface="ヒラギノ角ゴ Pro W3" charset="0"/>
              </a:rPr>
              <a:t>t communicate on the job.</a:t>
            </a:r>
          </a:p>
          <a:p>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Which of these skills are we teaching in our high schools?</a:t>
            </a:r>
          </a:p>
          <a:p>
            <a:endParaRPr lang="en-US" sz="1400"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solidFill>
                  <a:srgbClr val="FF0000"/>
                </a:solidFill>
                <a:latin typeface="Arial" charset="0"/>
                <a:ea typeface="ヒラギノ角ゴ Pro W3" charset="0"/>
                <a:cs typeface="ヒラギノ角ゴ Pro W3" charset="0"/>
              </a:rPr>
              <a:t>=======</a:t>
            </a:r>
          </a:p>
          <a:p>
            <a:r>
              <a:rPr lang="en-US" dirty="0">
                <a:solidFill>
                  <a:srgbClr val="FF0000"/>
                </a:solidFill>
                <a:latin typeface="Arial" charset="0"/>
                <a:ea typeface="ヒラギノ角ゴ Pro W3" charset="0"/>
                <a:cs typeface="ヒラギノ角ゴ Pro W3" charset="0"/>
              </a:rPr>
              <a:t>Skills Survey</a:t>
            </a:r>
          </a:p>
          <a:p>
            <a:r>
              <a:rPr lang="en-US" dirty="0">
                <a:solidFill>
                  <a:srgbClr val="FF0000"/>
                </a:solidFill>
                <a:latin typeface="Arial" charset="0"/>
                <a:ea typeface="ヒラギノ角ゴ Pro W3" charset="0"/>
                <a:cs typeface="ヒラギノ角ゴ Pro W3" charset="0"/>
              </a:rPr>
              <a:t>http://</a:t>
            </a:r>
            <a:r>
              <a:rPr lang="en-US" dirty="0" err="1">
                <a:solidFill>
                  <a:srgbClr val="FF0000"/>
                </a:solidFill>
                <a:latin typeface="Arial" charset="0"/>
                <a:ea typeface="ヒラギノ角ゴ Pro W3" charset="0"/>
                <a:cs typeface="ヒラギノ角ゴ Pro W3" charset="0"/>
              </a:rPr>
              <a:t>www.agreatworkforce.com</a:t>
            </a:r>
            <a:r>
              <a:rPr lang="en-US" dirty="0">
                <a:solidFill>
                  <a:srgbClr val="FF0000"/>
                </a:solidFill>
                <a:latin typeface="Arial" charset="0"/>
                <a:ea typeface="ヒラギノ角ゴ Pro W3" charset="0"/>
                <a:cs typeface="ヒラギノ角ゴ Pro W3" charset="0"/>
              </a:rPr>
              <a:t>/</a:t>
            </a:r>
            <a:r>
              <a:rPr lang="en-US" dirty="0" err="1">
                <a:solidFill>
                  <a:srgbClr val="FF0000"/>
                </a:solidFill>
                <a:latin typeface="Arial" charset="0"/>
                <a:ea typeface="ヒラギノ角ゴ Pro W3" charset="0"/>
                <a:cs typeface="ヒラギノ角ゴ Pro W3" charset="0"/>
              </a:rPr>
              <a:t>newsstory.cfm?NewsID</a:t>
            </a:r>
            <a:r>
              <a:rPr lang="en-US" dirty="0">
                <a:solidFill>
                  <a:srgbClr val="FF0000"/>
                </a:solidFill>
                <a:latin typeface="Arial" charset="0"/>
                <a:ea typeface="ヒラギノ角ゴ Pro W3" charset="0"/>
                <a:cs typeface="ヒラギノ角ゴ Pro W3" charset="0"/>
              </a:rPr>
              <a:t>=13</a:t>
            </a:r>
          </a:p>
          <a:p>
            <a:endParaRPr lang="en-US" dirty="0">
              <a:solidFill>
                <a:srgbClr val="FF0000"/>
              </a:solidFill>
              <a:latin typeface="Arial" charset="0"/>
              <a:ea typeface="ヒラギノ角ゴ Pro W3" charset="0"/>
              <a:cs typeface="ヒラギノ角ゴ Pro W3" charset="0"/>
            </a:endParaRPr>
          </a:p>
          <a:p>
            <a:r>
              <a:rPr lang="en-US" dirty="0">
                <a:solidFill>
                  <a:srgbClr val="FF0000"/>
                </a:solidFill>
                <a:latin typeface="Arial" charset="0"/>
                <a:ea typeface="ヒラギノ角ゴ Pro W3" charset="0"/>
                <a:cs typeface="ヒラギノ角ゴ Pro W3" charset="0"/>
              </a:rPr>
              <a:t>news article, news video</a:t>
            </a:r>
          </a:p>
          <a:p>
            <a:r>
              <a:rPr lang="en-US" dirty="0">
                <a:solidFill>
                  <a:srgbClr val="FF0000"/>
                </a:solidFill>
                <a:latin typeface="Arial" charset="0"/>
                <a:ea typeface="ヒラギノ角ゴ Pro W3" charset="0"/>
                <a:cs typeface="ヒラギノ角ゴ Pro W3" charset="0"/>
              </a:rPr>
              <a:t>http://triangle.news14.com/content/</a:t>
            </a:r>
            <a:r>
              <a:rPr lang="en-US" dirty="0" err="1">
                <a:solidFill>
                  <a:srgbClr val="FF0000"/>
                </a:solidFill>
                <a:latin typeface="Arial" charset="0"/>
                <a:ea typeface="ヒラギノ角ゴ Pro W3" charset="0"/>
                <a:cs typeface="ヒラギノ角ゴ Pro W3" charset="0"/>
              </a:rPr>
              <a:t>top_stories</a:t>
            </a:r>
            <a:r>
              <a:rPr lang="en-US" dirty="0">
                <a:solidFill>
                  <a:srgbClr val="FF0000"/>
                </a:solidFill>
                <a:latin typeface="Arial" charset="0"/>
                <a:ea typeface="ヒラギノ角ゴ Pro W3" charset="0"/>
                <a:cs typeface="ヒラギノ角ゴ Pro W3" charset="0"/>
              </a:rPr>
              <a:t>/652523/survey-shows-n-c--workforce-skills-lacking</a:t>
            </a:r>
          </a:p>
          <a:p>
            <a:endParaRPr lang="en-US" dirty="0">
              <a:solidFill>
                <a:srgbClr val="FF0000"/>
              </a:solidFill>
              <a:latin typeface="Arial" charset="0"/>
              <a:ea typeface="ヒラギノ角ゴ Pro W3" charset="0"/>
              <a:cs typeface="ヒラギノ角ゴ Pro W3"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889B024-89E6-5D40-9109-43AFC270981C}" type="slidenum">
              <a:rPr lang="en-US" sz="1200"/>
              <a:pPr/>
              <a:t>26</a:t>
            </a:fld>
            <a:endParaRPr lang="en-US" sz="1200"/>
          </a:p>
        </p:txBody>
      </p:sp>
      <p:sp>
        <p:nvSpPr>
          <p:cNvPr id="263172" name="Rectangle 2"/>
          <p:cNvSpPr>
            <a:spLocks noGrp="1" noRot="1" noChangeAspect="1" noChangeArrowheads="1" noTextEdit="1"/>
          </p:cNvSpPr>
          <p:nvPr>
            <p:ph type="sldImg"/>
          </p:nvPr>
        </p:nvSpPr>
        <p:spPr>
          <a:xfrm>
            <a:off x="1143000" y="685800"/>
            <a:ext cx="2438400" cy="1828800"/>
          </a:xfrm>
          <a:solidFill>
            <a:srgbClr val="FFFFFF"/>
          </a:solidFill>
          <a:ln/>
        </p:spPr>
      </p:sp>
      <p:sp>
        <p:nvSpPr>
          <p:cNvPr id="263173" name="Rectangle 3"/>
          <p:cNvSpPr>
            <a:spLocks noGrp="1" noChangeArrowheads="1"/>
          </p:cNvSpPr>
          <p:nvPr>
            <p:ph type="body" idx="1"/>
          </p:nvPr>
        </p:nvSpPr>
        <p:spPr>
          <a:xfrm>
            <a:off x="609600" y="2514600"/>
            <a:ext cx="5638800" cy="59436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latin typeface="Arial" charset="0"/>
                <a:ea typeface="ヒラギノ角ゴ Pro W3" charset="0"/>
                <a:cs typeface="ヒラギノ角ゴ Pro W3" charset="0"/>
              </a:rPr>
              <a:t>Over forty-six percent of the </a:t>
            </a:r>
            <a:r>
              <a:rPr lang="en-US" sz="1400" dirty="0" smtClean="0">
                <a:latin typeface="Arial" charset="0"/>
                <a:ea typeface="ヒラギノ角ゴ Pro W3" charset="0"/>
                <a:cs typeface="ヒラギノ角ゴ Pro W3" charset="0"/>
              </a:rPr>
              <a:t>businesses indicated </a:t>
            </a:r>
            <a:r>
              <a:rPr lang="en-US" sz="1400" dirty="0">
                <a:latin typeface="Arial" charset="0"/>
                <a:ea typeface="ヒラギノ角ゴ Pro W3" charset="0"/>
                <a:cs typeface="ヒラギノ角ゴ Pro W3" charset="0"/>
              </a:rPr>
              <a:t>the primary reason for rejecting applications was due to Lack of Relevant Work Experience.</a:t>
            </a:r>
          </a:p>
          <a:p>
            <a:endParaRPr lang="en-US" sz="1400" dirty="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Sounds like we need more </a:t>
            </a:r>
            <a:r>
              <a:rPr lang="en-US" sz="1400" dirty="0">
                <a:latin typeface="Arial" charset="0"/>
                <a:ea typeface="ヒラギノ角ゴ Pro W3" charset="0"/>
                <a:cs typeface="ヒラギノ角ゴ Pro W3" charset="0"/>
              </a:rPr>
              <a:t>job </a:t>
            </a:r>
            <a:r>
              <a:rPr lang="en-US" sz="1400" dirty="0" smtClean="0">
                <a:latin typeface="Arial" charset="0"/>
                <a:ea typeface="ヒラギノ角ゴ Pro W3" charset="0"/>
                <a:cs typeface="ヒラギノ角ゴ Pro W3" charset="0"/>
              </a:rPr>
              <a:t>shadowing</a:t>
            </a:r>
            <a:r>
              <a:rPr lang="en-US" sz="1400" baseline="0" dirty="0" smtClean="0">
                <a:latin typeface="Arial" charset="0"/>
                <a:ea typeface="ヒラギノ角ゴ Pro W3" charset="0"/>
                <a:cs typeface="ヒラギノ角ゴ Pro W3" charset="0"/>
              </a:rPr>
              <a:t> and </a:t>
            </a:r>
            <a:r>
              <a:rPr lang="en-US" sz="1400" dirty="0" smtClean="0">
                <a:latin typeface="Arial" charset="0"/>
                <a:ea typeface="ヒラギノ角ゴ Pro W3" charset="0"/>
                <a:cs typeface="ヒラギノ角ゴ Pro W3" charset="0"/>
              </a:rPr>
              <a:t>internships.</a:t>
            </a:r>
          </a:p>
          <a:p>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Lack of Technical Skills was indicated more frequently as a second </a:t>
            </a:r>
            <a:r>
              <a:rPr lang="en-US" sz="1400" dirty="0" smtClean="0">
                <a:latin typeface="Arial" charset="0"/>
                <a:ea typeface="ヒラギノ角ゴ Pro W3" charset="0"/>
                <a:cs typeface="ヒラギノ角ゴ Pro W3" charset="0"/>
              </a:rPr>
              <a:t>choice.</a:t>
            </a:r>
          </a:p>
          <a:p>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Respondents indicated a strong third choice </a:t>
            </a:r>
            <a:r>
              <a:rPr lang="en-US" sz="1400" dirty="0" smtClean="0">
                <a:latin typeface="Arial" charset="0"/>
                <a:ea typeface="ヒラギノ角ゴ Pro W3" charset="0"/>
                <a:cs typeface="ヒラギノ角ゴ Pro W3" charset="0"/>
              </a:rPr>
              <a:t>as </a:t>
            </a:r>
            <a:r>
              <a:rPr lang="en-US" sz="1400" dirty="0">
                <a:latin typeface="Arial" charset="0"/>
                <a:ea typeface="ヒラギノ角ゴ Pro W3" charset="0"/>
                <a:cs typeface="ヒラギノ角ゴ Pro W3" charset="0"/>
              </a:rPr>
              <a:t>being Applicants with Poor Attitude or Presentation.</a:t>
            </a:r>
          </a:p>
          <a:p>
            <a:r>
              <a:rPr lang="en-US" sz="1400" dirty="0">
                <a:latin typeface="Arial" charset="0"/>
                <a:ea typeface="ヒラギノ角ゴ Pro W3" charset="0"/>
                <a:cs typeface="ヒラギノ角ゴ Pro W3" charset="0"/>
              </a:rPr>
              <a:t>That means our students need more practice standing in front of the classroom giving presentations. When I was in high school I hated presenting before the class, and I was not very good at it.   But through repeated attempts, and lots of constructive criticism, this shy introvert has become a decent public speaker.</a:t>
            </a:r>
          </a:p>
          <a:p>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Criminal record is an often overlooked item. A single drug conviction can lock you out of the entire healthcare industry, and that</a:t>
            </a:r>
            <a:r>
              <a:rPr lang="ja-JP" altLang="en-US" sz="1400" dirty="0">
                <a:latin typeface="Arial" charset="0"/>
                <a:ea typeface="ヒラギノ角ゴ Pro W3" charset="0"/>
                <a:cs typeface="ヒラギノ角ゴ Pro W3" charset="0"/>
              </a:rPr>
              <a:t>’</a:t>
            </a:r>
            <a:r>
              <a:rPr lang="en-US" sz="1400" dirty="0">
                <a:latin typeface="Arial" charset="0"/>
                <a:ea typeface="ヒラギノ角ゴ Pro W3" charset="0"/>
                <a:cs typeface="ヒラギノ角ゴ Pro W3" charset="0"/>
              </a:rPr>
              <a:t>s were most of the jobs are. Even the military is not recruiting anyone with the criminal background. I know several ex-offenders who are having a hard time finding employment.</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Skills Survey</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www.agreatworkforce.com</a:t>
            </a:r>
            <a:r>
              <a:rPr lang="en-US" dirty="0">
                <a:latin typeface="Arial" charset="0"/>
                <a:ea typeface="ヒラギノ角ゴ Pro W3" charset="0"/>
                <a:cs typeface="ヒラギノ角ゴ Pro W3" charset="0"/>
              </a:rPr>
              <a:t>/</a:t>
            </a:r>
            <a:r>
              <a:rPr lang="en-US" dirty="0" err="1">
                <a:latin typeface="Arial" charset="0"/>
                <a:ea typeface="ヒラギノ角ゴ Pro W3" charset="0"/>
                <a:cs typeface="ヒラギノ角ゴ Pro W3" charset="0"/>
              </a:rPr>
              <a:t>newsstory.cfm?NewsID</a:t>
            </a:r>
            <a:r>
              <a:rPr lang="en-US" dirty="0">
                <a:latin typeface="Arial" charset="0"/>
                <a:ea typeface="ヒラギノ角ゴ Pro W3" charset="0"/>
                <a:cs typeface="ヒラギノ角ゴ Pro W3" charset="0"/>
              </a:rPr>
              <a:t>=13</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news article, news video</a:t>
            </a:r>
          </a:p>
          <a:p>
            <a:r>
              <a:rPr lang="en-US" dirty="0">
                <a:latin typeface="Arial" charset="0"/>
                <a:ea typeface="ヒラギノ角ゴ Pro W3" charset="0"/>
                <a:cs typeface="ヒラギノ角ゴ Pro W3" charset="0"/>
              </a:rPr>
              <a:t>http://triangle.news14.com/content/</a:t>
            </a:r>
            <a:r>
              <a:rPr lang="en-US" dirty="0" err="1">
                <a:latin typeface="Arial" charset="0"/>
                <a:ea typeface="ヒラギノ角ゴ Pro W3" charset="0"/>
                <a:cs typeface="ヒラギノ角ゴ Pro W3" charset="0"/>
              </a:rPr>
              <a:t>top_stories</a:t>
            </a:r>
            <a:r>
              <a:rPr lang="en-US" dirty="0">
                <a:latin typeface="Arial" charset="0"/>
                <a:ea typeface="ヒラギノ角ゴ Pro W3" charset="0"/>
                <a:cs typeface="ヒラギノ角ゴ Pro W3" charset="0"/>
              </a:rPr>
              <a:t>/652523/survey-shows-n-c--workforce-skills-lacking</a:t>
            </a:r>
          </a:p>
          <a:p>
            <a:endParaRPr lang="en-US" dirty="0">
              <a:latin typeface="Arial" charset="0"/>
              <a:ea typeface="ヒラギノ角ゴ Pro W3" charset="0"/>
              <a:cs typeface="ヒラギノ角ゴ Pro W3"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xfrm>
            <a:off x="914400" y="4267200"/>
            <a:ext cx="51816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latin typeface="Arial" charset="0"/>
                <a:ea typeface="ヒラギノ角ゴ Pro W3" charset="0"/>
                <a:cs typeface="ヒラギノ角ゴ Pro W3" charset="0"/>
              </a:rPr>
              <a:t>I have heard from many employers that the way you enter the door and greet the interviewer has a dramatic impact on getting hired</a:t>
            </a:r>
            <a:r>
              <a:rPr lang="en-US" sz="1400" dirty="0" smtClean="0">
                <a:latin typeface="Arial" charset="0"/>
                <a:ea typeface="ヒラギノ角ゴ Pro W3" charset="0"/>
                <a:cs typeface="ヒラギノ角ゴ Pro W3" charset="0"/>
              </a:rPr>
              <a:t>.</a:t>
            </a:r>
          </a:p>
          <a:p>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Also the interview starts the first time you have contact with the company.  Through an </a:t>
            </a:r>
            <a:r>
              <a:rPr lang="en-US" sz="1400" u="sng" dirty="0">
                <a:latin typeface="Arial" charset="0"/>
                <a:ea typeface="ヒラギノ角ゴ Pro W3" charset="0"/>
                <a:cs typeface="ヒラギノ角ゴ Pro W3" charset="0"/>
              </a:rPr>
              <a:t>employee</a:t>
            </a:r>
            <a:r>
              <a:rPr lang="en-US" sz="1400" dirty="0">
                <a:latin typeface="Arial" charset="0"/>
                <a:ea typeface="ヒラギノ角ゴ Pro W3" charset="0"/>
                <a:cs typeface="ヒラギノ角ゴ Pro W3" charset="0"/>
              </a:rPr>
              <a:t>, the </a:t>
            </a:r>
            <a:r>
              <a:rPr lang="en-US" sz="1400" u="sng" dirty="0">
                <a:latin typeface="Arial" charset="0"/>
                <a:ea typeface="ヒラギノ角ゴ Pro W3" charset="0"/>
                <a:cs typeface="ヒラギノ角ゴ Pro W3" charset="0"/>
              </a:rPr>
              <a:t>application proces</a:t>
            </a:r>
            <a:r>
              <a:rPr lang="en-US" sz="1400" dirty="0">
                <a:latin typeface="Arial" charset="0"/>
                <a:ea typeface="ヒラギノ角ゴ Pro W3" charset="0"/>
                <a:cs typeface="ヒラギノ角ゴ Pro W3" charset="0"/>
              </a:rPr>
              <a:t>s, </a:t>
            </a:r>
            <a:r>
              <a:rPr lang="en-US" sz="1400" u="sng" dirty="0">
                <a:latin typeface="Arial" charset="0"/>
                <a:ea typeface="ヒラギノ角ゴ Pro W3" charset="0"/>
                <a:cs typeface="ヒラギノ角ゴ Pro W3" charset="0"/>
              </a:rPr>
              <a:t>scheduling</a:t>
            </a:r>
            <a:r>
              <a:rPr lang="en-US" sz="1400" dirty="0">
                <a:latin typeface="Arial" charset="0"/>
                <a:ea typeface="ヒラギノ角ゴ Pro W3" charset="0"/>
                <a:cs typeface="ヒラギノ角ゴ Pro W3" charset="0"/>
              </a:rPr>
              <a:t> the interview, etc</a:t>
            </a:r>
            <a:r>
              <a:rPr lang="en-US" sz="1400" dirty="0" smtClean="0">
                <a:latin typeface="Arial" charset="0"/>
                <a:ea typeface="ヒラギノ角ゴ Pro W3" charset="0"/>
                <a:cs typeface="ヒラギノ角ゴ Pro W3" charset="0"/>
              </a:rPr>
              <a:t>.</a:t>
            </a:r>
          </a:p>
          <a:p>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Don</a:t>
            </a:r>
            <a:r>
              <a:rPr lang="ja-JP" altLang="en-US" sz="1400" dirty="0">
                <a:latin typeface="Arial" charset="0"/>
                <a:ea typeface="ヒラギノ角ゴ Pro W3" charset="0"/>
                <a:cs typeface="ヒラギノ角ゴ Pro W3" charset="0"/>
              </a:rPr>
              <a:t>’</a:t>
            </a:r>
            <a:r>
              <a:rPr lang="en-US" sz="1400" dirty="0">
                <a:latin typeface="Arial" charset="0"/>
                <a:ea typeface="ヒラギノ角ゴ Pro W3" charset="0"/>
                <a:cs typeface="ヒラギノ角ゴ Pro W3" charset="0"/>
              </a:rPr>
              <a:t>t come to a job interview ready to answer questions, come to the job interview ready to demonstrate why the company needs you</a:t>
            </a:r>
            <a:r>
              <a:rPr lang="en-US" sz="1400" dirty="0" smtClean="0">
                <a:latin typeface="Arial" charset="0"/>
                <a:ea typeface="ヒラギノ角ゴ Pro W3" charset="0"/>
                <a:cs typeface="ヒラギノ角ゴ Pro W3" charset="0"/>
              </a:rPr>
              <a:t>.</a:t>
            </a:r>
          </a:p>
          <a:p>
            <a:endParaRPr lang="en-US" sz="1400" dirty="0" smtClean="0">
              <a:latin typeface="Arial" charset="0"/>
              <a:ea typeface="ヒラギノ角ゴ Pro W3" charset="0"/>
              <a:cs typeface="ヒラギノ角ゴ Pro W3" charset="0"/>
            </a:endParaRPr>
          </a:p>
          <a:p>
            <a:endParaRPr lang="en-US" sz="1400"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www.commcorp.org</a:t>
            </a:r>
            <a:r>
              <a:rPr lang="en-US" dirty="0">
                <a:latin typeface="Arial" charset="0"/>
                <a:ea typeface="ヒラギノ角ゴ Pro W3" charset="0"/>
                <a:cs typeface="ヒラギノ角ゴ Pro W3" charset="0"/>
              </a:rPr>
              <a:t>/resources/</a:t>
            </a:r>
            <a:r>
              <a:rPr lang="en-US" dirty="0" err="1">
                <a:latin typeface="Arial" charset="0"/>
                <a:ea typeface="ヒラギノ角ゴ Pro W3" charset="0"/>
                <a:cs typeface="ヒラギノ角ゴ Pro W3" charset="0"/>
              </a:rPr>
              <a:t>detail.cfm?ID</a:t>
            </a:r>
            <a:r>
              <a:rPr lang="en-US" dirty="0">
                <a:latin typeface="Arial" charset="0"/>
                <a:ea typeface="ヒラギノ角ゴ Pro W3" charset="0"/>
                <a:cs typeface="ヒラギノ角ゴ Pro W3" charset="0"/>
              </a:rPr>
              <a:t>=988</a:t>
            </a:r>
          </a:p>
          <a:p>
            <a:r>
              <a:rPr lang="en-US" dirty="0">
                <a:latin typeface="Arial" charset="0"/>
                <a:ea typeface="ヒラギノ角ゴ Pro W3" charset="0"/>
                <a:cs typeface="ヒラギノ角ゴ Pro W3" charset="0"/>
              </a:rPr>
              <a:t>Commonwealth Corporation</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Since 1999, the share of employed teens in Massachusetts plummeted from 53 percent to 26.8 percent during 2012. This reflects a national trend in declining teen employment rates over the last decade. </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While working certainly has the ability to bolster the consumption of teens and their families, working at an early age generates a set of additional and longer lasting benefits that are manifest in improved lifetime employment and earnings outcomes as well as improved educational attainment outcomes.</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Through this study, we have learned that employers of entry level workers such as teens take recruitment and hiring very seriously and engage in a variety of activities to find prospective workers they believe will contribute to output and profitability in their organizations. The findings of this study can inform the ways that schools, community based organizations, workforce boards, career centers and businesses can intervene to help increase youth employment.</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p:txBody>
      </p:sp>
      <p:sp>
        <p:nvSpPr>
          <p:cNvPr id="283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053C1B3-FE7D-0E42-9EAE-62D87295796E}" type="slidenum">
              <a:rPr lang="en-US" sz="1200"/>
              <a:pPr/>
              <a:t>27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7478C729-0CF7-D94F-9D3A-110706CEE902}" type="slidenum">
              <a:rPr lang="en-US" sz="1200"/>
              <a:pPr algn="r"/>
              <a:t>28</a:t>
            </a:fld>
            <a:endParaRPr lang="en-US" sz="1200"/>
          </a:p>
        </p:txBody>
      </p:sp>
      <p:sp>
        <p:nvSpPr>
          <p:cNvPr id="314372" name="Rectangle 2"/>
          <p:cNvSpPr>
            <a:spLocks noGrp="1" noRot="1" noChangeAspect="1" noChangeArrowheads="1" noTextEdit="1"/>
          </p:cNvSpPr>
          <p:nvPr>
            <p:ph type="sldImg"/>
          </p:nvPr>
        </p:nvSpPr>
        <p:spPr>
          <a:solidFill>
            <a:srgbClr val="FFFFFF"/>
          </a:solidFill>
          <a:ln/>
        </p:spPr>
      </p:sp>
      <p:sp>
        <p:nvSpPr>
          <p:cNvPr id="314373" name="Rectangle 3"/>
          <p:cNvSpPr>
            <a:spLocks noGrp="1" noChangeArrowheads="1"/>
          </p:cNvSpPr>
          <p:nvPr>
            <p:ph type="body" idx="1"/>
          </p:nvPr>
        </p:nvSpPr>
        <p:spPr>
          <a:xfrm>
            <a:off x="838200" y="4343400"/>
            <a:ext cx="53340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Arial" charset="0"/>
                <a:ea typeface="ヒラギノ角ゴ Pro W3" charset="0"/>
                <a:cs typeface="Arial" charset="0"/>
              </a:rPr>
              <a:t>If you read the front page of the newspaper you might still believe this.</a:t>
            </a:r>
          </a:p>
          <a:p>
            <a:pPr eaLnBrk="1" hangingPunct="1"/>
            <a:endParaRPr lang="en-US" sz="1400" dirty="0">
              <a:latin typeface="Arial" charset="0"/>
              <a:ea typeface="ヒラギノ角ゴ Pro W3" charset="0"/>
              <a:cs typeface="Arial" charset="0"/>
            </a:endParaRPr>
          </a:p>
          <a:p>
            <a:pPr eaLnBrk="1" hangingPunct="1"/>
            <a:r>
              <a:rPr lang="en-US" sz="1400" dirty="0">
                <a:latin typeface="Arial" charset="0"/>
                <a:ea typeface="ヒラギノ角ゴ Pro W3" charset="0"/>
                <a:cs typeface="Arial" charset="0"/>
              </a:rPr>
              <a:t>But if you read the Business section like I do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a:ln/>
        </p:spPr>
      </p:sp>
      <p:sp>
        <p:nvSpPr>
          <p:cNvPr id="316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latin typeface="Arial" charset="0"/>
                <a:ea typeface="ヒラギノ角ゴ Pro W3" charset="0"/>
                <a:cs typeface="ヒラギノ角ゴ Pro W3" charset="0"/>
              </a:rPr>
              <a:t>… you will find that times have changed -- and the manufacturing is coming back home.</a:t>
            </a:r>
          </a:p>
          <a:p>
            <a:endParaRPr lang="en-US" sz="1400"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www.forbes.com</a:t>
            </a:r>
            <a:r>
              <a:rPr lang="en-US" dirty="0">
                <a:latin typeface="Arial" charset="0"/>
                <a:ea typeface="ヒラギノ角ゴ Pro W3" charset="0"/>
                <a:cs typeface="ヒラギノ角ゴ Pro W3" charset="0"/>
              </a:rPr>
              <a:t>/sites/singularity/2012/07/23/the-end-of-</a:t>
            </a:r>
            <a:r>
              <a:rPr lang="en-US" dirty="0" err="1">
                <a:latin typeface="Arial" charset="0"/>
                <a:ea typeface="ヒラギノ角ゴ Pro W3" charset="0"/>
                <a:cs typeface="ヒラギノ角ゴ Pro W3" charset="0"/>
              </a:rPr>
              <a:t>chinese</a:t>
            </a:r>
            <a:r>
              <a:rPr lang="en-US" dirty="0">
                <a:latin typeface="Arial" charset="0"/>
                <a:ea typeface="ヒラギノ角ゴ Pro W3" charset="0"/>
                <a:cs typeface="ヒラギノ角ゴ Pro W3" charset="0"/>
              </a:rPr>
              <a:t>-manufacturing-and-rebirth-of-u-s-industry/</a:t>
            </a:r>
          </a:p>
          <a:p>
            <a:r>
              <a:rPr lang="en-US" dirty="0">
                <a:latin typeface="Arial" charset="0"/>
                <a:ea typeface="ヒラギノ角ゴ Pro W3" charset="0"/>
                <a:cs typeface="ヒラギノ角ゴ Pro W3" charset="0"/>
              </a:rPr>
              <a:t>The End of Chinese Manufacturing and Rebirth of U.S. Industry</a:t>
            </a:r>
          </a:p>
        </p:txBody>
      </p:sp>
      <p:sp>
        <p:nvSpPr>
          <p:cNvPr id="316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21686AA3-8A2A-6A43-B9DF-DC604CBE70DE}" type="slidenum">
              <a:rPr lang="en-US" sz="1200"/>
              <a:pPr/>
              <a:t>29</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5452ACF-E37D-054F-9FF3-05EDADC77349}" type="slidenum">
              <a:rPr lang="en-US" sz="1200"/>
              <a:pPr algn="r"/>
              <a:t>3</a:t>
            </a:fld>
            <a:endParaRPr lang="en-US" sz="1200"/>
          </a:p>
        </p:txBody>
      </p:sp>
      <p:sp>
        <p:nvSpPr>
          <p:cNvPr id="103428" name="Rectangle 2"/>
          <p:cNvSpPr>
            <a:spLocks noGrp="1" noRot="1" noChangeAspect="1" noChangeArrowheads="1" noTextEdit="1"/>
          </p:cNvSpPr>
          <p:nvPr>
            <p:ph type="sldImg"/>
          </p:nvPr>
        </p:nvSpPr>
        <p:spPr>
          <a:solidFill>
            <a:srgbClr val="FFFFFF"/>
          </a:solidFill>
          <a:ln/>
        </p:spPr>
      </p:sp>
      <p:sp>
        <p:nvSpPr>
          <p:cNvPr id="103429" name="Rectangle 3"/>
          <p:cNvSpPr>
            <a:spLocks noGrp="1" noChangeArrowheads="1"/>
          </p:cNvSpPr>
          <p:nvPr>
            <p:ph type="body" idx="1"/>
          </p:nvPr>
        </p:nvSpPr>
        <p:spPr>
          <a:xfrm>
            <a:off x="838200" y="4343400"/>
            <a:ext cx="53340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30000"/>
              </a:spcAft>
            </a:pPr>
            <a:r>
              <a:rPr lang="en-US" sz="1400" dirty="0" smtClean="0">
                <a:latin typeface="Arial" charset="0"/>
                <a:ea typeface="ヒラギノ角ゴ Pro W3" charset="0"/>
                <a:cs typeface="ヒラギノ角ゴ Pro W3" charset="0"/>
              </a:rPr>
              <a:t>Not </a:t>
            </a:r>
            <a:r>
              <a:rPr lang="en-US" sz="1400" dirty="0">
                <a:latin typeface="Arial" charset="0"/>
                <a:ea typeface="ヒラギノ角ゴ Pro W3" charset="0"/>
                <a:cs typeface="ヒラギノ角ゴ Pro W3" charset="0"/>
              </a:rPr>
              <a:t>counting the occupations that require </a:t>
            </a:r>
            <a:r>
              <a:rPr lang="en-US" sz="1400" u="sng" dirty="0">
                <a:latin typeface="Arial" charset="0"/>
                <a:ea typeface="ヒラギノ角ゴ Pro W3" charset="0"/>
                <a:cs typeface="ヒラギノ角ゴ Pro W3" charset="0"/>
              </a:rPr>
              <a:t>less </a:t>
            </a:r>
            <a:r>
              <a:rPr lang="en-US" sz="1400" dirty="0">
                <a:latin typeface="Arial" charset="0"/>
                <a:ea typeface="ヒラギノ角ゴ Pro W3" charset="0"/>
                <a:cs typeface="ヒラギノ角ゴ Pro W3" charset="0"/>
              </a:rPr>
              <a:t>than a year of </a:t>
            </a:r>
            <a:r>
              <a:rPr lang="en-US" sz="1400" u="sng" dirty="0">
                <a:latin typeface="Arial" charset="0"/>
                <a:ea typeface="ヒラギノ角ゴ Pro W3" charset="0"/>
                <a:cs typeface="ヒラギノ角ゴ Pro W3" charset="0"/>
              </a:rPr>
              <a:t>on-the-job-training</a:t>
            </a:r>
            <a:r>
              <a:rPr lang="en-US" sz="1400" dirty="0">
                <a:latin typeface="Arial" charset="0"/>
                <a:ea typeface="ヒラギノ角ゴ Pro W3" charset="0"/>
                <a:cs typeface="ヒラギノ角ゴ Pro W3" charset="0"/>
              </a:rPr>
              <a:t> (OJT), </a:t>
            </a:r>
          </a:p>
          <a:p>
            <a:pPr eaLnBrk="1" hangingPunct="1">
              <a:spcBef>
                <a:spcPct val="0"/>
              </a:spcBef>
              <a:spcAft>
                <a:spcPct val="30000"/>
              </a:spcAft>
            </a:pPr>
            <a:r>
              <a:rPr lang="en-US" sz="1400" dirty="0">
                <a:latin typeface="Arial" charset="0"/>
                <a:ea typeface="ヒラギノ角ゴ Pro W3" charset="0"/>
                <a:cs typeface="ヒラギノ角ゴ Pro W3" charset="0"/>
              </a:rPr>
              <a:t>here are the </a:t>
            </a:r>
            <a:r>
              <a:rPr lang="en-US" sz="1400" u="sng" dirty="0">
                <a:latin typeface="Arial" charset="0"/>
                <a:ea typeface="ヒラギノ角ゴ Pro W3" charset="0"/>
                <a:cs typeface="ヒラギノ角ゴ Pro W3" charset="0"/>
              </a:rPr>
              <a:t>high-demand</a:t>
            </a:r>
            <a:r>
              <a:rPr lang="en-US" sz="1400" dirty="0">
                <a:latin typeface="Arial" charset="0"/>
                <a:ea typeface="ヒラギノ角ゴ Pro W3" charset="0"/>
                <a:cs typeface="ヒラギノ角ゴ Pro W3" charset="0"/>
              </a:rPr>
              <a:t> occupations in the United States that require some kind of postsecondary education.</a:t>
            </a:r>
          </a:p>
          <a:p>
            <a:pPr eaLnBrk="1" hangingPunct="1">
              <a:spcBef>
                <a:spcPct val="0"/>
              </a:spcBef>
              <a:spcAft>
                <a:spcPct val="30000"/>
              </a:spcAft>
            </a:pPr>
            <a:endParaRPr lang="en-US" sz="1400" dirty="0">
              <a:latin typeface="Arial" charset="0"/>
              <a:ea typeface="ヒラギノ角ゴ Pro W3" charset="0"/>
              <a:cs typeface="ヒラギノ角ゴ Pro W3" charset="0"/>
            </a:endParaRPr>
          </a:p>
          <a:p>
            <a:pPr eaLnBrk="1" hangingPunct="1">
              <a:spcBef>
                <a:spcPct val="0"/>
              </a:spcBef>
              <a:spcAft>
                <a:spcPct val="30000"/>
              </a:spcAft>
            </a:pPr>
            <a:r>
              <a:rPr lang="en-US" sz="1400" dirty="0">
                <a:latin typeface="Arial" charset="0"/>
                <a:ea typeface="ヒラギノ角ゴ Pro W3" charset="0"/>
                <a:cs typeface="ヒラギノ角ゴ Pro W3" charset="0"/>
              </a:rPr>
              <a:t>The number listed is the projected change in the number of positions in the </a:t>
            </a:r>
            <a:r>
              <a:rPr lang="en-US" sz="1400" dirty="0" smtClean="0">
                <a:latin typeface="Arial" charset="0"/>
                <a:ea typeface="ヒラギノ角ゴ Pro W3" charset="0"/>
                <a:cs typeface="ヒラギノ角ゴ Pro W3" charset="0"/>
              </a:rPr>
              <a:t>United States over </a:t>
            </a:r>
            <a:r>
              <a:rPr lang="en-US" sz="1400" dirty="0">
                <a:latin typeface="Arial" charset="0"/>
                <a:ea typeface="ヒラギノ角ゴ Pro W3" charset="0"/>
                <a:cs typeface="ヒラギノ角ゴ Pro W3" charset="0"/>
              </a:rPr>
              <a:t>the ten-year projection period.</a:t>
            </a:r>
          </a:p>
          <a:p>
            <a:pPr eaLnBrk="1" hangingPunct="1">
              <a:spcBef>
                <a:spcPct val="0"/>
              </a:spcBef>
              <a:spcAft>
                <a:spcPct val="30000"/>
              </a:spcAft>
            </a:pPr>
            <a:endParaRPr lang="en-US" sz="1400" dirty="0">
              <a:latin typeface="Arial" charset="0"/>
              <a:ea typeface="ヒラギノ角ゴ Pro W3" charset="0"/>
              <a:cs typeface="ヒラギノ角ゴ Pro W3" charset="0"/>
            </a:endParaRPr>
          </a:p>
          <a:p>
            <a:pPr eaLnBrk="1" hangingPunct="1">
              <a:spcBef>
                <a:spcPct val="0"/>
              </a:spcBef>
              <a:spcAft>
                <a:spcPct val="30000"/>
              </a:spcAft>
            </a:pPr>
            <a:r>
              <a:rPr lang="en-US" sz="1400" dirty="0" smtClean="0">
                <a:latin typeface="Arial" charset="0"/>
                <a:ea typeface="ヒラギノ角ゴ Pro W3" charset="0"/>
                <a:cs typeface="ヒラギノ角ゴ Pro W3" charset="0"/>
              </a:rPr>
              <a:t>I’ve highlighted in red the teachers </a:t>
            </a:r>
            <a:r>
              <a:rPr lang="en-US" sz="1400" dirty="0">
                <a:latin typeface="Arial" charset="0"/>
                <a:ea typeface="ヒラギノ角ゴ Pro W3" charset="0"/>
                <a:cs typeface="ヒラギノ角ゴ Pro W3" charset="0"/>
              </a:rPr>
              <a:t>we need at all levels of education</a:t>
            </a:r>
            <a:r>
              <a:rPr lang="en-US" sz="1400" dirty="0" smtClean="0">
                <a:latin typeface="Arial" charset="0"/>
                <a:ea typeface="ヒラギノ角ゴ Pro W3" charset="0"/>
                <a:cs typeface="ヒラギノ角ゴ Pro W3" charset="0"/>
              </a:rPr>
              <a:t>.  </a:t>
            </a:r>
          </a:p>
          <a:p>
            <a:pPr eaLnBrk="1" hangingPunct="1">
              <a:spcBef>
                <a:spcPct val="0"/>
              </a:spcBef>
              <a:spcAft>
                <a:spcPct val="30000"/>
              </a:spcAft>
            </a:pPr>
            <a:endParaRPr lang="en-US" sz="1400" dirty="0" smtClean="0">
              <a:latin typeface="Arial" charset="0"/>
              <a:ea typeface="ヒラギノ角ゴ Pro W3" charset="0"/>
              <a:cs typeface="ヒラギノ角ゴ Pro W3" charset="0"/>
            </a:endParaRPr>
          </a:p>
          <a:p>
            <a:pPr eaLnBrk="1" hangingPunct="1">
              <a:spcBef>
                <a:spcPct val="0"/>
              </a:spcBef>
              <a:spcAft>
                <a:spcPct val="30000"/>
              </a:spcAft>
            </a:pPr>
            <a:r>
              <a:rPr lang="en-US" sz="1400" dirty="0" smtClean="0">
                <a:latin typeface="Arial" charset="0"/>
                <a:ea typeface="ヒラギノ角ゴ Pro W3" charset="0"/>
                <a:cs typeface="ヒラギノ角ゴ Pro W3" charset="0"/>
              </a:rPr>
              <a:t>What are you doing to recruit</a:t>
            </a:r>
            <a:r>
              <a:rPr lang="en-US" sz="1400" baseline="0" dirty="0" smtClean="0">
                <a:latin typeface="Arial" charset="0"/>
                <a:ea typeface="ヒラギノ角ゴ Pro W3" charset="0"/>
                <a:cs typeface="ヒラギノ角ゴ Pro W3" charset="0"/>
              </a:rPr>
              <a:t> new teachers?</a:t>
            </a:r>
            <a:endParaRPr lang="en-US" sz="1400" dirty="0">
              <a:latin typeface="Arial" charset="0"/>
              <a:ea typeface="ヒラギノ角ゴ Pro W3" charset="0"/>
              <a:cs typeface="ヒラギノ角ゴ Pro W3" charset="0"/>
            </a:endParaRPr>
          </a:p>
          <a:p>
            <a:pPr eaLnBrk="1" hangingPunct="1">
              <a:spcBef>
                <a:spcPct val="0"/>
              </a:spcBef>
              <a:spcAft>
                <a:spcPct val="30000"/>
              </a:spcAft>
            </a:pPr>
            <a:endParaRPr lang="en-US" sz="1400" dirty="0" smtClean="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r>
              <a:rPr lang="en-US" dirty="0">
                <a:solidFill>
                  <a:srgbClr val="FF0000"/>
                </a:solidFill>
                <a:latin typeface="Arial" charset="0"/>
                <a:ea typeface="ヒラギノ角ゴ Pro W3" charset="0"/>
                <a:cs typeface="Arial" charset="0"/>
              </a:rPr>
              <a:t>==========</a:t>
            </a:r>
          </a:p>
          <a:p>
            <a:pPr eaLnBrk="1" hangingPunct="1">
              <a:spcBef>
                <a:spcPct val="0"/>
              </a:spcBef>
              <a:spcAft>
                <a:spcPct val="30000"/>
              </a:spcAft>
            </a:pPr>
            <a:r>
              <a:rPr lang="en-US" dirty="0">
                <a:solidFill>
                  <a:srgbClr val="FF0000"/>
                </a:solidFill>
                <a:latin typeface="Arial" charset="0"/>
                <a:ea typeface="ヒラギノ角ゴ Pro W3" charset="0"/>
                <a:cs typeface="Arial" charset="0"/>
              </a:rPr>
              <a:t>These data are from </a:t>
            </a:r>
            <a:r>
              <a:rPr lang="en-US" dirty="0" err="1">
                <a:solidFill>
                  <a:srgbClr val="FF0000"/>
                </a:solidFill>
                <a:latin typeface="Arial" charset="0"/>
                <a:ea typeface="ヒラギノ角ゴ Pro W3" charset="0"/>
                <a:cs typeface="Arial" charset="0"/>
              </a:rPr>
              <a:t>www.CareerOutlook.US</a:t>
            </a:r>
            <a:endParaRPr lang="en-US" dirty="0">
              <a:solidFill>
                <a:srgbClr val="FF0000"/>
              </a:solidFill>
              <a:latin typeface="Arial" charset="0"/>
              <a:ea typeface="ヒラギノ角ゴ Pro W3" charset="0"/>
              <a:cs typeface="Arial" charset="0"/>
            </a:endParaRPr>
          </a:p>
          <a:p>
            <a:pPr eaLnBrk="1" hangingPunct="1">
              <a:spcBef>
                <a:spcPct val="0"/>
              </a:spcBef>
              <a:spcAft>
                <a:spcPct val="30000"/>
              </a:spcAft>
            </a:pPr>
            <a:endParaRPr lang="en-US" dirty="0">
              <a:solidFill>
                <a:srgbClr val="FF0000"/>
              </a:solidFill>
              <a:latin typeface="Arial" charset="0"/>
              <a:ea typeface="ヒラギノ角ゴ Pro W3" charset="0"/>
              <a:cs typeface="Arial" charset="0"/>
            </a:endParaRPr>
          </a:p>
          <a:p>
            <a:r>
              <a:rPr lang="en-US" dirty="0">
                <a:solidFill>
                  <a:srgbClr val="FF0000"/>
                </a:solidFill>
                <a:latin typeface="Arial" charset="0"/>
                <a:ea typeface="ヒラギノ角ゴ Pro W3" charset="0"/>
                <a:cs typeface="ヒラギノ角ゴ Pro W3" charset="0"/>
              </a:rPr>
              <a:t>http://</a:t>
            </a:r>
            <a:r>
              <a:rPr lang="en-US" dirty="0" err="1">
                <a:solidFill>
                  <a:srgbClr val="FF0000"/>
                </a:solidFill>
                <a:latin typeface="Arial" charset="0"/>
                <a:ea typeface="ヒラギノ角ゴ Pro W3" charset="0"/>
                <a:cs typeface="ヒラギノ角ゴ Pro W3" charset="0"/>
              </a:rPr>
              <a:t>www.bls.gov</a:t>
            </a:r>
            <a:r>
              <a:rPr lang="en-US" dirty="0">
                <a:solidFill>
                  <a:srgbClr val="FF0000"/>
                </a:solidFill>
                <a:latin typeface="Arial" charset="0"/>
                <a:ea typeface="ヒラギノ角ゴ Pro W3" charset="0"/>
                <a:cs typeface="ヒラギノ角ゴ Pro W3" charset="0"/>
              </a:rPr>
              <a:t>/</a:t>
            </a:r>
            <a:r>
              <a:rPr lang="en-US" dirty="0" err="1">
                <a:solidFill>
                  <a:srgbClr val="FF0000"/>
                </a:solidFill>
                <a:latin typeface="Arial" charset="0"/>
                <a:ea typeface="ヒラギノ角ゴ Pro W3" charset="0"/>
                <a:cs typeface="ヒラギノ角ゴ Pro W3" charset="0"/>
              </a:rPr>
              <a:t>emp</a:t>
            </a:r>
            <a:r>
              <a:rPr lang="en-US" dirty="0">
                <a:solidFill>
                  <a:srgbClr val="FF0000"/>
                </a:solidFill>
                <a:latin typeface="Arial" charset="0"/>
                <a:ea typeface="ヒラギノ角ゴ Pro W3" charset="0"/>
                <a:cs typeface="ヒラギノ角ゴ Pro W3" charset="0"/>
              </a:rPr>
              <a:t>/ep_table_112.htm</a:t>
            </a:r>
          </a:p>
          <a:p>
            <a:r>
              <a:rPr lang="en-US" dirty="0">
                <a:solidFill>
                  <a:srgbClr val="FF0000"/>
                </a:solidFill>
                <a:latin typeface="Arial" charset="0"/>
                <a:ea typeface="ヒラギノ角ゴ Pro W3" charset="0"/>
                <a:cs typeface="ヒラギノ角ゴ Pro W3" charset="0"/>
              </a:rPr>
              <a:t>Education and training assignments</a:t>
            </a:r>
          </a:p>
          <a:p>
            <a:r>
              <a:rPr lang="en-US" dirty="0">
                <a:solidFill>
                  <a:srgbClr val="FF0000"/>
                </a:solidFill>
                <a:latin typeface="Arial" charset="0"/>
                <a:ea typeface="ヒラギノ角ゴ Pro W3" charset="0"/>
                <a:cs typeface="ヒラギノ角ゴ Pro W3" charset="0"/>
              </a:rPr>
              <a:t>updated January 13, 2012</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smtClean="0">
                <a:latin typeface="Arial" charset="0"/>
                <a:ea typeface="ヒラギノ角ゴ Pro W3" charset="0"/>
                <a:cs typeface="ヒラギノ角ゴ Pro W3" charset="0"/>
              </a:rPr>
              <a:t>But why </a:t>
            </a:r>
            <a:r>
              <a:rPr lang="en-US" sz="1400" dirty="0">
                <a:latin typeface="Arial" charset="0"/>
                <a:ea typeface="ヒラギノ角ゴ Pro W3" charset="0"/>
                <a:cs typeface="ヒラギノ角ゴ Pro W3" charset="0"/>
              </a:rPr>
              <a:t>would a school counselor allow a young lady to take a manufacturing class knowing that she could end up with a job like this?</a:t>
            </a:r>
          </a:p>
          <a:p>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Compare the cleanliness of the </a:t>
            </a:r>
            <a:r>
              <a:rPr lang="en-US" sz="1400" dirty="0" smtClean="0">
                <a:latin typeface="Arial" charset="0"/>
                <a:ea typeface="ヒラギノ角ゴ Pro W3" charset="0"/>
                <a:cs typeface="ヒラギノ角ゴ Pro W3" charset="0"/>
              </a:rPr>
              <a:t>work environment in </a:t>
            </a:r>
            <a:r>
              <a:rPr lang="en-US" sz="1400" dirty="0">
                <a:latin typeface="Arial" charset="0"/>
                <a:ea typeface="ヒラギノ角ゴ Pro W3" charset="0"/>
                <a:cs typeface="ヒラギノ角ゴ Pro W3" charset="0"/>
              </a:rPr>
              <a:t>this picture with …</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https://</a:t>
            </a:r>
            <a:r>
              <a:rPr lang="en-US" dirty="0" err="1">
                <a:latin typeface="Arial" charset="0"/>
                <a:ea typeface="ヒラギノ角ゴ Pro W3" charset="0"/>
                <a:cs typeface="ヒラギノ角ゴ Pro W3" charset="0"/>
              </a:rPr>
              <a:t>dwd.wisconsin.gov</a:t>
            </a:r>
            <a:r>
              <a:rPr lang="en-US" dirty="0">
                <a:latin typeface="Arial" charset="0"/>
                <a:ea typeface="ヒラギノ角ゴ Pro W3" charset="0"/>
                <a:cs typeface="ヒラギノ角ゴ Pro W3" charset="0"/>
              </a:rPr>
              <a:t>/</a:t>
            </a:r>
            <a:r>
              <a:rPr lang="en-US" dirty="0" err="1">
                <a:latin typeface="Arial" charset="0"/>
                <a:ea typeface="ヒラギノ角ゴ Pro W3" charset="0"/>
                <a:cs typeface="ヒラギノ角ゴ Pro W3" charset="0"/>
              </a:rPr>
              <a:t>dwd</a:t>
            </a:r>
            <a:r>
              <a:rPr lang="en-US" dirty="0">
                <a:latin typeface="Arial" charset="0"/>
                <a:ea typeface="ヒラギノ角ゴ Pro W3" charset="0"/>
                <a:cs typeface="ヒラギノ角ゴ Pro W3" charset="0"/>
              </a:rPr>
              <a:t>/</a:t>
            </a:r>
            <a:r>
              <a:rPr lang="en-US" dirty="0" err="1">
                <a:latin typeface="Arial" charset="0"/>
                <a:ea typeface="ヒラギノ角ゴ Pro W3" charset="0"/>
                <a:cs typeface="ヒラギノ角ゴ Pro W3" charset="0"/>
              </a:rPr>
              <a:t>dwdhistory</a:t>
            </a:r>
            <a:r>
              <a:rPr lang="en-US" dirty="0">
                <a:latin typeface="Arial" charset="0"/>
                <a:ea typeface="ヒラギノ角ゴ Pro W3" charset="0"/>
                <a:cs typeface="ヒラギノ角ゴ Pro W3" charset="0"/>
              </a:rPr>
              <a:t>/images/</a:t>
            </a:r>
            <a:r>
              <a:rPr lang="en-US" dirty="0" err="1">
                <a:latin typeface="Arial" charset="0"/>
                <a:ea typeface="ヒラギノ角ゴ Pro W3" charset="0"/>
                <a:cs typeface="ヒラギノ角ゴ Pro W3" charset="0"/>
              </a:rPr>
              <a:t>women_in_factory_big.jpg</a:t>
            </a:r>
            <a:endParaRPr lang="en-US" dirty="0">
              <a:latin typeface="Arial" charset="0"/>
              <a:ea typeface="ヒラギノ角ゴ Pro W3" charset="0"/>
              <a:cs typeface="ヒラギノ角ゴ Pro W3" charset="0"/>
            </a:endParaRPr>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0C6FBC08-7888-224D-88DB-B4C7B36B0D52}" type="slidenum">
              <a:rPr lang="en-US" sz="1200"/>
              <a:pPr/>
              <a:t>30</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smtClean="0">
                <a:latin typeface="Arial" charset="0"/>
                <a:ea typeface="ヒラギノ角ゴ Pro W3" charset="0"/>
                <a:cs typeface="ヒラギノ角ゴ Pro W3" charset="0"/>
              </a:rPr>
              <a:t>…this </a:t>
            </a:r>
            <a:r>
              <a:rPr lang="en-US" sz="1400" dirty="0">
                <a:latin typeface="Arial" charset="0"/>
                <a:ea typeface="ヒラギノ角ゴ Pro W3" charset="0"/>
                <a:cs typeface="ヒラギノ角ゴ Pro W3" charset="0"/>
              </a:rPr>
              <a:t>one, where they are building jet engines in Durham, North Carolina. </a:t>
            </a:r>
          </a:p>
          <a:p>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 You could eat off of that floor</a:t>
            </a:r>
            <a:r>
              <a:rPr lang="en-US" sz="1400" dirty="0" smtClean="0">
                <a:latin typeface="Arial" charset="0"/>
                <a:ea typeface="ヒラギノ角ゴ Pro W3" charset="0"/>
                <a:cs typeface="ヒラギノ角ゴ Pro W3" charset="0"/>
              </a:rPr>
              <a:t>!</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The reality is that most educators, students, and their parents have no idea of what is happening in today</a:t>
            </a:r>
            <a:r>
              <a:rPr lang="ja-JP" altLang="en-US" sz="1400" dirty="0" smtClean="0">
                <a:latin typeface="Arial" charset="0"/>
                <a:ea typeface="ヒラギノ角ゴ Pro W3" charset="0"/>
                <a:cs typeface="ヒラギノ角ゴ Pro W3" charset="0"/>
              </a:rPr>
              <a:t>’</a:t>
            </a:r>
            <a:r>
              <a:rPr lang="en-US" sz="1400" dirty="0" smtClean="0">
                <a:latin typeface="Arial" charset="0"/>
                <a:ea typeface="ヒラギノ角ゴ Pro W3" charset="0"/>
                <a:cs typeface="ヒラギノ角ゴ Pro W3" charset="0"/>
              </a:rPr>
              <a:t>s factories.</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Name one TV show that shows employees working in a modern factory.</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How can students, teachers, and everyone else learn about modern industry?</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Field trips, job shadowing, internships, open houses?</a:t>
            </a:r>
          </a:p>
          <a:p>
            <a:endParaRPr lang="en-US" sz="1400" dirty="0">
              <a:latin typeface="Arial" charset="0"/>
              <a:ea typeface="ヒラギノ角ゴ Pro W3" charset="0"/>
              <a:cs typeface="ヒラギノ角ゴ Pro W3" charset="0"/>
            </a:endParaRPr>
          </a:p>
          <a:p>
            <a:endParaRPr lang="en-US" sz="1400"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www.bizjournals.com</a:t>
            </a:r>
            <a:r>
              <a:rPr lang="en-US" dirty="0">
                <a:latin typeface="Arial" charset="0"/>
                <a:ea typeface="ヒラギノ角ゴ Pro W3" charset="0"/>
                <a:cs typeface="ヒラギノ角ゴ Pro W3" charset="0"/>
              </a:rPr>
              <a:t>/triangle/news/2012/08/03/</a:t>
            </a:r>
            <a:r>
              <a:rPr lang="en-US" dirty="0" err="1">
                <a:latin typeface="Arial" charset="0"/>
                <a:ea typeface="ヒラギノ角ゴ Pro W3" charset="0"/>
                <a:cs typeface="ヒラギノ角ゴ Pro W3" charset="0"/>
              </a:rPr>
              <a:t>slideshow-a-look-at-ge-aviations.html?ana</a:t>
            </a:r>
            <a:r>
              <a:rPr lang="en-US" dirty="0">
                <a:latin typeface="Arial" charset="0"/>
                <a:ea typeface="ヒラギノ角ゴ Pro W3" charset="0"/>
                <a:cs typeface="ヒラギノ角ゴ Pro W3" charset="0"/>
              </a:rPr>
              <a:t>=</a:t>
            </a:r>
            <a:r>
              <a:rPr lang="en-US" dirty="0" err="1">
                <a:latin typeface="Arial" charset="0"/>
                <a:ea typeface="ヒラギノ角ゴ Pro W3" charset="0"/>
                <a:cs typeface="ヒラギノ角ゴ Pro W3" charset="0"/>
              </a:rPr>
              <a:t>e_du_pap&amp;s</a:t>
            </a:r>
            <a:r>
              <a:rPr lang="en-US" dirty="0">
                <a:latin typeface="Arial" charset="0"/>
                <a:ea typeface="ヒラギノ角ゴ Pro W3" charset="0"/>
                <a:cs typeface="ヒラギノ角ゴ Pro W3" charset="0"/>
              </a:rPr>
              <a:t>=</a:t>
            </a:r>
            <a:r>
              <a:rPr lang="en-US" dirty="0" err="1">
                <a:latin typeface="Arial" charset="0"/>
                <a:ea typeface="ヒラギノ角ゴ Pro W3" charset="0"/>
                <a:cs typeface="ヒラギノ角ゴ Pro W3" charset="0"/>
              </a:rPr>
              <a:t>article_du&amp;ed</a:t>
            </a:r>
            <a:r>
              <a:rPr lang="en-US" dirty="0">
                <a:latin typeface="Arial" charset="0"/>
                <a:ea typeface="ヒラギノ角ゴ Pro W3" charset="0"/>
                <a:cs typeface="ヒラギノ角ゴ Pro W3" charset="0"/>
              </a:rPr>
              <a:t>=2012-08-03</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Slideshow: A look at General Electric Aviation engine plant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The Durham plant, just off Miami Boulevard, is beginning to retool as the company triples its production of </a:t>
            </a:r>
            <a:r>
              <a:rPr lang="en-US" dirty="0" err="1">
                <a:latin typeface="Arial" charset="0"/>
                <a:ea typeface="ヒラギノ角ゴ Pro W3" charset="0"/>
                <a:cs typeface="ヒラギノ角ゴ Pro W3" charset="0"/>
              </a:rPr>
              <a:t>GEnx</a:t>
            </a:r>
            <a:r>
              <a:rPr lang="en-US" dirty="0">
                <a:latin typeface="Arial" charset="0"/>
                <a:ea typeface="ヒラギノ角ゴ Pro W3" charset="0"/>
                <a:cs typeface="ヒラギノ角ゴ Pro W3" charset="0"/>
              </a:rPr>
              <a:t> turbofan engines for Boeing Co.</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s (NYSE: BA) new 787 Dreamliner. It has also recently expanded production of the giant GE90 engine and several lines of smaller engines, all of which are aimed at replacing older designs that are less fuel efficient.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photo shows:</a:t>
            </a:r>
          </a:p>
          <a:p>
            <a:r>
              <a:rPr lang="en-US" dirty="0">
                <a:latin typeface="Arial" charset="0"/>
                <a:ea typeface="ヒラギノ角ゴ Pro W3" charset="0"/>
                <a:cs typeface="ヒラギノ角ゴ Pro W3" charset="0"/>
              </a:rPr>
              <a:t>A GE90 engine nears completion at the GE Aviation factory off South Miami Boulevard in Durham. The GE90 is used for large commercial aircraft such as the Boeing 777. More than 1,000 777s have been built over the years, incorporating a total of more than 2,000 engines from Boeing, Rolls-Royce and United Technologies' Pratt &amp; Whitney division.</a:t>
            </a:r>
          </a:p>
          <a:p>
            <a:endParaRPr lang="en-US" dirty="0">
              <a:latin typeface="Arial" charset="0"/>
              <a:ea typeface="ヒラギノ角ゴ Pro W3" charset="0"/>
              <a:cs typeface="ヒラギノ角ゴ Pro W3" charset="0"/>
            </a:endParaRPr>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5BF7AE2-275E-954F-9149-ED83D5CB5CA9}" type="slidenum">
              <a:rPr lang="en-US" sz="1200"/>
              <a:pPr/>
              <a:t>31</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Slide Image Placeholder 1"/>
          <p:cNvSpPr>
            <a:spLocks noGrp="1" noRot="1" noChangeAspect="1" noTextEdit="1"/>
          </p:cNvSpPr>
          <p:nvPr>
            <p:ph type="sldImg"/>
          </p:nvPr>
        </p:nvSpPr>
        <p:spPr>
          <a:ln/>
        </p:spPr>
      </p:sp>
      <p:sp>
        <p:nvSpPr>
          <p:cNvPr id="79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smtClean="0">
                <a:latin typeface="Arial" charset="0"/>
                <a:ea typeface="ヒラギノ角ゴ Pro W3" charset="0"/>
                <a:cs typeface="ヒラギノ角ゴ Pro W3" charset="0"/>
              </a:rPr>
              <a:t>Employers want employees that can do non-routine work. </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They want folks that can identify and solve new problems.</a:t>
            </a:r>
          </a:p>
          <a:p>
            <a:endParaRPr lang="en-US" sz="1400" dirty="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Gone are the jobs that required routine manual labor.</a:t>
            </a:r>
            <a:endParaRPr lang="en-US" sz="1400"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www.oecd.org</a:t>
            </a:r>
            <a:r>
              <a:rPr lang="en-US" dirty="0">
                <a:latin typeface="Arial" charset="0"/>
                <a:ea typeface="ヒラギノ角ゴ Pro W3" charset="0"/>
                <a:cs typeface="ヒラギノ角ゴ Pro W3" charset="0"/>
              </a:rPr>
              <a:t>/site/</a:t>
            </a:r>
            <a:r>
              <a:rPr lang="en-US" dirty="0" err="1">
                <a:latin typeface="Arial" charset="0"/>
                <a:ea typeface="ヒラギノ角ゴ Pro W3" charset="0"/>
                <a:cs typeface="ヒラギノ角ゴ Pro W3" charset="0"/>
              </a:rPr>
              <a:t>piaac</a:t>
            </a:r>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https://</a:t>
            </a:r>
            <a:r>
              <a:rPr lang="en-US" dirty="0" err="1">
                <a:latin typeface="Arial" charset="0"/>
                <a:ea typeface="ヒラギノ角ゴ Pro W3" charset="0"/>
                <a:cs typeface="ヒラギノ角ゴ Pro W3" charset="0"/>
              </a:rPr>
              <a:t>www.oecd.org</a:t>
            </a:r>
            <a:r>
              <a:rPr lang="en-US" dirty="0">
                <a:latin typeface="Arial" charset="0"/>
                <a:ea typeface="ヒラギノ角ゴ Pro W3" charset="0"/>
                <a:cs typeface="ヒラギノ角ゴ Pro W3" charset="0"/>
              </a:rPr>
              <a:t>/site/</a:t>
            </a:r>
            <a:r>
              <a:rPr lang="en-US" dirty="0" err="1">
                <a:latin typeface="Arial" charset="0"/>
                <a:ea typeface="ヒラギノ角ゴ Pro W3" charset="0"/>
                <a:cs typeface="ヒラギノ角ゴ Pro W3" charset="0"/>
              </a:rPr>
              <a:t>piaac</a:t>
            </a:r>
            <a:r>
              <a:rPr lang="en-US" dirty="0">
                <a:latin typeface="Arial" charset="0"/>
                <a:ea typeface="ヒラギノ角ゴ Pro W3" charset="0"/>
                <a:cs typeface="ヒラギノ角ゴ Pro W3" charset="0"/>
              </a:rPr>
              <a: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OECD Skills Outlook 2013</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skills.oecd.org</a:t>
            </a:r>
            <a:r>
              <a:rPr lang="en-US" dirty="0">
                <a:latin typeface="Arial" charset="0"/>
                <a:ea typeface="ヒラギノ角ゴ Pro W3" charset="0"/>
                <a:cs typeface="ヒラギノ角ゴ Pro W3" charset="0"/>
              </a:rPr>
              <a:t>/</a:t>
            </a:r>
            <a:r>
              <a:rPr lang="en-US" dirty="0" err="1">
                <a:latin typeface="Arial" charset="0"/>
                <a:ea typeface="ヒラギノ角ゴ Pro W3" charset="0"/>
                <a:cs typeface="ヒラギノ角ゴ Pro W3" charset="0"/>
              </a:rPr>
              <a:t>skillsoutlook.html</a:t>
            </a:r>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First Results from the Survey of Adult Skills</a:t>
            </a:r>
          </a:p>
          <a:p>
            <a:r>
              <a:rPr lang="en-US" dirty="0">
                <a:latin typeface="Arial" charset="0"/>
                <a:ea typeface="ヒラギノ角ゴ Pro W3" charset="0"/>
                <a:cs typeface="ヒラギノ角ゴ Pro W3" charset="0"/>
              </a:rPr>
              <a:t>OECD_Skills_Outlook_2013.pdf</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Key Findings</a:t>
            </a:r>
          </a:p>
          <a:p>
            <a:r>
              <a:rPr lang="en-US" dirty="0">
                <a:latin typeface="Arial" charset="0"/>
                <a:ea typeface="ヒラギノ角ゴ Pro W3" charset="0"/>
                <a:cs typeface="ヒラギノ角ゴ Pro W3" charset="0"/>
              </a:rPr>
              <a:t>SkillsOutlook_2013_KeyFindings.pdf</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Summary</a:t>
            </a:r>
          </a:p>
          <a:p>
            <a:r>
              <a:rPr lang="en-US" dirty="0">
                <a:latin typeface="Arial" charset="0"/>
                <a:ea typeface="ヒラギノ角ゴ Pro W3" charset="0"/>
                <a:cs typeface="ヒラギノ角ゴ Pro W3" charset="0"/>
              </a:rPr>
              <a:t>9789264204256-sum-en.pdf</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PIAAC Results Released</a:t>
            </a:r>
          </a:p>
          <a:p>
            <a:r>
              <a:rPr lang="en-US" dirty="0">
                <a:latin typeface="Arial" charset="0"/>
                <a:ea typeface="ヒラギノ角ゴ Pro W3" charset="0"/>
                <a:cs typeface="ヒラギノ角ゴ Pro W3" charset="0"/>
              </a:rPr>
              <a:t>On Oct. 8, 2013, the Organization for Economic Cooperation and Development (OECD) released the results of the Program for International Assessment of Adult Competencies, (PIAAC). This direct assessment was conducted with nationally representative samples from 23 countries from adults ages 16 through 65. It is an international household survey to assess the cognitive and workplace skills needed for success in the 21st-century global economy. The results are designed to help public, private, educational, and philanthropic sectors work with a shared language and set of benchmarks to enhance cooperation around the development and implementation of economic, education, and social policies that strengthen adult skills. The survey is intended to be administered every 10 years, making this a baseline report to set benchmarks against which countries and sectors can measure their improvement efforts. Multiple reports, datasets, and several data tools were released with the results, including:</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    The OECD Skills Outlook 2013: First Results from the Survey of Adult Skills, a freely available book in PDF form;</a:t>
            </a:r>
          </a:p>
          <a:p>
            <a:r>
              <a:rPr lang="en-US" dirty="0">
                <a:latin typeface="Arial" charset="0"/>
                <a:ea typeface="ヒラギノ角ゴ Pro W3" charset="0"/>
                <a:cs typeface="ヒラギノ角ゴ Pro W3" charset="0"/>
              </a:rPr>
              <a:t>    a summary, Skilled for Life? Key Findings;</a:t>
            </a:r>
          </a:p>
          <a:p>
            <a:r>
              <a:rPr lang="en-US" dirty="0">
                <a:latin typeface="Arial" charset="0"/>
                <a:ea typeface="ヒラギノ角ゴ Pro W3" charset="0"/>
                <a:cs typeface="ヒラギノ角ゴ Pro W3" charset="0"/>
              </a:rPr>
              <a:t>    a brief U.S. report, Survey of Adult Skills, First Results: United States; and</a:t>
            </a:r>
          </a:p>
          <a:p>
            <a:r>
              <a:rPr lang="en-US" dirty="0">
                <a:latin typeface="Arial" charset="0"/>
                <a:ea typeface="ヒラギノ角ゴ Pro W3" charset="0"/>
                <a:cs typeface="ヒラギノ角ゴ Pro W3" charset="0"/>
              </a:rPr>
              <a:t>    a report from the U.S. Department of Education</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s National Center for Educational Statistics, Literacy, Numeracy, and Problem Solving in Technology-Rich Environments Among U.S. Adults: Results from the Program for the International Assessment of Adult Competencies 2012: First Look, was published on Oct. 18, once the U.S. federal government was re-opened. This report highlights the U.S. performance in the international data and unique U.S. demographic characteristics. </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On Nov. 12, 2013, the OECD-authored report, Time for the United States to Reskill? What the Survey of Adult Skills Says, will be released. This report was funded by OVAE to offer a more detailed profile of low-skilled adults in the U.S. It will also identify policy implications and offer broad policy recommendations for the U.S.</a:t>
            </a:r>
          </a:p>
          <a:p>
            <a:r>
              <a:rPr lang="en-US" dirty="0">
                <a:latin typeface="Arial" charset="0"/>
                <a:ea typeface="ヒラギノ角ゴ Pro W3" charset="0"/>
                <a:cs typeface="ヒラギノ角ゴ Pro W3" charset="0"/>
              </a:rPr>
              <a:t>Links to all of these resources, as well as events and press coverage, may be found at </a:t>
            </a:r>
            <a:r>
              <a:rPr lang="en-US" dirty="0" err="1">
                <a:latin typeface="Arial" charset="0"/>
                <a:ea typeface="ヒラギノ角ゴ Pro W3" charset="0"/>
                <a:cs typeface="ヒラギノ角ゴ Pro W3" charset="0"/>
              </a:rPr>
              <a:t>www.piaacgateway.com</a:t>
            </a:r>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This article relies heavily on data included in the NCES </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First Look</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 report. Further analysis of the PIAAC data will appear in future issues of OVAE Connection.</a:t>
            </a:r>
          </a:p>
          <a:p>
            <a:r>
              <a:rPr lang="en-US" dirty="0">
                <a:latin typeface="Arial" charset="0"/>
                <a:ea typeface="ヒラギノ角ゴ Pro W3" charset="0"/>
                <a:cs typeface="ヒラギノ角ゴ Pro W3" charset="0"/>
              </a:rPr>
              <a:t>The Survey</a:t>
            </a:r>
          </a:p>
          <a:p>
            <a:r>
              <a:rPr lang="en-US" dirty="0">
                <a:latin typeface="Arial" charset="0"/>
                <a:ea typeface="ヒラギノ角ゴ Pro W3" charset="0"/>
                <a:cs typeface="ヒラギノ角ゴ Pro W3" charset="0"/>
              </a:rPr>
              <a:t>The PIAAC assessment focuses on the working-age adult population, and measures cognitive and workplace skills necessary for successful participation in the 21st century society and global economy. In the U.S., as in all of the countries participating, 5,000 individuals were surveyed to create a nationally representative dataset. An additional 5,000 people will be surveyed for a supplement that will be added to the data set in 2015.</a:t>
            </a:r>
          </a:p>
          <a:p>
            <a:r>
              <a:rPr lang="en-US" dirty="0">
                <a:latin typeface="Arial" charset="0"/>
                <a:ea typeface="ヒラギノ角ゴ Pro W3" charset="0"/>
                <a:cs typeface="ヒラギノ角ゴ Pro W3" charset="0"/>
              </a:rPr>
              <a:t>Drawing from a rich background questionnaire, the PIAAC measures relationships among respondents</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 educational background, parental educational attainment, work history and skills, occupational attainment, use of information and communications technology, and cognitive skills in the domains of literacy, numeracy, and problem solving in technology-rich environments.</a:t>
            </a:r>
          </a:p>
          <a:p>
            <a:r>
              <a:rPr lang="en-US" dirty="0">
                <a:latin typeface="Arial" charset="0"/>
                <a:ea typeface="ヒラギノ角ゴ Pro W3" charset="0"/>
                <a:cs typeface="ヒラギノ角ゴ Pro W3" charset="0"/>
              </a:rPr>
              <a:t>Findings are presented in the First Look report as country averages, and tables are used to place countries</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 performances above, at, or below the international average. Within each domain, performance is also reported as a percentage of the population that performs in five levels of proficiency: Below Level 1, Level 1, Level 2, Level 3, and combined Levels 4/5, Level descriptors can be found in the First Look report in Exhibit B-1 for literacy, B-3 for numeracy, and B-5 for problem-solving in a technology-rich environment. Performance below Level 2 is considered </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weak</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 or </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low.</a:t>
            </a:r>
            <a:r>
              <a:rPr lang="ja-JP" altLang="en-US" dirty="0">
                <a:latin typeface="Arial" charset="0"/>
                <a:ea typeface="ヒラギノ角ゴ Pro W3" charset="0"/>
                <a:cs typeface="ヒラギノ角ゴ Pro W3" charset="0"/>
              </a:rPr>
              <a:t>”</a:t>
            </a:r>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The assessment is unique in that it is the first international literacy survey that is both adaptive and administered on a laptop computer. Given as a household survey, respondents were allowed to choose whether to take the assessment on a laptop or with pencil and paper. In the U.S., nearly 80 percent of respondents completed the survey on the computer, which means that they passed an initial screening test on basic computer use and navigation.</a:t>
            </a:r>
          </a:p>
          <a:p>
            <a:r>
              <a:rPr lang="en-US" dirty="0">
                <a:latin typeface="Arial" charset="0"/>
                <a:ea typeface="ヒラギノ角ゴ Pro W3" charset="0"/>
                <a:cs typeface="ヒラギノ角ゴ Pro W3" charset="0"/>
              </a:rPr>
              <a:t>The direct measure of cognitive and workplace skills in this study creates a much more nuanced perspective on skills than the more commonly reported measure of educational attainment. For example, the attainment category of </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some college,</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 which appears on many surveys of adult skills, says very little about the knowledge, skills, and abilities of an individual, and is rarely accompanied by information on the courses taken, training completed, and skills gained. Having more information about skills, including where they are learned and how they are used, as this survey provides, will inform educators, workforce development stakeholders, human resource personnel, employers, and policymakers about the mechanisms that are effective in increasing the skill and talent inventory in regions, sectors, and across the country.</a:t>
            </a:r>
          </a:p>
          <a:p>
            <a:r>
              <a:rPr lang="en-US" dirty="0">
                <a:latin typeface="Arial" charset="0"/>
                <a:ea typeface="ヒラギノ角ゴ Pro W3" charset="0"/>
                <a:cs typeface="ヒラギノ角ゴ Pro W3" charset="0"/>
              </a:rPr>
              <a:t>Key Findings</a:t>
            </a:r>
          </a:p>
          <a:p>
            <a:r>
              <a:rPr lang="en-US" dirty="0">
                <a:latin typeface="Arial" charset="0"/>
                <a:ea typeface="ヒラギノ角ゴ Pro W3" charset="0"/>
                <a:cs typeface="ヒラギノ角ゴ Pro W3" charset="0"/>
              </a:rPr>
              <a:t>On three domains (literacy, numeracy, and problem-solving in a technology-rich environment) the U.S. average performance is significantly lower than the international average. Within domains, the U.S. profile shows a large portion of adults with skills below Level 2, and small percentages of adults with strong skills in the upper level.</a:t>
            </a:r>
          </a:p>
          <a:p>
            <a:r>
              <a:rPr lang="en-US" dirty="0">
                <a:latin typeface="Arial" charset="0"/>
                <a:ea typeface="ヒラギノ角ゴ Pro W3" charset="0"/>
                <a:cs typeface="ヒラギノ角ゴ Pro W3" charset="0"/>
              </a:rPr>
              <a:t>In the literacy domain, the U.S. average percentile performance is 270; the international average is 273. Within the domain, the U.S. profile shows 4 percent at Below Level 1, 14 percent at Level 1, 34 percent at Level 2, 36 percent at Level 3, and 12 percent at the combined Level 4/5. The U.S. has an equivalent percentage of adults in the highest level as the international average, 12 percent (see First Look, Figure 2A).</a:t>
            </a:r>
          </a:p>
          <a:p>
            <a:r>
              <a:rPr lang="en-US" dirty="0">
                <a:latin typeface="Arial" charset="0"/>
                <a:ea typeface="ヒラギノ角ゴ Pro W3" charset="0"/>
                <a:cs typeface="ヒラギノ角ゴ Pro W3" charset="0"/>
              </a:rPr>
              <a:t>In the numeracy domain, the U.S. average performance is 253; the international average is 269. Within the domain, the U.S. profile shows 10 percent at Below Level 1, 20 percent at Level 1, 34 percent at Level 2, 27 percent at Level 3, and 9 percent at the combined Level 4/5. The U.S. has a lower percentage of adults in the highest level than the international average, which is 12 percent (see First Look, Figure 2B).</a:t>
            </a:r>
          </a:p>
          <a:p>
            <a:r>
              <a:rPr lang="en-US" dirty="0">
                <a:latin typeface="Arial" charset="0"/>
                <a:ea typeface="ヒラギノ角ゴ Pro W3" charset="0"/>
                <a:cs typeface="ヒラギノ角ゴ Pro W3" charset="0"/>
              </a:rPr>
              <a:t>In problem-solving in a technology-rich environment, the U.S. average performance is 277; the international average is 283. Within the domain, which reports only four levels, the U.S. profile shows 20 percent at Below Level 1, 41 percent at Level 1, 33 percent at Level 2, and 6 percent at Level 3. The U.S. has a lower percentage of adults in the highest level than the international average, which is 8 percent (see First Look, Figure 2C).</a:t>
            </a:r>
          </a:p>
          <a:p>
            <a:r>
              <a:rPr lang="en-US" dirty="0">
                <a:latin typeface="Arial" charset="0"/>
                <a:ea typeface="ヒラギノ角ゴ Pro W3" charset="0"/>
                <a:cs typeface="ヒラギノ角ゴ Pro W3" charset="0"/>
              </a:rPr>
              <a:t>The PIAAC item framework is aligned to previous international literacy assessments, allowing trend analysis for the past 20 years. The First Look report shows that the average U.S. literacy score for adults on the PIAAC is not significantly lower than it was in 2003-08 as reported on the International Adult Literacy Survey (IALS), but is lower than the average score was in 1994-98 as reported on the Adult Literacy and </a:t>
            </a:r>
            <a:r>
              <a:rPr lang="en-US" dirty="0" err="1">
                <a:latin typeface="Arial" charset="0"/>
                <a:ea typeface="ヒラギノ角ゴ Pro W3" charset="0"/>
                <a:cs typeface="ヒラギノ角ゴ Pro W3" charset="0"/>
              </a:rPr>
              <a:t>Lifeskills</a:t>
            </a:r>
            <a:r>
              <a:rPr lang="en-US" dirty="0">
                <a:latin typeface="Arial" charset="0"/>
                <a:ea typeface="ヒラギノ角ゴ Pro W3" charset="0"/>
                <a:cs typeface="ヒラギノ角ゴ Pro W3" charset="0"/>
              </a:rPr>
              <a:t> Survey (ALL) (Tables 1-A and 1-B). The average U.S. numeracy score on the PIAAC is lower than it was in 2003-08 as reported in the IALS.</a:t>
            </a:r>
          </a:p>
          <a:p>
            <a:r>
              <a:rPr lang="en-US" dirty="0">
                <a:latin typeface="Arial" charset="0"/>
                <a:ea typeface="ヒラギノ角ゴ Pro W3" charset="0"/>
                <a:cs typeface="ヒラギノ角ゴ Pro W3" charset="0"/>
              </a:rPr>
              <a:t>Implications</a:t>
            </a:r>
          </a:p>
          <a:p>
            <a:r>
              <a:rPr lang="en-US" dirty="0">
                <a:latin typeface="Arial" charset="0"/>
                <a:ea typeface="ヒラギノ角ゴ Pro W3" charset="0"/>
                <a:cs typeface="ヒラギノ角ゴ Pro W3" charset="0"/>
              </a:rPr>
              <a:t>These survey findings show that the U.S. has significant basic skill weaknesses within the adult working-age population in comparison to other industrialized countries. This skill profile has negative implications for the growth and strength of the U.S. economy and middle class. Although two-thirds of the low-skilled respondents in the U.S. sample are employed, they are not employed in jobs with high wages.</a:t>
            </a:r>
          </a:p>
          <a:p>
            <a:r>
              <a:rPr lang="en-US" dirty="0">
                <a:latin typeface="Arial" charset="0"/>
                <a:ea typeface="ヒラギノ角ゴ Pro W3" charset="0"/>
                <a:cs typeface="ヒラギノ角ゴ Pro W3" charset="0"/>
              </a:rPr>
              <a:t>The findings show that work tasks influence skills. Adults who report frequently using literacy, numeracy, and problem-solving skills in their daily work routines have greater proficiencies in those skills. The reverse is also shown in the data: Workers in low-skilled jobs may have fewer opportunities to use and enhance their skills (see First Look, Figures 8 A, B, and C).</a:t>
            </a:r>
          </a:p>
          <a:p>
            <a:r>
              <a:rPr lang="en-US" dirty="0">
                <a:latin typeface="Arial" charset="0"/>
                <a:ea typeface="ヒラギノ角ゴ Pro W3" charset="0"/>
                <a:cs typeface="ヒラギノ角ゴ Pro W3" charset="0"/>
              </a:rPr>
              <a:t>Weak skills have implications for civic life as well, as has been demonstrated in previous surveys of adult literacy. Adults with weak skills are less likely to vote or volunteer in their communities, and more likely to suffer poor health. In fact, adults with low skills are four times more likely to report </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fair</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 or </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poor</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 health than those with strong skills (see First Look, Figures 10 A, B, and C). This relationship is twice as strong as the international average.</a:t>
            </a:r>
          </a:p>
          <a:p>
            <a:r>
              <a:rPr lang="en-US" dirty="0">
                <a:latin typeface="Arial" charset="0"/>
                <a:ea typeface="ヒラギノ角ゴ Pro W3" charset="0"/>
                <a:cs typeface="ヒラギノ角ゴ Pro W3" charset="0"/>
              </a:rPr>
              <a:t>Moreover, a concerning trend emerges in this data set. Unlike most other countries surveyed, in the U.S., younger cohorts</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 skills are not surpassing the older cohorts</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 skills. This has serious implications for the future of our workforce and underscores the need for continuing education and training.</a:t>
            </a:r>
          </a:p>
          <a:p>
            <a:endParaRPr lang="en-US" dirty="0">
              <a:latin typeface="Arial" charset="0"/>
              <a:ea typeface="ヒラギノ角ゴ Pro W3" charset="0"/>
              <a:cs typeface="ヒラギノ角ゴ Pro W3" charset="0"/>
            </a:endParaRPr>
          </a:p>
        </p:txBody>
      </p:sp>
      <p:sp>
        <p:nvSpPr>
          <p:cNvPr id="79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1F917DB-A991-B34C-9D73-BB943B9BBDBD}" type="slidenum">
              <a:rPr lang="en-US" sz="1200"/>
              <a:pPr/>
              <a:t>32</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8B3083D-F0E9-3848-B788-397CB0840C72}" type="slidenum">
              <a:rPr lang="en-US" sz="1200"/>
              <a:pPr/>
              <a:t>33</a:t>
            </a:fld>
            <a:endParaRPr lang="en-US" sz="1200"/>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xfrm>
            <a:off x="685800" y="4343400"/>
            <a:ext cx="52578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Arial" charset="0"/>
                <a:ea typeface="ヒラギノ角ゴ Pro W3" charset="0"/>
                <a:cs typeface="ヒラギノ角ゴ Pro W3" charset="0"/>
              </a:rPr>
              <a:t>Sometimes we have to think </a:t>
            </a:r>
            <a:r>
              <a:rPr lang="en-US" sz="1400" u="sng" dirty="0">
                <a:latin typeface="Arial" charset="0"/>
                <a:ea typeface="ヒラギノ角ゴ Pro W3" charset="0"/>
                <a:cs typeface="ヒラギノ角ゴ Pro W3" charset="0"/>
              </a:rPr>
              <a:t>outside</a:t>
            </a:r>
            <a:r>
              <a:rPr lang="en-US" sz="1400" dirty="0">
                <a:latin typeface="Arial" charset="0"/>
                <a:ea typeface="ヒラギノ角ゴ Pro W3" charset="0"/>
                <a:cs typeface="ヒラギノ角ゴ Pro W3" charset="0"/>
              </a:rPr>
              <a:t> the box.</a:t>
            </a:r>
          </a:p>
          <a:p>
            <a:pPr eaLnBrk="1" hangingPunct="1"/>
            <a:endParaRPr lang="en-US" sz="1400" dirty="0" smtClean="0">
              <a:latin typeface="Arial" charset="0"/>
              <a:ea typeface="ヒラギノ角ゴ Pro W3" charset="0"/>
              <a:cs typeface="ヒラギノ角ゴ Pro W3" charset="0"/>
            </a:endParaRPr>
          </a:p>
          <a:p>
            <a:pPr eaLnBrk="1" hangingPunct="1"/>
            <a:r>
              <a:rPr lang="en-US" sz="1400" dirty="0" smtClean="0">
                <a:latin typeface="Arial" charset="0"/>
                <a:ea typeface="ヒラギノ角ゴ Pro W3" charset="0"/>
                <a:cs typeface="ヒラギノ角ゴ Pro W3" charset="0"/>
              </a:rPr>
              <a:t>Let’s look at</a:t>
            </a:r>
            <a:r>
              <a:rPr lang="en-US" sz="1400" baseline="0" dirty="0" smtClean="0">
                <a:latin typeface="Arial" charset="0"/>
                <a:ea typeface="ヒラギノ角ゴ Pro W3" charset="0"/>
                <a:cs typeface="ヒラギノ角ゴ Pro W3" charset="0"/>
              </a:rPr>
              <a:t> some business ventures that our children are thinking up.</a:t>
            </a:r>
            <a:endParaRPr lang="en-US" sz="1400" dirty="0">
              <a:latin typeface="Arial" charset="0"/>
              <a:ea typeface="ヒラギノ角ゴ Pro W3" charset="0"/>
              <a:cs typeface="ヒラギノ角ゴ Pro W3" charset="0"/>
            </a:endParaRPr>
          </a:p>
          <a:p>
            <a:pPr eaLnBrk="1" hangingPunct="1"/>
            <a:endParaRPr lang="en-US" dirty="0">
              <a:latin typeface="Arial" charset="0"/>
              <a:ea typeface="ヒラギノ角ゴ Pro W3" charset="0"/>
              <a:cs typeface="ヒラギノ角ゴ Pro W3" charset="0"/>
            </a:endParaRPr>
          </a:p>
          <a:p>
            <a:pPr eaLnBrk="1" hangingPunct="1"/>
            <a:endParaRPr lang="en-US" dirty="0">
              <a:latin typeface="Arial" charset="0"/>
              <a:ea typeface="ヒラギノ角ゴ Pro W3" charset="0"/>
              <a:cs typeface="ヒラギノ角ゴ Pro W3" charset="0"/>
            </a:endParaRPr>
          </a:p>
          <a:p>
            <a:pPr eaLnBrk="1" hangingPunct="1"/>
            <a:endParaRPr lang="en-US" dirty="0">
              <a:latin typeface="Arial" charset="0"/>
              <a:ea typeface="ヒラギノ角ゴ Pro W3" charset="0"/>
              <a:cs typeface="ヒラギノ角ゴ Pro W3" charset="0"/>
            </a:endParaRP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a:t>
            </a:r>
          </a:p>
          <a:p>
            <a:pPr eaLnBrk="1" hangingPunct="1"/>
            <a:r>
              <a:rPr lang="en-US" dirty="0">
                <a:latin typeface="Arial" charset="0"/>
                <a:ea typeface="ヒラギノ角ゴ Pro W3" charset="0"/>
                <a:cs typeface="ヒラギノ角ゴ Pro W3" charset="0"/>
              </a:rPr>
              <a:t>http://cdn.elev8.com/files/2010/07/think-outside-the-</a:t>
            </a:r>
            <a:r>
              <a:rPr lang="en-US" dirty="0" err="1">
                <a:latin typeface="Arial" charset="0"/>
                <a:ea typeface="ヒラギノ角ゴ Pro W3" charset="0"/>
                <a:cs typeface="ヒラギノ角ゴ Pro W3" charset="0"/>
              </a:rPr>
              <a:t>box.jpg</a:t>
            </a:r>
            <a:endParaRPr lang="en-US" dirty="0">
              <a:latin typeface="Arial" charset="0"/>
              <a:ea typeface="ヒラギノ角ゴ Pro W3" charset="0"/>
              <a:cs typeface="ヒラギノ角ゴ Pro W3" charset="0"/>
            </a:endParaRPr>
          </a:p>
          <a:p>
            <a:pPr eaLnBrk="1" hangingPunct="1"/>
            <a:endParaRPr lang="en-US" dirty="0">
              <a:latin typeface="Arial" charset="0"/>
              <a:ea typeface="ヒラギノ角ゴ Pro W3" charset="0"/>
              <a:cs typeface="ヒラギノ角ゴ Pro W3" charset="0"/>
            </a:endParaRPr>
          </a:p>
          <a:p>
            <a:pPr eaLnBrk="1" hangingPunct="1"/>
            <a:endParaRPr lang="en-US" dirty="0">
              <a:latin typeface="Arial" charset="0"/>
              <a:ea typeface="ヒラギノ角ゴ Pro W3" charset="0"/>
              <a:cs typeface="ヒラギノ角ゴ Pro W3"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a:xfrm>
            <a:off x="1143000" y="685800"/>
            <a:ext cx="3886200" cy="2914650"/>
          </a:xfrm>
          <a:ln/>
        </p:spPr>
      </p:sp>
      <p:sp>
        <p:nvSpPr>
          <p:cNvPr id="375811" name="Notes Placeholder 2"/>
          <p:cNvSpPr>
            <a:spLocks noGrp="1"/>
          </p:cNvSpPr>
          <p:nvPr>
            <p:ph type="body" idx="1"/>
          </p:nvPr>
        </p:nvSpPr>
        <p:spPr>
          <a:xfrm>
            <a:off x="914400" y="3886200"/>
            <a:ext cx="5181600"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latin typeface="Arial" charset="0"/>
                <a:ea typeface="ヒラギノ角ゴ Pro W3" charset="0"/>
                <a:cs typeface="ヒラギノ角ゴ Pro W3" charset="0"/>
              </a:rPr>
              <a:t>You know how mosquitos can spread malaria and other diseases</a:t>
            </a:r>
            <a:r>
              <a:rPr lang="en-US" sz="1400" dirty="0" smtClean="0">
                <a:latin typeface="Arial" charset="0"/>
                <a:ea typeface="ヒラギノ角ゴ Pro W3" charset="0"/>
                <a:cs typeface="ヒラギノ角ゴ Pro W3" charset="0"/>
              </a:rPr>
              <a:t>?</a:t>
            </a:r>
          </a:p>
          <a:p>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Here is a company comprised of kids under the age of 18 who are going to get the mosquitos to </a:t>
            </a:r>
            <a:r>
              <a:rPr lang="en-US" sz="1400" u="sng" dirty="0">
                <a:latin typeface="Arial" charset="0"/>
                <a:ea typeface="ヒラギノ角ゴ Pro W3" charset="0"/>
                <a:cs typeface="ヒラギノ角ゴ Pro W3" charset="0"/>
              </a:rPr>
              <a:t>instead </a:t>
            </a:r>
            <a:r>
              <a:rPr lang="en-US" sz="1400" dirty="0">
                <a:latin typeface="Arial" charset="0"/>
                <a:ea typeface="ヒラギノ角ゴ Pro W3" charset="0"/>
                <a:cs typeface="ヒラギノ角ゴ Pro W3" charset="0"/>
              </a:rPr>
              <a:t>carry </a:t>
            </a:r>
            <a:r>
              <a:rPr lang="en-US" sz="1400" u="sng" dirty="0">
                <a:latin typeface="Arial" charset="0"/>
                <a:ea typeface="ヒラギノ角ゴ Pro W3" charset="0"/>
                <a:cs typeface="ヒラギノ角ゴ Pro W3" charset="0"/>
              </a:rPr>
              <a:t>vaccines</a:t>
            </a:r>
            <a:r>
              <a:rPr lang="en-US" sz="1400" dirty="0" smtClean="0">
                <a:latin typeface="Arial" charset="0"/>
                <a:ea typeface="ヒラギノ角ゴ Pro W3" charset="0"/>
                <a:cs typeface="ヒラギノ角ゴ Pro W3" charset="0"/>
              </a:rPr>
              <a:t>.</a:t>
            </a:r>
          </a:p>
          <a:p>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Imagine being able to vaccinate an entire village without a single syringe</a:t>
            </a:r>
            <a:r>
              <a:rPr lang="en-US" sz="1400" dirty="0" smtClean="0">
                <a:latin typeface="Arial" charset="0"/>
                <a:ea typeface="ヒラギノ角ゴ Pro W3" charset="0"/>
                <a:cs typeface="ヒラギノ角ゴ Pro W3" charset="0"/>
              </a:rPr>
              <a:t>?</a:t>
            </a:r>
          </a:p>
          <a:p>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Their first goal is to combat the West Nile Virus</a:t>
            </a:r>
            <a:r>
              <a:rPr lang="en-US" sz="1400" dirty="0" smtClean="0">
                <a:latin typeface="Arial" charset="0"/>
                <a:ea typeface="ヒラギノ角ゴ Pro W3" charset="0"/>
                <a:cs typeface="ヒラギノ角ゴ Pro W3" charset="0"/>
              </a:rPr>
              <a:t>.</a:t>
            </a:r>
          </a:p>
          <a:p>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Who</a:t>
            </a:r>
            <a:r>
              <a:rPr lang="ja-JP" altLang="en-US" sz="1400" dirty="0">
                <a:latin typeface="Arial" charset="0"/>
                <a:ea typeface="ヒラギノ角ゴ Pro W3" charset="0"/>
                <a:cs typeface="ヒラギノ角ゴ Pro W3" charset="0"/>
              </a:rPr>
              <a:t>’</a:t>
            </a:r>
            <a:r>
              <a:rPr lang="en-US" sz="1400" dirty="0">
                <a:latin typeface="Arial" charset="0"/>
                <a:ea typeface="ヒラギノ角ゴ Pro W3" charset="0"/>
                <a:cs typeface="ヒラギノ角ゴ Pro W3" charset="0"/>
              </a:rPr>
              <a:t>s got kids like this in their school, and what are we doing to help them learn</a:t>
            </a:r>
            <a:r>
              <a:rPr lang="en-US" sz="1400" dirty="0" smtClean="0">
                <a:latin typeface="Arial" charset="0"/>
                <a:ea typeface="ヒラギノ角ゴ Pro W3" charset="0"/>
                <a:cs typeface="ヒラギノ角ゴ Pro W3" charset="0"/>
              </a:rPr>
              <a:t>.</a:t>
            </a:r>
          </a:p>
          <a:p>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Sometimes we just have to point them to the lab and then </a:t>
            </a:r>
            <a:r>
              <a:rPr lang="en-US" sz="1400" u="sng" dirty="0">
                <a:latin typeface="Arial" charset="0"/>
                <a:ea typeface="ヒラギノ角ゴ Pro W3" charset="0"/>
                <a:cs typeface="ヒラギノ角ゴ Pro W3" charset="0"/>
              </a:rPr>
              <a:t>get out of their way</a:t>
            </a:r>
            <a:r>
              <a:rPr lang="en-US" sz="1400" dirty="0">
                <a:latin typeface="Arial" charset="0"/>
                <a:ea typeface="ヒラギノ角ゴ Pro W3" charset="0"/>
                <a:cs typeface="ヒラギノ角ゴ Pro W3" charset="0"/>
              </a:rPr>
              <a: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www.fastcoexist.com</a:t>
            </a:r>
            <a:r>
              <a:rPr lang="en-US" dirty="0">
                <a:latin typeface="Arial" charset="0"/>
                <a:ea typeface="ヒラギノ角ゴ Pro W3" charset="0"/>
                <a:cs typeface="ヒラギノ角ゴ Pro W3" charset="0"/>
              </a:rPr>
              <a:t>/1681305/this-biotechnology-company-run-by-high-schoolers-is-developing-a-flying-syringe#1</a:t>
            </a:r>
          </a:p>
        </p:txBody>
      </p:sp>
      <p:sp>
        <p:nvSpPr>
          <p:cNvPr id="375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B815A78-6061-7C45-90B1-02294A6A444D}" type="slidenum">
              <a:rPr lang="en-US" sz="1200"/>
              <a:pPr/>
              <a:t>34</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Slide Image Placeholder 1"/>
          <p:cNvSpPr>
            <a:spLocks noGrp="1" noRot="1" noChangeAspect="1" noTextEdit="1"/>
          </p:cNvSpPr>
          <p:nvPr>
            <p:ph type="sldImg"/>
          </p:nvPr>
        </p:nvSpPr>
        <p:spPr>
          <a:ln/>
        </p:spPr>
      </p:sp>
      <p:sp>
        <p:nvSpPr>
          <p:cNvPr id="638979" name="Notes Placeholder 2"/>
          <p:cNvSpPr>
            <a:spLocks noGrp="1"/>
          </p:cNvSpPr>
          <p:nvPr>
            <p:ph type="body" idx="1"/>
          </p:nvPr>
        </p:nvSpPr>
        <p:spPr>
          <a:xfrm>
            <a:off x="1143000" y="4648200"/>
            <a:ext cx="441960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smtClean="0">
                <a:latin typeface="Arial" charset="0"/>
                <a:ea typeface="ヒラギノ角ゴ Pro W3" charset="0"/>
                <a:cs typeface="ヒラギノ角ゴ Pro W3" charset="0"/>
              </a:rPr>
              <a:t>An </a:t>
            </a:r>
            <a:r>
              <a:rPr lang="en-US" sz="1400" dirty="0" err="1" smtClean="0">
                <a:latin typeface="Arial" charset="0"/>
                <a:ea typeface="ヒラギノ角ゴ Pro W3" charset="0"/>
                <a:cs typeface="ヒラギノ角ゴ Pro W3" charset="0"/>
              </a:rPr>
              <a:t>Arduino</a:t>
            </a:r>
            <a:r>
              <a:rPr lang="en-US" sz="1400" dirty="0" smtClean="0">
                <a:latin typeface="Arial" charset="0"/>
                <a:ea typeface="ヒラギノ角ゴ Pro W3" charset="0"/>
                <a:cs typeface="ヒラギノ角ゴ Pro W3" charset="0"/>
              </a:rPr>
              <a:t> is a small circuit board with a microprocessor that can be used to</a:t>
            </a:r>
            <a:r>
              <a:rPr lang="en-US" sz="1400" baseline="0" dirty="0" smtClean="0">
                <a:latin typeface="Arial" charset="0"/>
                <a:ea typeface="ヒラギノ角ゴ Pro W3" charset="0"/>
                <a:cs typeface="ヒラギノ角ゴ Pro W3" charset="0"/>
              </a:rPr>
              <a:t> build almost anything.</a:t>
            </a:r>
          </a:p>
          <a:p>
            <a:endParaRPr lang="en-US" sz="1400" baseline="0" dirty="0" smtClean="0">
              <a:latin typeface="Arial" charset="0"/>
              <a:ea typeface="ヒラギノ角ゴ Pro W3" charset="0"/>
              <a:cs typeface="ヒラギノ角ゴ Pro W3" charset="0"/>
            </a:endParaRPr>
          </a:p>
          <a:p>
            <a:r>
              <a:rPr lang="en-US" sz="1400" baseline="0" dirty="0" smtClean="0">
                <a:latin typeface="Arial" charset="0"/>
                <a:ea typeface="ヒラギノ角ゴ Pro W3" charset="0"/>
                <a:cs typeface="ヒラギノ角ゴ Pro W3" charset="0"/>
              </a:rPr>
              <a:t>Here is a 12-year old who has unleashed the potential and is building useful products.</a:t>
            </a:r>
            <a:endParaRPr lang="en-US" sz="1400"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www.popsci.com</a:t>
            </a:r>
            <a:r>
              <a:rPr lang="en-US" dirty="0">
                <a:latin typeface="Arial" charset="0"/>
                <a:ea typeface="ヒラギノ角ゴ Pro W3" charset="0"/>
                <a:cs typeface="ヒラギノ角ゴ Pro W3" charset="0"/>
              </a:rPr>
              <a:t>/technology/article/2013-08/short-circuit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 12-Year-Old's Quest To Remake Education, One </a:t>
            </a:r>
            <a:r>
              <a:rPr lang="en-US" dirty="0" err="1">
                <a:latin typeface="Arial" charset="0"/>
                <a:ea typeface="ヒラギノ角ゴ Pro W3" charset="0"/>
                <a:cs typeface="ヒラギノ角ゴ Pro W3" charset="0"/>
              </a:rPr>
              <a:t>Arduino</a:t>
            </a:r>
            <a:r>
              <a:rPr lang="en-US" dirty="0">
                <a:latin typeface="Arial" charset="0"/>
                <a:ea typeface="ヒラギノ角ゴ Pro W3" charset="0"/>
                <a:cs typeface="ヒラギノ角ゴ Pro W3" charset="0"/>
              </a:rPr>
              <a:t> At A Time </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p:txBody>
      </p:sp>
      <p:sp>
        <p:nvSpPr>
          <p:cNvPr id="638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F281316-A848-1F42-B2DE-8C4D0120E3D1}" type="slidenum">
              <a:rPr lang="en-US" sz="1200"/>
              <a:pPr/>
              <a:t>35</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Slide Image Placeholder 1"/>
          <p:cNvSpPr>
            <a:spLocks noGrp="1" noRot="1" noChangeAspect="1" noTextEdit="1"/>
          </p:cNvSpPr>
          <p:nvPr>
            <p:ph type="sldImg"/>
          </p:nvPr>
        </p:nvSpPr>
        <p:spPr>
          <a:ln/>
        </p:spPr>
      </p:sp>
      <p:sp>
        <p:nvSpPr>
          <p:cNvPr id="641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smtClean="0">
                <a:latin typeface="Arial" charset="0"/>
                <a:ea typeface="ヒラギノ角ゴ Pro W3" charset="0"/>
                <a:cs typeface="ヒラギノ角ゴ Pro W3" charset="0"/>
              </a:rPr>
              <a:t>Here</a:t>
            </a:r>
            <a:r>
              <a:rPr lang="en-US" sz="1400" baseline="0" dirty="0" smtClean="0">
                <a:latin typeface="Arial" charset="0"/>
                <a:ea typeface="ヒラギノ角ゴ Pro W3" charset="0"/>
                <a:cs typeface="ヒラギノ角ゴ Pro W3" charset="0"/>
              </a:rPr>
              <a:t> is a </a:t>
            </a:r>
            <a:r>
              <a:rPr lang="en-US" sz="1400" baseline="0" dirty="0" err="1" smtClean="0">
                <a:latin typeface="Arial" charset="0"/>
                <a:ea typeface="ヒラギノ角ゴ Pro W3" charset="0"/>
                <a:cs typeface="ヒラギノ角ゴ Pro W3" charset="0"/>
              </a:rPr>
              <a:t>closeup</a:t>
            </a:r>
            <a:r>
              <a:rPr lang="en-US" sz="1400" baseline="0" dirty="0" smtClean="0">
                <a:latin typeface="Arial" charset="0"/>
                <a:ea typeface="ヒラギノ角ゴ Pro W3" charset="0"/>
                <a:cs typeface="ヒラギノ角ゴ Pro W3" charset="0"/>
              </a:rPr>
              <a:t> of this circuit board that costs about $30.</a:t>
            </a:r>
          </a:p>
          <a:p>
            <a:endParaRPr lang="en-US" sz="1400" baseline="0" dirty="0" smtClean="0">
              <a:latin typeface="Arial" charset="0"/>
              <a:ea typeface="ヒラギノ角ゴ Pro W3" charset="0"/>
              <a:cs typeface="ヒラギノ角ゴ Pro W3" charset="0"/>
            </a:endParaRPr>
          </a:p>
          <a:p>
            <a:r>
              <a:rPr lang="en-US" sz="1400" baseline="0" dirty="0" smtClean="0">
                <a:latin typeface="Arial" charset="0"/>
                <a:ea typeface="ヒラギノ角ゴ Pro W3" charset="0"/>
                <a:cs typeface="ヒラギノ角ゴ Pro W3" charset="0"/>
              </a:rPr>
              <a:t>Think of this as an electronic version of the tinker toys or erector sets that we grew up with.</a:t>
            </a:r>
            <a:endParaRPr lang="en-US" sz="1400" dirty="0">
              <a:latin typeface="Arial" charset="0"/>
              <a:ea typeface="ヒラギノ角ゴ Pro W3" charset="0"/>
              <a:cs typeface="ヒラギノ角ゴ Pro W3" charset="0"/>
            </a:endParaRPr>
          </a:p>
          <a:p>
            <a:endParaRPr lang="en-US" sz="1400"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www.popsci.com</a:t>
            </a:r>
            <a:r>
              <a:rPr lang="en-US" dirty="0">
                <a:latin typeface="Arial" charset="0"/>
                <a:ea typeface="ヒラギノ角ゴ Pro W3" charset="0"/>
                <a:cs typeface="ヒラギノ角ゴ Pro W3" charset="0"/>
              </a:rPr>
              <a:t>/technology/article/2013-08/short-circuit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 12-Year-Old's Quest To Remake Education, One </a:t>
            </a:r>
            <a:r>
              <a:rPr lang="en-US" dirty="0" err="1">
                <a:latin typeface="Arial" charset="0"/>
                <a:ea typeface="ヒラギノ角ゴ Pro W3" charset="0"/>
                <a:cs typeface="ヒラギノ角ゴ Pro W3" charset="0"/>
              </a:rPr>
              <a:t>Arduino</a:t>
            </a:r>
            <a:r>
              <a:rPr lang="en-US" dirty="0">
                <a:latin typeface="Arial" charset="0"/>
                <a:ea typeface="ヒラギノ角ゴ Pro W3" charset="0"/>
                <a:cs typeface="ヒラギノ角ゴ Pro W3" charset="0"/>
              </a:rPr>
              <a:t> At A Time </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p:txBody>
      </p:sp>
      <p:sp>
        <p:nvSpPr>
          <p:cNvPr id="641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5A62D23-9821-9F44-BBC0-517D490F8D05}" type="slidenum">
              <a:rPr lang="en-US" sz="1200"/>
              <a:pPr/>
              <a:t>36</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Slide Image Placeholder 1"/>
          <p:cNvSpPr>
            <a:spLocks noGrp="1" noRot="1" noChangeAspect="1" noTextEdit="1"/>
          </p:cNvSpPr>
          <p:nvPr>
            <p:ph type="sldImg"/>
          </p:nvPr>
        </p:nvSpPr>
        <p:spPr>
          <a:ln/>
        </p:spPr>
      </p:sp>
      <p:sp>
        <p:nvSpPr>
          <p:cNvPr id="64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latin typeface="Arial" charset="0"/>
                <a:ea typeface="ヒラギノ角ゴ Pro W3" charset="0"/>
                <a:cs typeface="ヒラギノ角ゴ Pro W3" charset="0"/>
              </a:rPr>
              <a:t>What does a typical 12 year old build with all this technology?  .</a:t>
            </a:r>
            <a:r>
              <a:rPr lang="en-US" sz="1400" baseline="0" dirty="0" smtClean="0">
                <a:latin typeface="Arial" charset="0"/>
                <a:ea typeface="ヒラギノ角ゴ Pro W3" charset="0"/>
                <a:cs typeface="ヒラギノ角ゴ Pro W3" charset="0"/>
              </a:rPr>
              <a:t> . .</a:t>
            </a:r>
            <a:endParaRPr lang="en-US" sz="1400" dirty="0" smtClean="0">
              <a:latin typeface="Arial" charset="0"/>
              <a:ea typeface="ヒラギノ角ゴ Pro W3" charset="0"/>
              <a:cs typeface="ヒラギノ角ゴ Pro W3" charset="0"/>
            </a:endParaRP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Here is a small robot that is built around one of these </a:t>
            </a:r>
            <a:r>
              <a:rPr lang="en-US" sz="1400" dirty="0" err="1" smtClean="0">
                <a:latin typeface="Arial" charset="0"/>
                <a:ea typeface="ヒラギノ角ゴ Pro W3" charset="0"/>
                <a:cs typeface="ヒラギノ角ゴ Pro W3" charset="0"/>
              </a:rPr>
              <a:t>Arduino</a:t>
            </a:r>
            <a:r>
              <a:rPr lang="en-US" sz="1400" dirty="0" smtClean="0">
                <a:latin typeface="Arial" charset="0"/>
                <a:ea typeface="ヒラギノ角ゴ Pro W3" charset="0"/>
                <a:cs typeface="ヒラギノ角ゴ Pro W3" charset="0"/>
              </a:rPr>
              <a:t> circuits</a:t>
            </a:r>
            <a:r>
              <a:rPr lang="en-US" sz="1400" baseline="0" dirty="0" smtClean="0">
                <a:latin typeface="Arial" charset="0"/>
                <a:ea typeface="ヒラギノ角ゴ Pro W3" charset="0"/>
                <a:cs typeface="ヒラギノ角ゴ Pro W3" charset="0"/>
              </a:rPr>
              <a:t> that has a built-in methane detector. </a:t>
            </a:r>
          </a:p>
          <a:p>
            <a:endParaRPr lang="en-US" sz="1400" baseline="0" dirty="0" smtClean="0">
              <a:latin typeface="Arial" charset="0"/>
              <a:ea typeface="ヒラギノ角ゴ Pro W3" charset="0"/>
              <a:cs typeface="ヒラギノ角ゴ Pro W3" charset="0"/>
            </a:endParaRPr>
          </a:p>
          <a:p>
            <a:r>
              <a:rPr lang="en-US" sz="1400" baseline="0" dirty="0" smtClean="0">
                <a:latin typeface="Arial" charset="0"/>
                <a:ea typeface="ヒラギノ角ゴ Pro W3" charset="0"/>
                <a:cs typeface="ヒラギノ角ゴ Pro W3" charset="0"/>
              </a:rPr>
              <a:t> In plain language--- this 12-year old boy has built a remote-controlled fart detector.</a:t>
            </a:r>
            <a:endParaRPr lang="en-US" sz="1400"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www.popsci.com</a:t>
            </a:r>
            <a:r>
              <a:rPr lang="en-US" dirty="0">
                <a:latin typeface="Arial" charset="0"/>
                <a:ea typeface="ヒラギノ角ゴ Pro W3" charset="0"/>
                <a:cs typeface="ヒラギノ角ゴ Pro W3" charset="0"/>
              </a:rPr>
              <a:t>/technology/article/2013-08/short-circuit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 12-Year-Old's Quest To Remake Education, One </a:t>
            </a:r>
            <a:r>
              <a:rPr lang="en-US" dirty="0" err="1">
                <a:latin typeface="Arial" charset="0"/>
                <a:ea typeface="ヒラギノ角ゴ Pro W3" charset="0"/>
                <a:cs typeface="ヒラギノ角ゴ Pro W3" charset="0"/>
              </a:rPr>
              <a:t>Arduino</a:t>
            </a:r>
            <a:r>
              <a:rPr lang="en-US" dirty="0">
                <a:latin typeface="Arial" charset="0"/>
                <a:ea typeface="ヒラギノ角ゴ Pro W3" charset="0"/>
                <a:cs typeface="ヒラギノ角ゴ Pro W3" charset="0"/>
              </a:rPr>
              <a:t> At A Time </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p:txBody>
      </p:sp>
      <p:sp>
        <p:nvSpPr>
          <p:cNvPr id="64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B6C01F8-718C-C24D-BC3F-D7E4CBCF3B89}" type="slidenum">
              <a:rPr lang="en-US" sz="1200"/>
              <a:pPr/>
              <a:t>37</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Slide Image Placeholder 1"/>
          <p:cNvSpPr>
            <a:spLocks noGrp="1" noRot="1" noChangeAspect="1" noTextEdit="1"/>
          </p:cNvSpPr>
          <p:nvPr>
            <p:ph type="sldImg"/>
          </p:nvPr>
        </p:nvSpPr>
        <p:spPr>
          <a:ln/>
        </p:spPr>
      </p:sp>
      <p:sp>
        <p:nvSpPr>
          <p:cNvPr id="64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smtClean="0">
                <a:latin typeface="Arial" charset="0"/>
                <a:ea typeface="ヒラギノ角ゴ Pro W3" charset="0"/>
                <a:cs typeface="ヒラギノ角ゴ Pro W3" charset="0"/>
              </a:rPr>
              <a:t>Here is the same 12-year old teaching a class on a Saturday morning to people that want to learn</a:t>
            </a:r>
            <a:r>
              <a:rPr lang="en-US" sz="1400" baseline="0" dirty="0" smtClean="0">
                <a:latin typeface="Arial" charset="0"/>
                <a:ea typeface="ヒラギノ角ゴ Pro W3" charset="0"/>
                <a:cs typeface="ヒラギノ角ゴ Pro W3" charset="0"/>
              </a:rPr>
              <a:t> how to make and program things with the </a:t>
            </a:r>
            <a:r>
              <a:rPr lang="en-US" sz="1400" dirty="0" err="1" smtClean="0">
                <a:latin typeface="Arial" charset="0"/>
                <a:ea typeface="ヒラギノ角ゴ Pro W3" charset="0"/>
                <a:cs typeface="ヒラギノ角ゴ Pro W3" charset="0"/>
              </a:rPr>
              <a:t>Arduino</a:t>
            </a:r>
            <a:r>
              <a:rPr lang="en-US" sz="1400" dirty="0" smtClean="0">
                <a:latin typeface="Arial" charset="0"/>
                <a:ea typeface="ヒラギノ角ゴ Pro W3" charset="0"/>
                <a:cs typeface="ヒラギノ角ゴ Pro W3" charset="0"/>
              </a:rPr>
              <a:t> microprocessor.  </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This</a:t>
            </a:r>
            <a:r>
              <a:rPr lang="en-US" sz="1400" baseline="0" dirty="0" smtClean="0">
                <a:latin typeface="Arial" charset="0"/>
                <a:ea typeface="ヒラギノ角ゴ Pro W3" charset="0"/>
                <a:cs typeface="ヒラギノ角ゴ Pro W3" charset="0"/>
              </a:rPr>
              <a:t> kid might just end up at MIT.</a:t>
            </a:r>
            <a:endParaRPr lang="en-US" sz="1400"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www.popsci.com</a:t>
            </a:r>
            <a:r>
              <a:rPr lang="en-US" dirty="0">
                <a:latin typeface="Arial" charset="0"/>
                <a:ea typeface="ヒラギノ角ゴ Pro W3" charset="0"/>
                <a:cs typeface="ヒラギノ角ゴ Pro W3" charset="0"/>
              </a:rPr>
              <a:t>/technology/article/2013-08/short-circuit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 12-Year-Old's Quest To Remake Education, One </a:t>
            </a:r>
            <a:r>
              <a:rPr lang="en-US" dirty="0" err="1">
                <a:latin typeface="Arial" charset="0"/>
                <a:ea typeface="ヒラギノ角ゴ Pro W3" charset="0"/>
                <a:cs typeface="ヒラギノ角ゴ Pro W3" charset="0"/>
              </a:rPr>
              <a:t>Arduino</a:t>
            </a:r>
            <a:r>
              <a:rPr lang="en-US" dirty="0">
                <a:latin typeface="Arial" charset="0"/>
                <a:ea typeface="ヒラギノ角ゴ Pro W3" charset="0"/>
                <a:cs typeface="ヒラギノ角ゴ Pro W3" charset="0"/>
              </a:rPr>
              <a:t> At A Time </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p:txBody>
      </p:sp>
      <p:sp>
        <p:nvSpPr>
          <p:cNvPr id="64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1C00DF1-8AFC-E24E-A5F6-2BD2CD00A809}" type="slidenum">
              <a:rPr lang="en-US" sz="1200"/>
              <a:pPr/>
              <a:t>38</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Slide Image Placeholder 1"/>
          <p:cNvSpPr>
            <a:spLocks noGrp="1" noRot="1" noChangeAspect="1" noTextEdit="1"/>
          </p:cNvSpPr>
          <p:nvPr>
            <p:ph type="sldImg"/>
          </p:nvPr>
        </p:nvSpPr>
        <p:spPr>
          <a:ln/>
        </p:spPr>
      </p:sp>
      <p:sp>
        <p:nvSpPr>
          <p:cNvPr id="65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smtClean="0">
                <a:latin typeface="Arial" charset="0"/>
                <a:ea typeface="ヒラギノ角ゴ Pro W3" charset="0"/>
                <a:cs typeface="ヒラギノ角ゴ Pro W3" charset="0"/>
              </a:rPr>
              <a:t>And here is a cell phone that you can make using the </a:t>
            </a:r>
            <a:r>
              <a:rPr lang="en-US" sz="1400" dirty="0" err="1" smtClean="0">
                <a:latin typeface="Arial" charset="0"/>
                <a:ea typeface="ヒラギノ角ゴ Pro W3" charset="0"/>
                <a:cs typeface="ヒラギノ角ゴ Pro W3" charset="0"/>
              </a:rPr>
              <a:t>Arduino</a:t>
            </a:r>
            <a:r>
              <a:rPr lang="en-US" sz="1400" dirty="0" smtClean="0">
                <a:latin typeface="Arial" charset="0"/>
                <a:ea typeface="ヒラギノ角ゴ Pro W3" charset="0"/>
                <a:cs typeface="ヒラギノ角ゴ Pro W3" charset="0"/>
              </a:rPr>
              <a:t> microprocessor</a:t>
            </a:r>
            <a:r>
              <a:rPr lang="en-US" sz="1400" baseline="0" dirty="0" smtClean="0">
                <a:latin typeface="Arial" charset="0"/>
                <a:ea typeface="ヒラギノ角ゴ Pro W3" charset="0"/>
                <a:cs typeface="ヒラギノ角ゴ Pro W3" charset="0"/>
              </a:rPr>
              <a:t> and a 3D-printed case.</a:t>
            </a:r>
          </a:p>
          <a:p>
            <a:endParaRPr lang="en-US" sz="1400" baseline="0" dirty="0" smtClean="0">
              <a:latin typeface="Arial" charset="0"/>
              <a:ea typeface="ヒラギノ角ゴ Pro W3" charset="0"/>
              <a:cs typeface="ヒラギノ角ゴ Pro W3" charset="0"/>
            </a:endParaRPr>
          </a:p>
          <a:p>
            <a:r>
              <a:rPr lang="en-US" sz="1400" baseline="0" dirty="0" smtClean="0">
                <a:latin typeface="Arial" charset="0"/>
                <a:ea typeface="ヒラギノ角ゴ Pro W3" charset="0"/>
                <a:cs typeface="ヒラギノ角ゴ Pro W3" charset="0"/>
              </a:rPr>
              <a:t>Are we setting up our students to be this creative?</a:t>
            </a:r>
            <a:endParaRPr lang="en-US" sz="1400" dirty="0">
              <a:latin typeface="Arial" charset="0"/>
              <a:ea typeface="ヒラギノ角ゴ Pro W3" charset="0"/>
              <a:cs typeface="ヒラギノ角ゴ Pro W3" charset="0"/>
            </a:endParaRPr>
          </a:p>
          <a:p>
            <a:endParaRPr lang="en-US" sz="1400"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www.engadget.com</a:t>
            </a:r>
            <a:r>
              <a:rPr lang="en-US" dirty="0">
                <a:latin typeface="Arial" charset="0"/>
                <a:ea typeface="ヒラギノ角ゴ Pro W3" charset="0"/>
                <a:cs typeface="ヒラギノ角ゴ Pro W3" charset="0"/>
              </a:rPr>
              <a:t>/2013/07/22/</a:t>
            </a:r>
            <a:r>
              <a:rPr lang="en-US" dirty="0" err="1">
                <a:latin typeface="Arial" charset="0"/>
                <a:ea typeface="ヒラギノ角ゴ Pro W3" charset="0"/>
                <a:cs typeface="ヒラギノ角ゴ Pro W3" charset="0"/>
              </a:rPr>
              <a:t>arduino-hackaphone</a:t>
            </a:r>
            <a:r>
              <a:rPr lang="en-US" dirty="0">
                <a:latin typeface="Arial" charset="0"/>
                <a:ea typeface="ヒラギノ角ゴ Pro W3" charset="0"/>
                <a:cs typeface="ヒラギノ角ゴ Pro W3" charset="0"/>
              </a:rPr>
              <a: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This </a:t>
            </a:r>
            <a:r>
              <a:rPr lang="en-US" dirty="0" err="1">
                <a:latin typeface="Arial" charset="0"/>
                <a:ea typeface="ヒラギノ角ゴ Pro W3" charset="0"/>
                <a:cs typeface="ヒラギノ角ゴ Pro W3" charset="0"/>
              </a:rPr>
              <a:t>Arduino</a:t>
            </a:r>
            <a:r>
              <a:rPr lang="en-US" dirty="0">
                <a:latin typeface="Arial" charset="0"/>
                <a:ea typeface="ヒラギノ角ゴ Pro W3" charset="0"/>
                <a:cs typeface="ヒラギノ角ゴ Pro W3" charset="0"/>
              </a:rPr>
              <a:t> </a:t>
            </a:r>
            <a:r>
              <a:rPr lang="en-US" dirty="0" err="1">
                <a:latin typeface="Arial" charset="0"/>
                <a:ea typeface="ヒラギノ角ゴ Pro W3" charset="0"/>
                <a:cs typeface="ヒラギノ角ゴ Pro W3" charset="0"/>
              </a:rPr>
              <a:t>hackaphone</a:t>
            </a:r>
            <a:r>
              <a:rPr lang="en-US" dirty="0">
                <a:latin typeface="Arial" charset="0"/>
                <a:ea typeface="ヒラギノ角ゴ Pro W3" charset="0"/>
                <a:cs typeface="ヒラギノ角ゴ Pro W3" charset="0"/>
              </a:rPr>
              <a:t> was never going to be pretty, but it does the job</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p:txBody>
      </p:sp>
      <p:sp>
        <p:nvSpPr>
          <p:cNvPr id="65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7E1AD50-DA9C-084E-80F3-78FAFA46A481}" type="slidenum">
              <a:rPr lang="en-US" sz="1200"/>
              <a:pPr/>
              <a:t>39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F062D94B-4859-A14E-A5A8-817B46FA1E1F}" type="slidenum">
              <a:rPr lang="en-US" sz="1200"/>
              <a:pPr algn="r"/>
              <a:t>4</a:t>
            </a:fld>
            <a:endParaRPr lang="en-US" sz="1200"/>
          </a:p>
        </p:txBody>
      </p:sp>
      <p:sp>
        <p:nvSpPr>
          <p:cNvPr id="105476" name="Rectangle 2"/>
          <p:cNvSpPr>
            <a:spLocks noGrp="1" noRot="1" noChangeAspect="1" noChangeArrowheads="1" noTextEdit="1"/>
          </p:cNvSpPr>
          <p:nvPr>
            <p:ph type="sldImg"/>
          </p:nvPr>
        </p:nvSpPr>
        <p:spPr>
          <a:xfrm>
            <a:off x="1143000" y="685800"/>
            <a:ext cx="3556000" cy="2667000"/>
          </a:xfrm>
          <a:solidFill>
            <a:srgbClr val="FFFFFF"/>
          </a:solidFill>
          <a:ln/>
        </p:spPr>
      </p:sp>
      <p:sp>
        <p:nvSpPr>
          <p:cNvPr id="105477" name="Rectangle 3"/>
          <p:cNvSpPr>
            <a:spLocks noGrp="1" noChangeArrowheads="1"/>
          </p:cNvSpPr>
          <p:nvPr>
            <p:ph type="body" idx="1"/>
          </p:nvPr>
        </p:nvSpPr>
        <p:spPr>
          <a:xfrm>
            <a:off x="533400" y="3733800"/>
            <a:ext cx="5715000" cy="47244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30000"/>
              </a:spcAft>
            </a:pPr>
            <a:r>
              <a:rPr lang="en-US" sz="1400" dirty="0">
                <a:latin typeface="Arial" charset="0"/>
                <a:ea typeface="ヒラギノ角ゴ Pro W3" charset="0"/>
                <a:cs typeface="Arial" charset="0"/>
              </a:rPr>
              <a:t>Here I</a:t>
            </a:r>
            <a:r>
              <a:rPr lang="ja-JP" altLang="en-US" sz="1400" dirty="0">
                <a:latin typeface="Arial" charset="0"/>
                <a:ea typeface="ヒラギノ角ゴ Pro W3" charset="0"/>
                <a:cs typeface="Arial" charset="0"/>
              </a:rPr>
              <a:t>’</a:t>
            </a:r>
            <a:r>
              <a:rPr lang="en-US" sz="1400" dirty="0" err="1">
                <a:latin typeface="Arial" charset="0"/>
                <a:ea typeface="ヒラギノ角ゴ Pro W3" charset="0"/>
                <a:cs typeface="Arial" charset="0"/>
              </a:rPr>
              <a:t>ve</a:t>
            </a:r>
            <a:r>
              <a:rPr lang="en-US" sz="1400" dirty="0">
                <a:latin typeface="Arial" charset="0"/>
                <a:ea typeface="ヒラギノ角ゴ Pro W3" charset="0"/>
                <a:cs typeface="Arial" charset="0"/>
              </a:rPr>
              <a:t> added to the list the short and moderate on-the-job-training occupations in </a:t>
            </a:r>
            <a:r>
              <a:rPr lang="en-US" sz="1400" u="sng" dirty="0">
                <a:latin typeface="Arial" charset="0"/>
                <a:ea typeface="ヒラギノ角ゴ Pro W3" charset="0"/>
                <a:cs typeface="Arial" charset="0"/>
              </a:rPr>
              <a:t>green </a:t>
            </a:r>
            <a:r>
              <a:rPr lang="en-US" sz="1400" dirty="0">
                <a:latin typeface="Arial" charset="0"/>
                <a:ea typeface="ヒラギノ角ゴ Pro W3" charset="0"/>
                <a:cs typeface="Arial" charset="0"/>
              </a:rPr>
              <a:t>so you can compare </a:t>
            </a:r>
            <a:r>
              <a:rPr lang="en-US" sz="1400" u="sng" dirty="0">
                <a:latin typeface="Arial" charset="0"/>
                <a:ea typeface="ヒラギノ角ゴ Pro W3" charset="0"/>
                <a:cs typeface="Arial" charset="0"/>
              </a:rPr>
              <a:t>their</a:t>
            </a:r>
            <a:r>
              <a:rPr lang="en-US" sz="1400" dirty="0">
                <a:latin typeface="Arial" charset="0"/>
                <a:ea typeface="ヒラギノ角ゴ Pro W3" charset="0"/>
                <a:cs typeface="Arial" charset="0"/>
              </a:rPr>
              <a:t> demand with the others.  </a:t>
            </a:r>
            <a:endParaRPr lang="en-US" sz="1400" dirty="0" smtClean="0">
              <a:latin typeface="Arial" charset="0"/>
              <a:ea typeface="ヒラギノ角ゴ Pro W3" charset="0"/>
              <a:cs typeface="Arial" charset="0"/>
            </a:endParaRPr>
          </a:p>
          <a:p>
            <a:pPr eaLnBrk="1" hangingPunct="1">
              <a:spcBef>
                <a:spcPct val="0"/>
              </a:spcBef>
              <a:spcAft>
                <a:spcPct val="30000"/>
              </a:spcAft>
            </a:pPr>
            <a:r>
              <a:rPr lang="en-US" sz="1400" dirty="0" smtClean="0">
                <a:latin typeface="Arial" charset="0"/>
                <a:ea typeface="ヒラギノ角ゴ Pro W3" charset="0"/>
                <a:cs typeface="Arial" charset="0"/>
              </a:rPr>
              <a:t>Thus </a:t>
            </a:r>
            <a:r>
              <a:rPr lang="en-US" sz="1400" dirty="0">
                <a:latin typeface="Arial" charset="0"/>
                <a:ea typeface="ヒラギノ角ゴ Pro W3" charset="0"/>
                <a:cs typeface="Arial" charset="0"/>
              </a:rPr>
              <a:t>the green jobs are the ones you can get right out of high school, whereas the blue ones need some college work</a:t>
            </a:r>
            <a:r>
              <a:rPr lang="en-US" sz="1400" dirty="0" smtClean="0">
                <a:latin typeface="Arial" charset="0"/>
                <a:ea typeface="ヒラギノ角ゴ Pro W3" charset="0"/>
                <a:cs typeface="Arial" charset="0"/>
              </a:rPr>
              <a:t>.</a:t>
            </a:r>
          </a:p>
          <a:p>
            <a:pPr eaLnBrk="1" hangingPunct="1">
              <a:spcBef>
                <a:spcPct val="0"/>
              </a:spcBef>
              <a:spcAft>
                <a:spcPct val="30000"/>
              </a:spcAft>
            </a:pPr>
            <a:endParaRPr lang="en-US" sz="1400" dirty="0">
              <a:latin typeface="Arial" charset="0"/>
              <a:ea typeface="ヒラギノ角ゴ Pro W3" charset="0"/>
              <a:cs typeface="Arial" charset="0"/>
            </a:endParaRPr>
          </a:p>
          <a:p>
            <a:pPr eaLnBrk="1" hangingPunct="1">
              <a:spcBef>
                <a:spcPct val="0"/>
              </a:spcBef>
              <a:spcAft>
                <a:spcPct val="30000"/>
              </a:spcAft>
            </a:pPr>
            <a:r>
              <a:rPr lang="en-US" sz="1400" dirty="0">
                <a:latin typeface="Arial" charset="0"/>
                <a:ea typeface="ヒラギノ角ゴ Pro W3" charset="0"/>
                <a:cs typeface="Arial" charset="0"/>
              </a:rPr>
              <a:t>This list shows </a:t>
            </a:r>
            <a:r>
              <a:rPr lang="en-US" sz="1400" u="sng" dirty="0">
                <a:latin typeface="Arial" charset="0"/>
                <a:ea typeface="ヒラギノ角ゴ Pro W3" charset="0"/>
                <a:cs typeface="Arial" charset="0"/>
              </a:rPr>
              <a:t>all</a:t>
            </a:r>
            <a:r>
              <a:rPr lang="en-US" sz="1400" dirty="0">
                <a:latin typeface="Arial" charset="0"/>
                <a:ea typeface="ヒラギノ角ゴ Pro W3" charset="0"/>
                <a:cs typeface="Arial" charset="0"/>
              </a:rPr>
              <a:t> occupations in The United States that require the </a:t>
            </a:r>
            <a:r>
              <a:rPr lang="en-US" sz="1400" u="sng" dirty="0">
                <a:latin typeface="Arial" charset="0"/>
                <a:ea typeface="ヒラギノ角ゴ Pro W3" charset="0"/>
                <a:cs typeface="Arial" charset="0"/>
              </a:rPr>
              <a:t>most</a:t>
            </a:r>
            <a:r>
              <a:rPr lang="en-US" sz="1400" dirty="0">
                <a:latin typeface="Arial" charset="0"/>
                <a:ea typeface="ヒラギノ角ゴ Pro W3" charset="0"/>
                <a:cs typeface="Arial" charset="0"/>
              </a:rPr>
              <a:t> new workers projected through 2020.</a:t>
            </a:r>
          </a:p>
          <a:p>
            <a:pPr eaLnBrk="1" hangingPunct="1">
              <a:spcBef>
                <a:spcPct val="0"/>
              </a:spcBef>
              <a:spcAft>
                <a:spcPct val="30000"/>
              </a:spcAft>
            </a:pPr>
            <a:endParaRPr lang="en-US" sz="1400" dirty="0">
              <a:latin typeface="Arial" charset="0"/>
              <a:ea typeface="ヒラギノ角ゴ Pro W3" charset="0"/>
              <a:cs typeface="Arial" charset="0"/>
            </a:endParaRPr>
          </a:p>
          <a:p>
            <a:pPr eaLnBrk="1" hangingPunct="1">
              <a:spcBef>
                <a:spcPct val="0"/>
              </a:spcBef>
              <a:spcAft>
                <a:spcPct val="30000"/>
              </a:spcAft>
            </a:pPr>
            <a:r>
              <a:rPr lang="en-US" sz="1400" u="sng" dirty="0">
                <a:latin typeface="Arial" charset="0"/>
                <a:ea typeface="ヒラギノ角ゴ Pro W3" charset="0"/>
                <a:cs typeface="Arial" charset="0"/>
              </a:rPr>
              <a:t>Only one occupation on this top list requires a </a:t>
            </a:r>
            <a:r>
              <a:rPr lang="en-US" sz="1400" dirty="0">
                <a:latin typeface="Arial" charset="0"/>
                <a:ea typeface="ヒラギノ角ゴ Pro W3" charset="0"/>
                <a:cs typeface="Arial" charset="0"/>
              </a:rPr>
              <a:t>4-year degree! </a:t>
            </a:r>
          </a:p>
          <a:p>
            <a:pPr eaLnBrk="1" hangingPunct="1">
              <a:spcBef>
                <a:spcPct val="0"/>
              </a:spcBef>
              <a:spcAft>
                <a:spcPct val="30000"/>
              </a:spcAft>
            </a:pPr>
            <a:endParaRPr lang="en-US" sz="1400" dirty="0">
              <a:latin typeface="Arial" charset="0"/>
              <a:ea typeface="ヒラギノ角ゴ Pro W3" charset="0"/>
              <a:cs typeface="Arial" charset="0"/>
            </a:endParaRPr>
          </a:p>
          <a:p>
            <a:pPr eaLnBrk="1" hangingPunct="1">
              <a:spcBef>
                <a:spcPct val="0"/>
              </a:spcBef>
              <a:spcAft>
                <a:spcPct val="30000"/>
              </a:spcAft>
            </a:pPr>
            <a:r>
              <a:rPr lang="en-US" sz="1400" dirty="0">
                <a:latin typeface="Arial" charset="0"/>
                <a:ea typeface="ヒラギノ角ゴ Pro W3" charset="0"/>
                <a:cs typeface="ヒラギノ角ゴ Pro W3" charset="0"/>
              </a:rPr>
              <a:t>In 2020 the United States will need 711,900  more registered nurses than we had in 2010. </a:t>
            </a:r>
          </a:p>
          <a:p>
            <a:pPr eaLnBrk="1" hangingPunct="1">
              <a:spcBef>
                <a:spcPct val="0"/>
              </a:spcBef>
              <a:spcAft>
                <a:spcPct val="30000"/>
              </a:spcAft>
            </a:pPr>
            <a:r>
              <a:rPr lang="en-US" sz="1400" dirty="0">
                <a:latin typeface="Arial" charset="0"/>
                <a:ea typeface="ヒラギノ角ゴ Pro W3" charset="0"/>
                <a:cs typeface="ヒラギノ角ゴ Pro W3" charset="0"/>
              </a:rPr>
              <a:t>That</a:t>
            </a:r>
            <a:r>
              <a:rPr lang="ja-JP" altLang="en-US" sz="1400" dirty="0">
                <a:latin typeface="Arial" charset="0"/>
                <a:ea typeface="ヒラギノ角ゴ Pro W3" charset="0"/>
                <a:cs typeface="ヒラギノ角ゴ Pro W3" charset="0"/>
              </a:rPr>
              <a:t>’</a:t>
            </a:r>
            <a:r>
              <a:rPr lang="en-US" sz="1400" dirty="0">
                <a:latin typeface="Arial" charset="0"/>
                <a:ea typeface="ヒラギノ角ゴ Pro W3" charset="0"/>
                <a:cs typeface="ヒラギノ角ゴ Pro W3" charset="0"/>
              </a:rPr>
              <a:t>s almost three-quarters of a million more nurses</a:t>
            </a:r>
            <a:r>
              <a:rPr lang="en-US" sz="1400" dirty="0" smtClean="0">
                <a:latin typeface="Arial" charset="0"/>
                <a:ea typeface="ヒラギノ角ゴ Pro W3" charset="0"/>
                <a:cs typeface="ヒラギノ角ゴ Pro W3" charset="0"/>
              </a:rPr>
              <a:t>.</a:t>
            </a:r>
          </a:p>
          <a:p>
            <a:pPr eaLnBrk="1" hangingPunct="1">
              <a:spcBef>
                <a:spcPct val="0"/>
              </a:spcBef>
              <a:spcAft>
                <a:spcPct val="30000"/>
              </a:spcAft>
            </a:pPr>
            <a:endParaRPr lang="en-US" sz="1400" dirty="0">
              <a:latin typeface="Arial" charset="0"/>
              <a:ea typeface="ヒラギノ角ゴ Pro W3" charset="0"/>
              <a:cs typeface="ヒラギノ角ゴ Pro W3" charset="0"/>
            </a:endParaRPr>
          </a:p>
          <a:p>
            <a:pPr eaLnBrk="1" hangingPunct="1">
              <a:spcBef>
                <a:spcPct val="0"/>
              </a:spcBef>
              <a:spcAft>
                <a:spcPct val="30000"/>
              </a:spcAft>
            </a:pPr>
            <a:r>
              <a:rPr lang="en-US" sz="1400" u="none" dirty="0" smtClean="0">
                <a:latin typeface="Arial" charset="0"/>
                <a:ea typeface="ヒラギノ角ゴ Pro W3" charset="0"/>
                <a:cs typeface="ヒラギノ角ゴ Pro W3" charset="0"/>
              </a:rPr>
              <a:t>From</a:t>
            </a:r>
            <a:r>
              <a:rPr lang="en-US" sz="1400" u="sng" dirty="0" smtClean="0">
                <a:latin typeface="Arial" charset="0"/>
                <a:ea typeface="ヒラギノ角ゴ Pro W3" charset="0"/>
                <a:cs typeface="ヒラギノ角ゴ Pro W3" charset="0"/>
              </a:rPr>
              <a:t> where</a:t>
            </a:r>
            <a:r>
              <a:rPr lang="en-US" sz="1400" dirty="0" smtClean="0">
                <a:latin typeface="Arial" charset="0"/>
                <a:ea typeface="ヒラギノ角ゴ Pro W3" charset="0"/>
                <a:cs typeface="ヒラギノ角ゴ Pro W3" charset="0"/>
              </a:rPr>
              <a:t> </a:t>
            </a:r>
            <a:r>
              <a:rPr lang="en-US" sz="1400" dirty="0">
                <a:latin typeface="Arial" charset="0"/>
                <a:ea typeface="ヒラギノ角ゴ Pro W3" charset="0"/>
                <a:cs typeface="ヒラギノ角ゴ Pro W3" charset="0"/>
              </a:rPr>
              <a:t>will they all </a:t>
            </a:r>
            <a:r>
              <a:rPr lang="en-US" sz="1400" dirty="0" smtClean="0">
                <a:latin typeface="Arial" charset="0"/>
                <a:ea typeface="ヒラギノ角ゴ Pro W3" charset="0"/>
                <a:cs typeface="ヒラギノ角ゴ Pro W3" charset="0"/>
              </a:rPr>
              <a:t>come?  </a:t>
            </a:r>
            <a:endParaRPr lang="en-US" sz="1400" dirty="0">
              <a:latin typeface="Arial" charset="0"/>
              <a:ea typeface="ヒラギノ角ゴ Pro W3" charset="0"/>
              <a:cs typeface="ヒラギノ角ゴ Pro W3" charset="0"/>
            </a:endParaRPr>
          </a:p>
          <a:p>
            <a:pPr eaLnBrk="1" hangingPunct="1">
              <a:spcBef>
                <a:spcPct val="0"/>
              </a:spcBef>
              <a:spcAft>
                <a:spcPct val="30000"/>
              </a:spcAft>
            </a:pPr>
            <a:endParaRPr lang="en-US" dirty="0">
              <a:latin typeface="Arial" charset="0"/>
              <a:ea typeface="ヒラギノ角ゴ Pro W3" charset="0"/>
              <a:cs typeface="ヒラギノ角ゴ Pro W3" charset="0"/>
            </a:endParaRPr>
          </a:p>
          <a:p>
            <a:pPr eaLnBrk="1" hangingPunct="1">
              <a:spcBef>
                <a:spcPct val="0"/>
              </a:spcBef>
              <a:spcAft>
                <a:spcPct val="30000"/>
              </a:spcAft>
            </a:pPr>
            <a:r>
              <a:rPr lang="en-US" dirty="0">
                <a:solidFill>
                  <a:srgbClr val="FF0000"/>
                </a:solidFill>
                <a:latin typeface="Arial" charset="0"/>
                <a:ea typeface="ヒラギノ角ゴ Pro W3" charset="0"/>
                <a:cs typeface="ヒラギノ角ゴ Pro W3" charset="0"/>
              </a:rPr>
              <a:t>…</a:t>
            </a:r>
          </a:p>
          <a:p>
            <a:pPr eaLnBrk="1" hangingPunct="1">
              <a:spcBef>
                <a:spcPct val="0"/>
              </a:spcBef>
              <a:spcAft>
                <a:spcPct val="30000"/>
              </a:spcAft>
            </a:pPr>
            <a:r>
              <a:rPr lang="en-US" dirty="0">
                <a:solidFill>
                  <a:srgbClr val="FF0000"/>
                </a:solidFill>
                <a:latin typeface="Arial" charset="0"/>
                <a:ea typeface="ヒラギノ角ゴ Pro W3" charset="0"/>
                <a:cs typeface="Arial" charset="0"/>
              </a:rPr>
              <a:t>--------</a:t>
            </a:r>
          </a:p>
          <a:p>
            <a:pPr eaLnBrk="1" hangingPunct="1">
              <a:spcBef>
                <a:spcPct val="0"/>
              </a:spcBef>
              <a:spcAft>
                <a:spcPct val="30000"/>
              </a:spcAft>
            </a:pPr>
            <a:r>
              <a:rPr lang="en-US" dirty="0">
                <a:solidFill>
                  <a:srgbClr val="FF0000"/>
                </a:solidFill>
                <a:latin typeface="Arial" charset="0"/>
                <a:ea typeface="ヒラギノ角ゴ Pro W3" charset="0"/>
                <a:cs typeface="Arial" charset="0"/>
              </a:rPr>
              <a:t>These data are from </a:t>
            </a:r>
            <a:r>
              <a:rPr lang="en-US" dirty="0" err="1">
                <a:solidFill>
                  <a:srgbClr val="FF0000"/>
                </a:solidFill>
                <a:latin typeface="Arial" charset="0"/>
                <a:ea typeface="ヒラギノ角ゴ Pro W3" charset="0"/>
                <a:cs typeface="Arial" charset="0"/>
              </a:rPr>
              <a:t>www.CareerOutlook.US</a:t>
            </a:r>
            <a:endParaRPr lang="en-US" dirty="0">
              <a:solidFill>
                <a:srgbClr val="FF0000"/>
              </a:solidFill>
              <a:latin typeface="Arial" charset="0"/>
              <a:ea typeface="ヒラギノ角ゴ Pro W3" charset="0"/>
              <a:cs typeface="Arial" charset="0"/>
            </a:endParaRPr>
          </a:p>
          <a:p>
            <a:pPr eaLnBrk="1" hangingPunct="1">
              <a:spcBef>
                <a:spcPct val="0"/>
              </a:spcBef>
              <a:spcAft>
                <a:spcPct val="30000"/>
              </a:spcAft>
            </a:pPr>
            <a:endParaRPr lang="en-US" dirty="0">
              <a:solidFill>
                <a:srgbClr val="FF0000"/>
              </a:solidFill>
              <a:latin typeface="Arial" charset="0"/>
              <a:ea typeface="ヒラギノ角ゴ Pro W3" charset="0"/>
              <a:cs typeface="Arial" charset="0"/>
            </a:endParaRPr>
          </a:p>
          <a:p>
            <a:r>
              <a:rPr lang="en-US" dirty="0">
                <a:solidFill>
                  <a:srgbClr val="FF0000"/>
                </a:solidFill>
                <a:latin typeface="Arial" charset="0"/>
                <a:ea typeface="ヒラギノ角ゴ Pro W3" charset="0"/>
                <a:cs typeface="ヒラギノ角ゴ Pro W3" charset="0"/>
              </a:rPr>
              <a:t>http://</a:t>
            </a:r>
            <a:r>
              <a:rPr lang="en-US" dirty="0" err="1">
                <a:solidFill>
                  <a:srgbClr val="FF0000"/>
                </a:solidFill>
                <a:latin typeface="Arial" charset="0"/>
                <a:ea typeface="ヒラギノ角ゴ Pro W3" charset="0"/>
                <a:cs typeface="ヒラギノ角ゴ Pro W3" charset="0"/>
              </a:rPr>
              <a:t>www.bls.gov</a:t>
            </a:r>
            <a:r>
              <a:rPr lang="en-US" dirty="0">
                <a:solidFill>
                  <a:srgbClr val="FF0000"/>
                </a:solidFill>
                <a:latin typeface="Arial" charset="0"/>
                <a:ea typeface="ヒラギノ角ゴ Pro W3" charset="0"/>
                <a:cs typeface="ヒラギノ角ゴ Pro W3" charset="0"/>
              </a:rPr>
              <a:t>/</a:t>
            </a:r>
            <a:r>
              <a:rPr lang="en-US" dirty="0" err="1">
                <a:solidFill>
                  <a:srgbClr val="FF0000"/>
                </a:solidFill>
                <a:latin typeface="Arial" charset="0"/>
                <a:ea typeface="ヒラギノ角ゴ Pro W3" charset="0"/>
                <a:cs typeface="ヒラギノ角ゴ Pro W3" charset="0"/>
              </a:rPr>
              <a:t>emp</a:t>
            </a:r>
            <a:r>
              <a:rPr lang="en-US" dirty="0">
                <a:solidFill>
                  <a:srgbClr val="FF0000"/>
                </a:solidFill>
                <a:latin typeface="Arial" charset="0"/>
                <a:ea typeface="ヒラギノ角ゴ Pro W3" charset="0"/>
                <a:cs typeface="ヒラギノ角ゴ Pro W3" charset="0"/>
              </a:rPr>
              <a:t>/ep_table_112.htm</a:t>
            </a:r>
          </a:p>
          <a:p>
            <a:r>
              <a:rPr lang="en-US" dirty="0">
                <a:solidFill>
                  <a:srgbClr val="FF0000"/>
                </a:solidFill>
                <a:latin typeface="Arial" charset="0"/>
                <a:ea typeface="ヒラギノ角ゴ Pro W3" charset="0"/>
                <a:cs typeface="ヒラギノ角ゴ Pro W3" charset="0"/>
              </a:rPr>
              <a:t>Education and training assignments</a:t>
            </a:r>
          </a:p>
          <a:p>
            <a:r>
              <a:rPr lang="en-US" dirty="0">
                <a:solidFill>
                  <a:srgbClr val="FF0000"/>
                </a:solidFill>
                <a:latin typeface="Arial" charset="0"/>
                <a:ea typeface="ヒラギノ角ゴ Pro W3" charset="0"/>
                <a:cs typeface="ヒラギノ角ゴ Pro W3" charset="0"/>
              </a:rPr>
              <a:t>updated January 13, 2012</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 of the floor tiles at this</a:t>
            </a:r>
            <a:r>
              <a:rPr lang="en-US" sz="1400" baseline="0" dirty="0" smtClean="0"/>
              <a:t> school have been replaced by special tiles that produce energy when they are stepped upon.  </a:t>
            </a:r>
          </a:p>
          <a:p>
            <a:endParaRPr lang="en-US" sz="1400" baseline="0" dirty="0" smtClean="0"/>
          </a:p>
          <a:p>
            <a:r>
              <a:rPr lang="en-US" sz="1400" baseline="0" dirty="0" smtClean="0"/>
              <a:t>Yes, someone has figured out how to harness some of the energy of the kids and put it to good use.</a:t>
            </a:r>
          </a:p>
          <a:p>
            <a:endParaRPr lang="en-US" sz="1400" baseline="0" dirty="0" smtClean="0"/>
          </a:p>
          <a:p>
            <a:endParaRPr lang="en-US" dirty="0" smtClean="0"/>
          </a:p>
          <a:p>
            <a:r>
              <a:rPr lang="en-US" dirty="0" smtClean="0"/>
              <a:t>====</a:t>
            </a:r>
          </a:p>
          <a:p>
            <a:r>
              <a:rPr lang="en-US" dirty="0" smtClean="0"/>
              <a:t>http://www.fastcoexist.com/3023185/kids-stomping-feet-generate-the-energy-for-this-school</a:t>
            </a:r>
          </a:p>
          <a:p>
            <a:endParaRPr lang="en-US" dirty="0" smtClean="0"/>
          </a:p>
          <a:p>
            <a:endParaRPr lang="en-US" dirty="0" smtClean="0"/>
          </a:p>
          <a:p>
            <a:r>
              <a:rPr lang="en-US" dirty="0" smtClean="0"/>
              <a:t>Kids' Stomping Feet Generate The Energy For This School</a:t>
            </a:r>
          </a:p>
          <a:p>
            <a:endParaRPr lang="en-US" dirty="0" smtClean="0"/>
          </a:p>
          <a:p>
            <a:r>
              <a:rPr lang="en-US" dirty="0" err="1" smtClean="0"/>
              <a:t>PaveGen</a:t>
            </a:r>
            <a:r>
              <a:rPr lang="en-US" dirty="0" smtClean="0"/>
              <a:t> is a fun technology that harnesses the power of footsteps to produce electricity. It could one day help schools, retailers, and cities to track patterns of foot traffic. And now it's in its largest trial yet.</a:t>
            </a:r>
          </a:p>
          <a:p>
            <a:endParaRPr lang="en-US" dirty="0"/>
          </a:p>
        </p:txBody>
      </p:sp>
      <p:sp>
        <p:nvSpPr>
          <p:cNvPr id="4" name="Slide Number Placeholder 3"/>
          <p:cNvSpPr>
            <a:spLocks noGrp="1"/>
          </p:cNvSpPr>
          <p:nvPr>
            <p:ph type="sldNum" sz="quarter" idx="10"/>
          </p:nvPr>
        </p:nvSpPr>
        <p:spPr/>
        <p:txBody>
          <a:bodyPr/>
          <a:lstStyle/>
          <a:p>
            <a:fld id="{33C767C4-9F0B-465B-9327-4CA50C895FFD}" type="slidenum">
              <a:rPr lang="en-US" smtClean="0"/>
              <a:t>40</a:t>
            </a:fld>
            <a:endParaRPr lang="en-US"/>
          </a:p>
        </p:txBody>
      </p:sp>
    </p:spTree>
    <p:extLst>
      <p:ext uri="{BB962C8B-B14F-4D97-AF65-F5344CB8AC3E}">
        <p14:creationId xmlns:p14="http://schemas.microsoft.com/office/powerpoint/2010/main" val="1928363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xfrm>
            <a:off x="762000" y="228600"/>
            <a:ext cx="1447800" cy="1085850"/>
          </a:xfrm>
          <a:ln/>
        </p:spPr>
      </p:sp>
      <p:sp>
        <p:nvSpPr>
          <p:cNvPr id="381955" name="Rectangle 3"/>
          <p:cNvSpPr>
            <a:spLocks noGrp="1" noChangeArrowheads="1"/>
          </p:cNvSpPr>
          <p:nvPr>
            <p:ph type="body" idx="1"/>
          </p:nvPr>
        </p:nvSpPr>
        <p:spPr>
          <a:xfrm>
            <a:off x="533400" y="1295400"/>
            <a:ext cx="5943600" cy="716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latin typeface="Arial" charset="0"/>
                <a:ea typeface="ヒラギノ角ゴ Pro W3" charset="0"/>
                <a:cs typeface="ヒラギノ角ゴ Pro W3" charset="0"/>
              </a:rPr>
              <a:t>We need more diversity of thought.  With more women entering the higher levels of business, we are seeing a shift in the way of doing business.  And I like it</a:t>
            </a:r>
            <a:r>
              <a:rPr lang="en-US" sz="1400" dirty="0" smtClean="0">
                <a:latin typeface="Arial" charset="0"/>
                <a:ea typeface="ヒラギノ角ゴ Pro W3" charset="0"/>
                <a:cs typeface="ヒラギノ角ゴ Pro W3" charset="0"/>
              </a:rPr>
              <a:t>.</a:t>
            </a:r>
            <a:endParaRPr lang="en-US" sz="1400" dirty="0">
              <a:latin typeface="Arial" charset="0"/>
              <a:ea typeface="ヒラギノ角ゴ Pro W3" charset="0"/>
              <a:cs typeface="ヒラギノ角ゴ Pro W3" charset="0"/>
            </a:endParaRP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The </a:t>
            </a:r>
            <a:r>
              <a:rPr lang="en-US" sz="1400" dirty="0">
                <a:latin typeface="Arial" charset="0"/>
                <a:ea typeface="ヒラギノ角ゴ Pro W3" charset="0"/>
                <a:cs typeface="ヒラギノ角ゴ Pro W3" charset="0"/>
              </a:rPr>
              <a:t>traditional male version of running a business, built upon a platform of </a:t>
            </a:r>
            <a:r>
              <a:rPr lang="en-US" sz="1400" u="sng" dirty="0">
                <a:latin typeface="Arial" charset="0"/>
                <a:ea typeface="ヒラギノ角ゴ Pro W3" charset="0"/>
                <a:cs typeface="ヒラギノ角ゴ Pro W3" charset="0"/>
              </a:rPr>
              <a:t>competitiveness</a:t>
            </a:r>
            <a:r>
              <a:rPr lang="en-US" sz="1400" dirty="0">
                <a:latin typeface="Arial" charset="0"/>
                <a:ea typeface="ヒラギノ角ゴ Pro W3" charset="0"/>
                <a:cs typeface="ヒラギノ角ゴ Pro W3" charset="0"/>
              </a:rPr>
              <a:t>,  is now evolving</a:t>
            </a:r>
            <a:r>
              <a:rPr lang="en-US" sz="1400" dirty="0" smtClean="0">
                <a:latin typeface="Arial" charset="0"/>
                <a:ea typeface="ヒラギノ角ゴ Pro W3" charset="0"/>
                <a:cs typeface="ヒラギノ角ゴ Pro W3" charset="0"/>
              </a:rPr>
              <a:t>.</a:t>
            </a:r>
          </a:p>
          <a:p>
            <a:r>
              <a:rPr lang="en-US" sz="1400" u="sng" dirty="0" smtClean="0">
                <a:latin typeface="Arial" charset="0"/>
                <a:ea typeface="ヒラギノ角ゴ Pro W3" charset="0"/>
                <a:cs typeface="ヒラギノ角ゴ Pro W3" charset="0"/>
              </a:rPr>
              <a:t>Collaboration</a:t>
            </a:r>
            <a:r>
              <a:rPr lang="en-US" sz="1400" dirty="0" smtClean="0">
                <a:latin typeface="Arial" charset="0"/>
                <a:ea typeface="ヒラギノ角ゴ Pro W3" charset="0"/>
                <a:cs typeface="ヒラギノ角ゴ Pro W3" charset="0"/>
              </a:rPr>
              <a:t> </a:t>
            </a:r>
            <a:r>
              <a:rPr lang="en-US" sz="1400" dirty="0">
                <a:latin typeface="Arial" charset="0"/>
                <a:ea typeface="ヒラギノ角ゴ Pro W3" charset="0"/>
                <a:cs typeface="ヒラギノ角ゴ Pro W3" charset="0"/>
              </a:rPr>
              <a:t>is the new way of life in the business world</a:t>
            </a:r>
            <a:r>
              <a:rPr lang="en-US" sz="1400" dirty="0" smtClean="0">
                <a:latin typeface="Arial" charset="0"/>
                <a:ea typeface="ヒラギノ角ゴ Pro W3" charset="0"/>
                <a:cs typeface="ヒラギノ角ゴ Pro W3" charset="0"/>
              </a:rPr>
              <a:t>.  Small businesses </a:t>
            </a:r>
            <a:r>
              <a:rPr lang="en-US" sz="1400" u="sng" dirty="0" smtClean="0">
                <a:latin typeface="Arial" charset="0"/>
                <a:ea typeface="ヒラギノ角ゴ Pro W3" charset="0"/>
                <a:cs typeface="ヒラギノ角ゴ Pro W3" charset="0"/>
              </a:rPr>
              <a:t>supporting</a:t>
            </a:r>
            <a:r>
              <a:rPr lang="en-US" sz="1400" dirty="0" smtClean="0">
                <a:latin typeface="Arial" charset="0"/>
                <a:ea typeface="ヒラギノ角ゴ Pro W3" charset="0"/>
                <a:cs typeface="ヒラギノ角ゴ Pro W3" charset="0"/>
              </a:rPr>
              <a:t> each other rather than trying to buy out the competition.</a:t>
            </a:r>
            <a:endParaRPr lang="en-US" sz="1400" dirty="0">
              <a:latin typeface="Arial" charset="0"/>
              <a:ea typeface="ヒラギノ角ゴ Pro W3" charset="0"/>
              <a:cs typeface="ヒラギノ角ゴ Pro W3" charset="0"/>
            </a:endParaRP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So </a:t>
            </a:r>
            <a:r>
              <a:rPr lang="en-US" sz="1400" dirty="0">
                <a:latin typeface="Arial" charset="0"/>
                <a:ea typeface="ヒラギノ角ゴ Pro W3" charset="0"/>
                <a:cs typeface="ヒラギノ角ゴ Pro W3" charset="0"/>
              </a:rPr>
              <a:t>how does this affect what we are doing in the </a:t>
            </a:r>
            <a:r>
              <a:rPr lang="en-US" sz="1400" u="sng" dirty="0">
                <a:latin typeface="Arial" charset="0"/>
                <a:ea typeface="ヒラギノ角ゴ Pro W3" charset="0"/>
                <a:cs typeface="ヒラギノ角ゴ Pro W3" charset="0"/>
              </a:rPr>
              <a:t>classroom</a:t>
            </a:r>
            <a:r>
              <a:rPr lang="en-US" sz="1400" dirty="0" smtClean="0">
                <a:latin typeface="Arial" charset="0"/>
                <a:ea typeface="ヒラギノ角ゴ Pro W3" charset="0"/>
                <a:cs typeface="ヒラギノ角ゴ Pro W3" charset="0"/>
              </a:rPr>
              <a:t>?</a:t>
            </a:r>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Our education system is set up to encourage students to </a:t>
            </a:r>
            <a:r>
              <a:rPr lang="en-US" sz="1400" u="sng" dirty="0" smtClean="0">
                <a:latin typeface="Arial" charset="0"/>
                <a:ea typeface="ヒラギノ角ゴ Pro W3" charset="0"/>
                <a:cs typeface="ヒラギノ角ゴ Pro W3" charset="0"/>
              </a:rPr>
              <a:t>compete </a:t>
            </a:r>
            <a:r>
              <a:rPr lang="en-US" sz="1400" dirty="0" smtClean="0">
                <a:latin typeface="Arial" charset="0"/>
                <a:ea typeface="ヒラギノ角ゴ Pro W3" charset="0"/>
                <a:cs typeface="ヒラギノ角ゴ Pro W3" charset="0"/>
              </a:rPr>
              <a:t>with </a:t>
            </a:r>
            <a:r>
              <a:rPr lang="en-US" sz="1400" dirty="0">
                <a:latin typeface="Arial" charset="0"/>
                <a:ea typeface="ヒラギノ角ゴ Pro W3" charset="0"/>
                <a:cs typeface="ヒラギノ角ゴ Pro W3" charset="0"/>
              </a:rPr>
              <a:t>each other for the best grades, class rank, and the honor of being the valedictorian.  Is this preparing them for the future workplace</a:t>
            </a:r>
            <a:r>
              <a:rPr lang="en-US" sz="1400" dirty="0" smtClean="0">
                <a:latin typeface="Arial" charset="0"/>
                <a:ea typeface="ヒラギノ角ゴ Pro W3" charset="0"/>
                <a:cs typeface="ヒラギノ角ゴ Pro W3" charset="0"/>
              </a:rPr>
              <a:t>?</a:t>
            </a:r>
            <a:endParaRPr lang="en-US" sz="1400" dirty="0">
              <a:latin typeface="Arial" charset="0"/>
              <a:ea typeface="ヒラギノ角ゴ Pro W3" charset="0"/>
              <a:cs typeface="ヒラギノ角ゴ Pro W3" charset="0"/>
            </a:endParaRP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In </a:t>
            </a:r>
            <a:r>
              <a:rPr lang="en-US" sz="1400" dirty="0">
                <a:latin typeface="Arial" charset="0"/>
                <a:ea typeface="ヒラギノ角ゴ Pro W3" charset="0"/>
                <a:cs typeface="ヒラギノ角ゴ Pro W3" charset="0"/>
              </a:rPr>
              <a:t>schools, we have traditionally called </a:t>
            </a:r>
            <a:r>
              <a:rPr lang="en-US" sz="1400" u="sng" dirty="0">
                <a:latin typeface="Arial" charset="0"/>
                <a:ea typeface="ヒラギノ角ゴ Pro W3" charset="0"/>
                <a:cs typeface="ヒラギノ角ゴ Pro W3" charset="0"/>
              </a:rPr>
              <a:t>collaboration</a:t>
            </a:r>
            <a:r>
              <a:rPr lang="en-US" sz="1400" dirty="0">
                <a:latin typeface="Arial" charset="0"/>
                <a:ea typeface="ヒラギノ角ゴ Pro W3" charset="0"/>
                <a:cs typeface="ヒラギノ角ゴ Pro W3" charset="0"/>
              </a:rPr>
              <a:t> </a:t>
            </a:r>
            <a:r>
              <a:rPr lang="en-US" sz="1400" dirty="0" smtClean="0">
                <a:latin typeface="Arial" charset="0"/>
                <a:ea typeface="ヒラギノ角ゴ Pro W3" charset="0"/>
                <a:cs typeface="ヒラギノ角ゴ Pro W3" charset="0"/>
              </a:rPr>
              <a:t>-- </a:t>
            </a:r>
            <a:r>
              <a:rPr lang="ja-JP" altLang="en-US" sz="1400" dirty="0" smtClean="0">
                <a:latin typeface="Arial" charset="0"/>
                <a:ea typeface="ヒラギノ角ゴ Pro W3" charset="0"/>
                <a:cs typeface="ヒラギノ角ゴ Pro W3" charset="0"/>
              </a:rPr>
              <a:t>“</a:t>
            </a:r>
            <a:r>
              <a:rPr lang="en-US" sz="1400" u="sng" dirty="0">
                <a:latin typeface="Arial" charset="0"/>
                <a:ea typeface="ヒラギノ角ゴ Pro W3" charset="0"/>
                <a:cs typeface="ヒラギノ角ゴ Pro W3" charset="0"/>
              </a:rPr>
              <a:t>cheating</a:t>
            </a:r>
            <a:r>
              <a:rPr lang="en-US" sz="1400" dirty="0">
                <a:latin typeface="Arial" charset="0"/>
                <a:ea typeface="ヒラギノ角ゴ Pro W3" charset="0"/>
                <a:cs typeface="ヒラギノ角ゴ Pro W3" charset="0"/>
              </a:rPr>
              <a:t>.</a:t>
            </a:r>
            <a:r>
              <a:rPr lang="ja-JP" altLang="en-US" sz="1400" dirty="0" smtClean="0">
                <a:latin typeface="Arial" charset="0"/>
                <a:ea typeface="ヒラギノ角ゴ Pro W3" charset="0"/>
                <a:cs typeface="ヒラギノ角ゴ Pro W3" charset="0"/>
              </a:rPr>
              <a:t>”</a:t>
            </a:r>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Kids are collaborating with each other on their smart phones, but rather then trying to </a:t>
            </a:r>
            <a:r>
              <a:rPr lang="en-US" sz="1400" u="sng" dirty="0">
                <a:latin typeface="Arial" charset="0"/>
                <a:ea typeface="ヒラギノ角ゴ Pro W3" charset="0"/>
                <a:cs typeface="ヒラギノ角ゴ Pro W3" charset="0"/>
              </a:rPr>
              <a:t>stop</a:t>
            </a:r>
            <a:r>
              <a:rPr lang="en-US" sz="1400" dirty="0">
                <a:latin typeface="Arial" charset="0"/>
                <a:ea typeface="ヒラギノ角ゴ Pro W3" charset="0"/>
                <a:cs typeface="ヒラギノ角ゴ Pro W3" charset="0"/>
              </a:rPr>
              <a:t> it, we should be </a:t>
            </a:r>
            <a:r>
              <a:rPr lang="en-US" sz="1400" u="sng" dirty="0">
                <a:latin typeface="Arial" charset="0"/>
                <a:ea typeface="ヒラギノ角ゴ Pro W3" charset="0"/>
                <a:cs typeface="ヒラギノ角ゴ Pro W3" charset="0"/>
              </a:rPr>
              <a:t>encouraging</a:t>
            </a:r>
            <a:r>
              <a:rPr lang="en-US" sz="1400" dirty="0">
                <a:latin typeface="Arial" charset="0"/>
                <a:ea typeface="ヒラギノ角ゴ Pro W3" charset="0"/>
                <a:cs typeface="ヒラギノ角ゴ Pro W3" charset="0"/>
              </a:rPr>
              <a:t> it. </a:t>
            </a:r>
          </a:p>
          <a:p>
            <a:r>
              <a:rPr lang="en-US" sz="1400" dirty="0" smtClean="0">
                <a:latin typeface="Arial" charset="0"/>
                <a:ea typeface="ヒラギノ角ゴ Pro W3" charset="0"/>
                <a:cs typeface="ヒラギノ角ゴ Pro W3" charset="0"/>
              </a:rPr>
              <a:t>And </a:t>
            </a:r>
            <a:r>
              <a:rPr lang="en-US" sz="1400" dirty="0">
                <a:latin typeface="Arial" charset="0"/>
                <a:ea typeface="ヒラギノ角ゴ Pro W3" charset="0"/>
                <a:cs typeface="ヒラギノ角ゴ Pro W3" charset="0"/>
              </a:rPr>
              <a:t>we should be teaching them the </a:t>
            </a:r>
            <a:r>
              <a:rPr lang="en-US" sz="1400" u="sng" dirty="0">
                <a:latin typeface="Arial" charset="0"/>
                <a:ea typeface="ヒラギノ角ゴ Pro W3" charset="0"/>
                <a:cs typeface="ヒラギノ角ゴ Pro W3" charset="0"/>
              </a:rPr>
              <a:t>proper</a:t>
            </a:r>
            <a:r>
              <a:rPr lang="en-US" sz="1400" dirty="0">
                <a:latin typeface="Arial" charset="0"/>
                <a:ea typeface="ヒラギノ角ゴ Pro W3" charset="0"/>
                <a:cs typeface="ヒラギノ角ゴ Pro W3" charset="0"/>
              </a:rPr>
              <a:t> way of using technology and the </a:t>
            </a:r>
            <a:r>
              <a:rPr lang="en-US" sz="1400" u="sng" dirty="0">
                <a:latin typeface="Arial" charset="0"/>
                <a:ea typeface="ヒラギノ角ゴ Pro W3" charset="0"/>
                <a:cs typeface="ヒラギノ角ゴ Pro W3" charset="0"/>
              </a:rPr>
              <a:t>proper</a:t>
            </a:r>
            <a:r>
              <a:rPr lang="en-US" sz="1400" dirty="0">
                <a:latin typeface="Arial" charset="0"/>
                <a:ea typeface="ヒラギノ角ゴ Pro W3" charset="0"/>
                <a:cs typeface="ヒラギノ角ゴ Pro W3" charset="0"/>
              </a:rPr>
              <a:t> way of collaborating that brings about </a:t>
            </a:r>
            <a:r>
              <a:rPr lang="en-US" sz="1400" u="sng" dirty="0">
                <a:latin typeface="Arial" charset="0"/>
                <a:ea typeface="ヒラギノ角ゴ Pro W3" charset="0"/>
                <a:cs typeface="ヒラギノ角ゴ Pro W3" charset="0"/>
              </a:rPr>
              <a:t>synergistic </a:t>
            </a:r>
            <a:r>
              <a:rPr lang="en-US" sz="1400" dirty="0">
                <a:latin typeface="Arial" charset="0"/>
                <a:ea typeface="ヒラギノ角ゴ Pro W3" charset="0"/>
                <a:cs typeface="ヒラギノ角ゴ Pro W3" charset="0"/>
              </a:rPr>
              <a:t>results.  </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We </a:t>
            </a:r>
            <a:r>
              <a:rPr lang="en-US" sz="1400" dirty="0">
                <a:latin typeface="Arial" charset="0"/>
                <a:ea typeface="ヒラギノ角ゴ Pro W3" charset="0"/>
                <a:cs typeface="ヒラギノ角ゴ Pro W3" charset="0"/>
              </a:rPr>
              <a:t>need to change the focus from </a:t>
            </a:r>
            <a:r>
              <a:rPr lang="en-US" sz="1400" u="sng" dirty="0">
                <a:latin typeface="Arial" charset="0"/>
                <a:ea typeface="ヒラギノ角ゴ Pro W3" charset="0"/>
                <a:cs typeface="ヒラギノ角ゴ Pro W3" charset="0"/>
              </a:rPr>
              <a:t>self-centered </a:t>
            </a:r>
            <a:r>
              <a:rPr lang="en-US" sz="1400" dirty="0">
                <a:latin typeface="Arial" charset="0"/>
                <a:ea typeface="ヒラギノ角ゴ Pro W3" charset="0"/>
                <a:cs typeface="ヒラギノ角ゴ Pro W3" charset="0"/>
              </a:rPr>
              <a:t>learning to </a:t>
            </a:r>
            <a:r>
              <a:rPr lang="en-US" sz="1400" u="sng" dirty="0">
                <a:latin typeface="Arial" charset="0"/>
                <a:ea typeface="ヒラギノ角ゴ Pro W3" charset="0"/>
                <a:cs typeface="ヒラギノ角ゴ Pro W3" charset="0"/>
              </a:rPr>
              <a:t>group-centered </a:t>
            </a:r>
            <a:r>
              <a:rPr lang="en-US" sz="1400" dirty="0">
                <a:latin typeface="Arial" charset="0"/>
                <a:ea typeface="ヒラギノ角ゴ Pro W3" charset="0"/>
                <a:cs typeface="ヒラギノ角ゴ Pro W3" charset="0"/>
              </a:rPr>
              <a:t>learning.</a:t>
            </a:r>
          </a:p>
          <a:p>
            <a:r>
              <a:rPr lang="en-US" sz="1400" dirty="0">
                <a:latin typeface="Arial" charset="0"/>
                <a:ea typeface="ヒラギノ角ゴ Pro W3" charset="0"/>
                <a:cs typeface="ヒラギノ角ゴ Pro W3" charset="0"/>
              </a:rPr>
              <a:t>From </a:t>
            </a:r>
            <a:r>
              <a:rPr lang="en-US" sz="1400" u="sng" dirty="0">
                <a:latin typeface="Arial" charset="0"/>
                <a:ea typeface="ヒラギノ角ゴ Pro W3" charset="0"/>
                <a:cs typeface="ヒラギノ角ゴ Pro W3" charset="0"/>
              </a:rPr>
              <a:t>individuals</a:t>
            </a:r>
            <a:r>
              <a:rPr lang="en-US" sz="1400" dirty="0">
                <a:latin typeface="Arial" charset="0"/>
                <a:ea typeface="ヒラギノ角ゴ Pro W3" charset="0"/>
                <a:cs typeface="ヒラギノ角ゴ Pro W3" charset="0"/>
              </a:rPr>
              <a:t> doing great on </a:t>
            </a:r>
            <a:r>
              <a:rPr lang="en-US" sz="1400" u="sng" dirty="0">
                <a:latin typeface="Arial" charset="0"/>
                <a:ea typeface="ヒラギノ角ゴ Pro W3" charset="0"/>
                <a:cs typeface="ヒラギノ角ゴ Pro W3" charset="0"/>
              </a:rPr>
              <a:t>individualized</a:t>
            </a:r>
            <a:r>
              <a:rPr lang="en-US" sz="1400" dirty="0">
                <a:latin typeface="Arial" charset="0"/>
                <a:ea typeface="ヒラギノ角ゴ Pro W3" charset="0"/>
                <a:cs typeface="ヒラギノ角ゴ Pro W3" charset="0"/>
              </a:rPr>
              <a:t> assessments to students working </a:t>
            </a:r>
            <a:r>
              <a:rPr lang="en-US" sz="1400" u="sng" dirty="0">
                <a:latin typeface="Arial" charset="0"/>
                <a:ea typeface="ヒラギノ角ゴ Pro W3" charset="0"/>
                <a:cs typeface="ヒラギノ角ゴ Pro W3" charset="0"/>
              </a:rPr>
              <a:t>together</a:t>
            </a:r>
            <a:r>
              <a:rPr lang="en-US" sz="1400" dirty="0">
                <a:latin typeface="Arial" charset="0"/>
                <a:ea typeface="ヒラギノ角ゴ Pro W3" charset="0"/>
                <a:cs typeface="ヒラギノ角ゴ Pro W3" charset="0"/>
              </a:rPr>
              <a:t> to solve a </a:t>
            </a:r>
            <a:r>
              <a:rPr lang="en-US" sz="1400" u="sng" dirty="0">
                <a:latin typeface="Arial" charset="0"/>
                <a:ea typeface="ヒラギノ角ゴ Pro W3" charset="0"/>
                <a:cs typeface="ヒラギノ角ゴ Pro W3" charset="0"/>
              </a:rPr>
              <a:t>relevant</a:t>
            </a:r>
            <a:r>
              <a:rPr lang="en-US" sz="1400" dirty="0">
                <a:latin typeface="Arial" charset="0"/>
                <a:ea typeface="ヒラギノ角ゴ Pro W3" charset="0"/>
                <a:cs typeface="ヒラギノ角ゴ Pro W3" charset="0"/>
              </a:rPr>
              <a:t> problem</a:t>
            </a:r>
            <a:r>
              <a:rPr lang="en-US" sz="1400" dirty="0" smtClean="0">
                <a:latin typeface="Arial" charset="0"/>
                <a:ea typeface="ヒラギノ角ゴ Pro W3" charset="0"/>
                <a:cs typeface="ヒラギノ角ゴ Pro W3" charset="0"/>
              </a:rPr>
              <a:t>.</a:t>
            </a:r>
            <a:endParaRPr lang="en-US" sz="1400" dirty="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We </a:t>
            </a:r>
            <a:r>
              <a:rPr lang="en-US" sz="1400" dirty="0">
                <a:latin typeface="Arial" charset="0"/>
                <a:ea typeface="ヒラギノ角ゴ Pro W3" charset="0"/>
                <a:cs typeface="ヒラギノ角ゴ Pro W3" charset="0"/>
              </a:rPr>
              <a:t>need to change our schools to reflect this change in the work environment</a:t>
            </a:r>
            <a:r>
              <a:rPr lang="en-US" sz="1400" dirty="0" smtClean="0">
                <a:latin typeface="Arial" charset="0"/>
                <a:ea typeface="ヒラギノ角ゴ Pro W3" charset="0"/>
                <a:cs typeface="ヒラギノ角ゴ Pro W3" charset="0"/>
              </a:rPr>
              <a:t>.</a:t>
            </a:r>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This is assuming that one of the purposes of education is to prepare kids for the workplace.</a:t>
            </a:r>
          </a:p>
          <a:p>
            <a:endParaRPr lang="en-US" dirty="0">
              <a:latin typeface="Arial" charset="0"/>
              <a:ea typeface="ヒラギノ角ゴ Pro W3" charset="0"/>
              <a:cs typeface="ヒラギノ角ゴ Pro W3" charset="0"/>
            </a:endParaRPr>
          </a:p>
        </p:txBody>
      </p:sp>
      <p:sp>
        <p:nvSpPr>
          <p:cNvPr id="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4B96D33-354C-C240-AC98-F6CFF67AFDCB}" type="slidenum">
              <a:rPr lang="en-US" sz="1200"/>
              <a:pPr algn="r"/>
              <a:t>41</a:t>
            </a:fld>
            <a:endParaRPr 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0F0B6511-6261-CA40-A283-C8B6FAFF8F23}" type="slidenum">
              <a:rPr lang="en-US" sz="1200"/>
              <a:pPr/>
              <a:t>42</a:t>
            </a:fld>
            <a:endParaRPr lang="en-US" sz="1200"/>
          </a:p>
        </p:txBody>
      </p:sp>
      <p:sp>
        <p:nvSpPr>
          <p:cNvPr id="390148" name="Rectangle 2"/>
          <p:cNvSpPr>
            <a:spLocks noGrp="1" noRot="1" noChangeAspect="1" noChangeArrowheads="1" noTextEdit="1"/>
          </p:cNvSpPr>
          <p:nvPr>
            <p:ph type="sldImg"/>
          </p:nvPr>
        </p:nvSpPr>
        <p:spPr>
          <a:solidFill>
            <a:srgbClr val="FFFFFF"/>
          </a:solidFill>
          <a:ln/>
        </p:spPr>
      </p:sp>
      <p:sp>
        <p:nvSpPr>
          <p:cNvPr id="390149" name="Rectangle 3"/>
          <p:cNvSpPr>
            <a:spLocks noGrp="1" noChangeArrowheads="1"/>
          </p:cNvSpPr>
          <p:nvPr>
            <p:ph type="body" idx="1"/>
          </p:nvPr>
        </p:nvSpPr>
        <p:spPr>
          <a:xfrm>
            <a:off x="533400" y="4343400"/>
            <a:ext cx="5410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latin typeface="Arial" charset="0"/>
                <a:ea typeface="ヒラギノ角ゴ Pro W3" charset="0"/>
                <a:cs typeface="ヒラギノ角ゴ Pro W3" charset="0"/>
              </a:rPr>
              <a:t>Here are some broad skills that will help workers adapt to the changing career landscape</a:t>
            </a:r>
            <a:r>
              <a:rPr lang="en-US" sz="1400" dirty="0" smtClean="0">
                <a:latin typeface="Arial" charset="0"/>
                <a:ea typeface="ヒラギノ角ゴ Pro W3" charset="0"/>
                <a:cs typeface="ヒラギノ角ゴ Pro W3" charset="0"/>
              </a:rPr>
              <a:t>:</a:t>
            </a:r>
          </a:p>
          <a:p>
            <a:endParaRPr lang="en-US" sz="1400" dirty="0">
              <a:latin typeface="Arial" charset="0"/>
              <a:ea typeface="ヒラギノ角ゴ Pro W3" charset="0"/>
              <a:cs typeface="ヒラギノ角ゴ Pro W3" charset="0"/>
            </a:endParaRPr>
          </a:p>
          <a:p>
            <a:r>
              <a:rPr lang="en-US" sz="1400" b="1" dirty="0">
                <a:latin typeface="Arial" charset="0"/>
                <a:ea typeface="ヒラギノ角ゴ Pro W3" charset="0"/>
                <a:cs typeface="ヒラギノ角ゴ Pro W3" charset="0"/>
              </a:rPr>
              <a:t>Sense-making is t</a:t>
            </a:r>
            <a:r>
              <a:rPr lang="en-US" sz="1400" dirty="0">
                <a:latin typeface="Arial" charset="0"/>
                <a:ea typeface="ヒラギノ角ゴ Pro W3" charset="0"/>
                <a:cs typeface="ヒラギノ角ゴ Pro W3" charset="0"/>
              </a:rPr>
              <a:t>he ability to determine the deeper meaning or significance of what is being </a:t>
            </a:r>
            <a:r>
              <a:rPr lang="en-US" sz="1400" dirty="0" smtClean="0">
                <a:latin typeface="Arial" charset="0"/>
                <a:ea typeface="ヒラギノ角ゴ Pro W3" charset="0"/>
                <a:cs typeface="ヒラギノ角ゴ Pro W3" charset="0"/>
              </a:rPr>
              <a:t>expressed</a:t>
            </a:r>
          </a:p>
          <a:p>
            <a:endParaRPr lang="en-US" sz="1400" dirty="0">
              <a:latin typeface="Arial" charset="0"/>
              <a:ea typeface="ヒラギノ角ゴ Pro W3" charset="0"/>
              <a:cs typeface="ヒラギノ角ゴ Pro W3" charset="0"/>
            </a:endParaRPr>
          </a:p>
          <a:p>
            <a:r>
              <a:rPr lang="en-US" sz="1400" b="1" dirty="0">
                <a:latin typeface="Arial" charset="0"/>
                <a:ea typeface="ヒラギノ角ゴ Pro W3" charset="0"/>
                <a:cs typeface="ヒラギノ角ゴ Pro W3" charset="0"/>
              </a:rPr>
              <a:t>Social intelligence is t</a:t>
            </a:r>
            <a:r>
              <a:rPr lang="en-US" sz="1400" dirty="0">
                <a:latin typeface="Arial" charset="0"/>
                <a:ea typeface="ヒラギノ角ゴ Pro W3" charset="0"/>
                <a:cs typeface="ヒラギノ角ゴ Pro W3" charset="0"/>
              </a:rPr>
              <a:t>he ability to connect to others in a deep and direct way, to sense and stimulate reactions and desired </a:t>
            </a:r>
            <a:r>
              <a:rPr lang="en-US" sz="1400" dirty="0" smtClean="0">
                <a:latin typeface="Arial" charset="0"/>
                <a:ea typeface="ヒラギノ角ゴ Pro W3" charset="0"/>
                <a:cs typeface="ヒラギノ角ゴ Pro W3" charset="0"/>
              </a:rPr>
              <a:t>interactions</a:t>
            </a:r>
          </a:p>
          <a:p>
            <a:endParaRPr lang="en-US" sz="1400" dirty="0">
              <a:latin typeface="Arial" charset="0"/>
              <a:ea typeface="ヒラギノ角ゴ Pro W3" charset="0"/>
              <a:cs typeface="ヒラギノ角ゴ Pro W3" charset="0"/>
            </a:endParaRPr>
          </a:p>
          <a:p>
            <a:r>
              <a:rPr lang="en-US" sz="1400" b="1" dirty="0">
                <a:latin typeface="Arial" charset="0"/>
                <a:ea typeface="ヒラギノ角ゴ Pro W3" charset="0"/>
                <a:cs typeface="ヒラギノ角ゴ Pro W3" charset="0"/>
              </a:rPr>
              <a:t>Novel and adaptive thinking is </a:t>
            </a:r>
            <a:r>
              <a:rPr lang="en-US" sz="1400" dirty="0">
                <a:latin typeface="Arial" charset="0"/>
                <a:ea typeface="ヒラギノ角ゴ Pro W3" charset="0"/>
                <a:cs typeface="ヒラギノ角ゴ Pro W3" charset="0"/>
              </a:rPr>
              <a:t>proficiency at thinking and coming up with solutions and responses beyond that which is rote or rule-based</a:t>
            </a:r>
          </a:p>
          <a:p>
            <a:r>
              <a:rPr lang="en-US" sz="1400" b="1" dirty="0">
                <a:latin typeface="Arial" charset="0"/>
                <a:ea typeface="ヒラギノ角ゴ Pro W3" charset="0"/>
                <a:cs typeface="ヒラギノ角ゴ Pro W3" charset="0"/>
              </a:rPr>
              <a:t>Cross-cultural competency is t</a:t>
            </a:r>
            <a:r>
              <a:rPr lang="en-US" sz="1400" dirty="0">
                <a:latin typeface="Arial" charset="0"/>
                <a:ea typeface="ヒラギノ角ゴ Pro W3" charset="0"/>
                <a:cs typeface="ヒラギノ角ゴ Pro W3" charset="0"/>
              </a:rPr>
              <a:t>he ability to operate in different cultural settings</a:t>
            </a:r>
          </a:p>
          <a:p>
            <a:r>
              <a:rPr lang="en-US" sz="1400" b="1" dirty="0">
                <a:latin typeface="Arial" charset="0"/>
                <a:ea typeface="ヒラギノ角ゴ Pro W3" charset="0"/>
                <a:cs typeface="ヒラギノ角ゴ Pro W3" charset="0"/>
              </a:rPr>
              <a:t>Computational thinking is t</a:t>
            </a:r>
            <a:r>
              <a:rPr lang="en-US" sz="1400" dirty="0">
                <a:latin typeface="Arial" charset="0"/>
                <a:ea typeface="ヒラギノ角ゴ Pro W3" charset="0"/>
                <a:cs typeface="ヒラギノ角ゴ Pro W3" charset="0"/>
              </a:rPr>
              <a:t>he ability to translate vast amounts of data into abstract concepts and to understand data-based reasoning</a:t>
            </a:r>
          </a:p>
          <a:p>
            <a:r>
              <a:rPr lang="en-US" sz="1400" b="1" dirty="0">
                <a:latin typeface="Arial" charset="0"/>
                <a:ea typeface="ヒラギノ角ゴ Pro W3" charset="0"/>
                <a:cs typeface="ヒラギノ角ゴ Pro W3" charset="0"/>
              </a:rPr>
              <a:t>New-media literacy is t</a:t>
            </a:r>
            <a:r>
              <a:rPr lang="en-US" sz="1400" dirty="0">
                <a:latin typeface="Arial" charset="0"/>
                <a:ea typeface="ヒラギノ角ゴ Pro W3" charset="0"/>
                <a:cs typeface="ヒラギノ角ゴ Pro W3" charset="0"/>
              </a:rPr>
              <a:t>he ability to critically assess and develop content that uses new media forms and to leverage these media for persuasive communication</a:t>
            </a:r>
          </a:p>
          <a:p>
            <a:r>
              <a:rPr lang="en-US" sz="1400" b="1" dirty="0" err="1">
                <a:latin typeface="Arial" charset="0"/>
                <a:ea typeface="ヒラギノ角ゴ Pro W3" charset="0"/>
                <a:cs typeface="ヒラギノ角ゴ Pro W3" charset="0"/>
              </a:rPr>
              <a:t>Transdisciplinarity</a:t>
            </a:r>
            <a:r>
              <a:rPr lang="en-US" sz="1400" b="1" dirty="0">
                <a:latin typeface="Arial" charset="0"/>
                <a:ea typeface="ヒラギノ角ゴ Pro W3" charset="0"/>
                <a:cs typeface="ヒラギノ角ゴ Pro W3" charset="0"/>
              </a:rPr>
              <a:t> is l</a:t>
            </a:r>
            <a:r>
              <a:rPr lang="en-US" sz="1400" dirty="0">
                <a:latin typeface="Arial" charset="0"/>
                <a:ea typeface="ヒラギノ角ゴ Pro W3" charset="0"/>
                <a:cs typeface="ヒラギノ角ゴ Pro W3" charset="0"/>
              </a:rPr>
              <a:t>iteracy in, and ability to understand concepts across multiple disciplines</a:t>
            </a:r>
          </a:p>
          <a:p>
            <a:r>
              <a:rPr lang="en-US" sz="1400" b="1" dirty="0">
                <a:latin typeface="Arial" charset="0"/>
                <a:ea typeface="ヒラギノ角ゴ Pro W3" charset="0"/>
                <a:cs typeface="ヒラギノ角ゴ Pro W3" charset="0"/>
              </a:rPr>
              <a:t>Design mind-set is the a</a:t>
            </a:r>
            <a:r>
              <a:rPr lang="en-US" sz="1400" dirty="0">
                <a:latin typeface="Arial" charset="0"/>
                <a:ea typeface="ヒラギノ角ゴ Pro W3" charset="0"/>
                <a:cs typeface="ヒラギノ角ゴ Pro W3" charset="0"/>
              </a:rPr>
              <a:t>bility to represent and develop tasks and work processes for desired outcomes</a:t>
            </a:r>
          </a:p>
          <a:p>
            <a:r>
              <a:rPr lang="en-US" sz="1400" b="1" dirty="0">
                <a:latin typeface="Arial" charset="0"/>
                <a:ea typeface="ヒラギノ角ゴ Pro W3" charset="0"/>
                <a:cs typeface="ヒラギノ角ゴ Pro W3" charset="0"/>
              </a:rPr>
              <a:t>Cognitive load management is t</a:t>
            </a:r>
            <a:r>
              <a:rPr lang="en-US" sz="1400" dirty="0">
                <a:latin typeface="Arial" charset="0"/>
                <a:ea typeface="ヒラギノ角ゴ Pro W3" charset="0"/>
                <a:cs typeface="ヒラギノ角ゴ Pro W3" charset="0"/>
              </a:rPr>
              <a:t>he ability to discriminate and filter information for importance and to understand how to maximize cognitive functioning using a variety of tools and techniques,    and</a:t>
            </a:r>
          </a:p>
          <a:p>
            <a:r>
              <a:rPr lang="en-US" sz="1400" b="1" dirty="0">
                <a:latin typeface="Arial" charset="0"/>
                <a:ea typeface="ヒラギノ角ゴ Pro W3" charset="0"/>
                <a:cs typeface="ヒラギノ角ゴ Pro W3" charset="0"/>
              </a:rPr>
              <a:t>Virtual collaboration is t</a:t>
            </a:r>
            <a:r>
              <a:rPr lang="en-US" sz="1400" dirty="0">
                <a:latin typeface="Arial" charset="0"/>
                <a:ea typeface="ヒラギノ角ゴ Pro W3" charset="0"/>
                <a:cs typeface="ヒラギノ角ゴ Pro W3" charset="0"/>
              </a:rPr>
              <a:t>he ability to work productively, drive engagement, and demonstrate presence as a member of a virtual team</a:t>
            </a:r>
          </a:p>
          <a:p>
            <a:r>
              <a:rPr lang="en-US" sz="1400" dirty="0">
                <a:latin typeface="Arial" charset="0"/>
                <a:ea typeface="ヒラギノ角ゴ Pro W3" charset="0"/>
                <a:cs typeface="ヒラギノ角ゴ Pro W3" charset="0"/>
              </a:rPr>
              <a:t>Are we teaching these skills to our students?      If not, then who will?</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solidFill>
                  <a:srgbClr val="FF0000"/>
                </a:solidFill>
                <a:latin typeface="Arial" charset="0"/>
                <a:ea typeface="ヒラギノ角ゴ Pro W3" charset="0"/>
                <a:cs typeface="ヒラギノ角ゴ Pro W3" charset="0"/>
              </a:rPr>
              <a:t>========</a:t>
            </a:r>
          </a:p>
          <a:p>
            <a:r>
              <a:rPr lang="en-US" dirty="0" err="1">
                <a:solidFill>
                  <a:srgbClr val="FF0000"/>
                </a:solidFill>
                <a:latin typeface="Arial" charset="0"/>
                <a:ea typeface="ヒラギノ角ゴ Pro W3" charset="0"/>
                <a:cs typeface="ヒラギノ角ゴ Pro W3" charset="0"/>
              </a:rPr>
              <a:t>GigaOM</a:t>
            </a:r>
            <a:endParaRPr lang="en-US" dirty="0">
              <a:solidFill>
                <a:srgbClr val="FF0000"/>
              </a:solidFill>
              <a:latin typeface="Arial" charset="0"/>
              <a:ea typeface="ヒラギノ角ゴ Pro W3" charset="0"/>
              <a:cs typeface="ヒラギノ角ゴ Pro W3" charset="0"/>
            </a:endParaRPr>
          </a:p>
          <a:p>
            <a:r>
              <a:rPr lang="en-US" dirty="0">
                <a:solidFill>
                  <a:srgbClr val="FF0000"/>
                </a:solidFill>
                <a:latin typeface="Arial" charset="0"/>
                <a:ea typeface="ヒラギノ角ゴ Pro W3" charset="0"/>
                <a:cs typeface="ヒラギノ角ゴ Pro W3" charset="0"/>
              </a:rPr>
              <a:t>Dec. 16, 2011,</a:t>
            </a:r>
          </a:p>
          <a:p>
            <a:r>
              <a:rPr lang="en-US" dirty="0">
                <a:solidFill>
                  <a:srgbClr val="FF0000"/>
                </a:solidFill>
                <a:latin typeface="Arial" charset="0"/>
                <a:ea typeface="ヒラギノ角ゴ Pro W3" charset="0"/>
                <a:cs typeface="ヒラギノ角ゴ Pro W3" charset="0"/>
              </a:rPr>
              <a:t>http://</a:t>
            </a:r>
            <a:r>
              <a:rPr lang="en-US" dirty="0" err="1">
                <a:solidFill>
                  <a:srgbClr val="FF0000"/>
                </a:solidFill>
                <a:latin typeface="Arial" charset="0"/>
                <a:ea typeface="ヒラギノ角ゴ Pro W3" charset="0"/>
                <a:cs typeface="ヒラギノ角ゴ Pro W3" charset="0"/>
              </a:rPr>
              <a:t>gigaom.com</a:t>
            </a:r>
            <a:r>
              <a:rPr lang="en-US" dirty="0">
                <a:solidFill>
                  <a:srgbClr val="FF0000"/>
                </a:solidFill>
                <a:latin typeface="Arial" charset="0"/>
                <a:ea typeface="ヒラギノ角ゴ Pro W3" charset="0"/>
                <a:cs typeface="ヒラギノ角ゴ Pro W3" charset="0"/>
              </a:rPr>
              <a:t>/collaboration/the-10-key-skills-for-the-future-of-work/?</a:t>
            </a:r>
            <a:r>
              <a:rPr lang="en-US" dirty="0" err="1">
                <a:solidFill>
                  <a:srgbClr val="FF0000"/>
                </a:solidFill>
                <a:latin typeface="Arial" charset="0"/>
                <a:ea typeface="ヒラギノ角ゴ Pro W3" charset="0"/>
                <a:cs typeface="ヒラギノ角ゴ Pro W3" charset="0"/>
              </a:rPr>
              <a:t>utm_source</a:t>
            </a:r>
            <a:r>
              <a:rPr lang="en-US" dirty="0">
                <a:solidFill>
                  <a:srgbClr val="FF0000"/>
                </a:solidFill>
                <a:latin typeface="Arial" charset="0"/>
                <a:ea typeface="ヒラギノ角ゴ Pro W3" charset="0"/>
                <a:cs typeface="ヒラギノ角ゴ Pro W3" charset="0"/>
              </a:rPr>
              <a:t>=General%20Users&amp;utm_campaign=9bd9bdcde9-c%3Atec%20d%3A12-17&amp;utm_medium=email</a:t>
            </a:r>
          </a:p>
          <a:p>
            <a:endParaRPr lang="en-US" dirty="0">
              <a:solidFill>
                <a:srgbClr val="FF0000"/>
              </a:solidFill>
              <a:latin typeface="Arial" charset="0"/>
              <a:ea typeface="ヒラギノ角ゴ Pro W3" charset="0"/>
              <a:cs typeface="ヒラギノ角ゴ Pro W3" charset="0"/>
            </a:endParaRPr>
          </a:p>
          <a:p>
            <a:r>
              <a:rPr lang="en-US" dirty="0">
                <a:solidFill>
                  <a:srgbClr val="FF0000"/>
                </a:solidFill>
                <a:latin typeface="Arial" charset="0"/>
                <a:ea typeface="ヒラギノ角ゴ Pro W3" charset="0"/>
                <a:cs typeface="ヒラギノ角ゴ Pro W3" charset="0"/>
              </a:rPr>
              <a:t>What are the jobs of the future? The demographics of an aging population suggests </a:t>
            </a:r>
            <a:r>
              <a:rPr lang="en-US" dirty="0">
                <a:solidFill>
                  <a:srgbClr val="FF0000"/>
                </a:solidFill>
                <a:latin typeface="Arial" charset="0"/>
                <a:ea typeface="ヒラギノ角ゴ Pro W3" charset="0"/>
                <a:cs typeface="ヒラギノ角ゴ Pro W3" charset="0"/>
                <a:hlinkClick r:id="rId3"/>
              </a:rPr>
              <a:t>health care will be big, say some</a:t>
            </a:r>
            <a:r>
              <a:rPr lang="en-US" dirty="0">
                <a:solidFill>
                  <a:srgbClr val="FF0000"/>
                </a:solidFill>
                <a:latin typeface="Arial" charset="0"/>
                <a:ea typeface="ヒラギノ角ゴ Pro W3" charset="0"/>
                <a:cs typeface="ヒラギノ角ゴ Pro W3" charset="0"/>
              </a:rPr>
              <a:t>. </a:t>
            </a:r>
          </a:p>
          <a:p>
            <a:endParaRPr lang="en-US" dirty="0">
              <a:solidFill>
                <a:srgbClr val="FF0000"/>
              </a:solidFill>
              <a:latin typeface="Arial" charset="0"/>
              <a:ea typeface="ヒラギノ角ゴ Pro W3" charset="0"/>
              <a:cs typeface="ヒラギノ角ゴ Pro W3" charset="0"/>
            </a:endParaRPr>
          </a:p>
          <a:p>
            <a:r>
              <a:rPr lang="en-US" dirty="0">
                <a:solidFill>
                  <a:srgbClr val="FF0000"/>
                </a:solidFill>
                <a:latin typeface="Arial" charset="0"/>
                <a:ea typeface="ヒラギノ角ゴ Pro W3" charset="0"/>
                <a:cs typeface="ヒラギノ角ゴ Pro W3" charset="0"/>
                <a:hlinkClick r:id="rId4"/>
              </a:rPr>
              <a:t>Broad skills that will help workers adapt to the changing career landscape</a:t>
            </a:r>
            <a:r>
              <a:rPr lang="en-US" dirty="0">
                <a:solidFill>
                  <a:srgbClr val="FF0000"/>
                </a:solidFill>
                <a:latin typeface="Arial" charset="0"/>
                <a:ea typeface="ヒラギノ角ゴ Pro W3" charset="0"/>
                <a:cs typeface="ヒラギノ角ゴ Pro W3" charset="0"/>
              </a:rPr>
              <a:t>:</a:t>
            </a:r>
          </a:p>
          <a:p>
            <a:endParaRPr lang="en-US" dirty="0">
              <a:solidFill>
                <a:srgbClr val="FF0000"/>
              </a:solidFill>
              <a:latin typeface="Arial" charset="0"/>
              <a:ea typeface="ヒラギノ角ゴ Pro W3" charset="0"/>
              <a:cs typeface="ヒラギノ角ゴ Pro W3" charset="0"/>
            </a:endParaRPr>
          </a:p>
          <a:p>
            <a:r>
              <a:rPr lang="en-US" b="1" dirty="0">
                <a:solidFill>
                  <a:srgbClr val="FF0000"/>
                </a:solidFill>
                <a:latin typeface="Arial" charset="0"/>
                <a:ea typeface="ヒラギノ角ゴ Pro W3" charset="0"/>
                <a:cs typeface="ヒラギノ角ゴ Pro W3" charset="0"/>
              </a:rPr>
              <a:t>Sense-making.</a:t>
            </a:r>
            <a:r>
              <a:rPr lang="en-US" dirty="0">
                <a:solidFill>
                  <a:srgbClr val="FF0000"/>
                </a:solidFill>
                <a:latin typeface="Arial" charset="0"/>
                <a:ea typeface="ヒラギノ角ゴ Pro W3" charset="0"/>
                <a:cs typeface="ヒラギノ角ゴ Pro W3" charset="0"/>
              </a:rPr>
              <a:t> The ability to determine the deeper meaning or significance of what is being expressed</a:t>
            </a:r>
          </a:p>
          <a:p>
            <a:r>
              <a:rPr lang="en-US" b="1" dirty="0">
                <a:solidFill>
                  <a:srgbClr val="FF0000"/>
                </a:solidFill>
                <a:latin typeface="Arial" charset="0"/>
                <a:ea typeface="ヒラギノ角ゴ Pro W3" charset="0"/>
                <a:cs typeface="ヒラギノ角ゴ Pro W3" charset="0"/>
              </a:rPr>
              <a:t>Social intelligence.</a:t>
            </a:r>
            <a:r>
              <a:rPr lang="en-US" dirty="0">
                <a:solidFill>
                  <a:srgbClr val="FF0000"/>
                </a:solidFill>
                <a:latin typeface="Arial" charset="0"/>
                <a:ea typeface="ヒラギノ角ゴ Pro W3" charset="0"/>
                <a:cs typeface="ヒラギノ角ゴ Pro W3" charset="0"/>
              </a:rPr>
              <a:t> The ability to connect to others in a deep and direct way, to sense and stimulate reactions and desired interactions</a:t>
            </a:r>
          </a:p>
          <a:p>
            <a:r>
              <a:rPr lang="en-US" b="1" dirty="0">
                <a:solidFill>
                  <a:srgbClr val="FF0000"/>
                </a:solidFill>
                <a:latin typeface="Arial" charset="0"/>
                <a:ea typeface="ヒラギノ角ゴ Pro W3" charset="0"/>
                <a:cs typeface="ヒラギノ角ゴ Pro W3" charset="0"/>
              </a:rPr>
              <a:t>Novel and adaptive thinking.</a:t>
            </a:r>
            <a:r>
              <a:rPr lang="en-US" dirty="0">
                <a:solidFill>
                  <a:srgbClr val="FF0000"/>
                </a:solidFill>
                <a:latin typeface="Arial" charset="0"/>
                <a:ea typeface="ヒラギノ角ゴ Pro W3" charset="0"/>
                <a:cs typeface="ヒラギノ角ゴ Pro W3" charset="0"/>
              </a:rPr>
              <a:t> Proficiency at thinking and coming up with solutions and responses beyond that which is rote or rule-based</a:t>
            </a:r>
          </a:p>
          <a:p>
            <a:r>
              <a:rPr lang="en-US" b="1" dirty="0">
                <a:solidFill>
                  <a:srgbClr val="FF0000"/>
                </a:solidFill>
                <a:latin typeface="Arial" charset="0"/>
                <a:ea typeface="ヒラギノ角ゴ Pro W3" charset="0"/>
                <a:cs typeface="ヒラギノ角ゴ Pro W3" charset="0"/>
              </a:rPr>
              <a:t>Cross-cultural competency.</a:t>
            </a:r>
            <a:r>
              <a:rPr lang="en-US" dirty="0">
                <a:solidFill>
                  <a:srgbClr val="FF0000"/>
                </a:solidFill>
                <a:latin typeface="Arial" charset="0"/>
                <a:ea typeface="ヒラギノ角ゴ Pro W3" charset="0"/>
                <a:cs typeface="ヒラギノ角ゴ Pro W3" charset="0"/>
              </a:rPr>
              <a:t> The ability to operate in different cultural settings</a:t>
            </a:r>
          </a:p>
          <a:p>
            <a:r>
              <a:rPr lang="en-US" b="1" dirty="0">
                <a:solidFill>
                  <a:srgbClr val="FF0000"/>
                </a:solidFill>
                <a:latin typeface="Arial" charset="0"/>
                <a:ea typeface="ヒラギノ角ゴ Pro W3" charset="0"/>
                <a:cs typeface="ヒラギノ角ゴ Pro W3" charset="0"/>
              </a:rPr>
              <a:t>Computational thinking.</a:t>
            </a:r>
            <a:r>
              <a:rPr lang="en-US" dirty="0">
                <a:solidFill>
                  <a:srgbClr val="FF0000"/>
                </a:solidFill>
                <a:latin typeface="Arial" charset="0"/>
                <a:ea typeface="ヒラギノ角ゴ Pro W3" charset="0"/>
                <a:cs typeface="ヒラギノ角ゴ Pro W3" charset="0"/>
              </a:rPr>
              <a:t> The ability to translate vast amounts of data into abstract concepts and to understand data-based reasoning</a:t>
            </a:r>
          </a:p>
          <a:p>
            <a:r>
              <a:rPr lang="en-US" b="1" dirty="0">
                <a:solidFill>
                  <a:srgbClr val="FF0000"/>
                </a:solidFill>
                <a:latin typeface="Arial" charset="0"/>
                <a:ea typeface="ヒラギノ角ゴ Pro W3" charset="0"/>
                <a:cs typeface="ヒラギノ角ゴ Pro W3" charset="0"/>
              </a:rPr>
              <a:t>New-media literacy.</a:t>
            </a:r>
            <a:r>
              <a:rPr lang="en-US" dirty="0">
                <a:solidFill>
                  <a:srgbClr val="FF0000"/>
                </a:solidFill>
                <a:latin typeface="Arial" charset="0"/>
                <a:ea typeface="ヒラギノ角ゴ Pro W3" charset="0"/>
                <a:cs typeface="ヒラギノ角ゴ Pro W3" charset="0"/>
              </a:rPr>
              <a:t> The ability to critically assess and develop content that uses new media forms and to leverage these media for persuasive communication</a:t>
            </a:r>
          </a:p>
          <a:p>
            <a:r>
              <a:rPr lang="en-US" b="1" dirty="0" err="1">
                <a:solidFill>
                  <a:srgbClr val="FF0000"/>
                </a:solidFill>
                <a:latin typeface="Arial" charset="0"/>
                <a:ea typeface="ヒラギノ角ゴ Pro W3" charset="0"/>
                <a:cs typeface="ヒラギノ角ゴ Pro W3" charset="0"/>
              </a:rPr>
              <a:t>Transdisciplinarity</a:t>
            </a:r>
            <a:r>
              <a:rPr lang="en-US" b="1" dirty="0">
                <a:solidFill>
                  <a:srgbClr val="FF0000"/>
                </a:solidFill>
                <a:latin typeface="Arial" charset="0"/>
                <a:ea typeface="ヒラギノ角ゴ Pro W3" charset="0"/>
                <a:cs typeface="ヒラギノ角ゴ Pro W3" charset="0"/>
              </a:rPr>
              <a:t>.</a:t>
            </a:r>
            <a:r>
              <a:rPr lang="en-US" dirty="0">
                <a:solidFill>
                  <a:srgbClr val="FF0000"/>
                </a:solidFill>
                <a:latin typeface="Arial" charset="0"/>
                <a:ea typeface="ヒラギノ角ゴ Pro W3" charset="0"/>
                <a:cs typeface="ヒラギノ角ゴ Pro W3" charset="0"/>
              </a:rPr>
              <a:t> Literacy in and ability to understand concepts across multiple disciplines</a:t>
            </a:r>
          </a:p>
          <a:p>
            <a:r>
              <a:rPr lang="en-US" b="1" dirty="0">
                <a:solidFill>
                  <a:srgbClr val="FF0000"/>
                </a:solidFill>
                <a:latin typeface="Arial" charset="0"/>
                <a:ea typeface="ヒラギノ角ゴ Pro W3" charset="0"/>
                <a:cs typeface="ヒラギノ角ゴ Pro W3" charset="0"/>
              </a:rPr>
              <a:t>Design mind-set.</a:t>
            </a:r>
            <a:r>
              <a:rPr lang="en-US" dirty="0">
                <a:solidFill>
                  <a:srgbClr val="FF0000"/>
                </a:solidFill>
                <a:latin typeface="Arial" charset="0"/>
                <a:ea typeface="ヒラギノ角ゴ Pro W3" charset="0"/>
                <a:cs typeface="ヒラギノ角ゴ Pro W3" charset="0"/>
              </a:rPr>
              <a:t> Ability to represent and develop tasks and work processes for desired outcomes</a:t>
            </a:r>
          </a:p>
          <a:p>
            <a:r>
              <a:rPr lang="en-US" b="1" dirty="0">
                <a:solidFill>
                  <a:srgbClr val="FF0000"/>
                </a:solidFill>
                <a:latin typeface="Arial" charset="0"/>
                <a:ea typeface="ヒラギノ角ゴ Pro W3" charset="0"/>
                <a:cs typeface="ヒラギノ角ゴ Pro W3" charset="0"/>
              </a:rPr>
              <a:t>Cognitive load management.</a:t>
            </a:r>
            <a:r>
              <a:rPr lang="en-US" dirty="0">
                <a:solidFill>
                  <a:srgbClr val="FF0000"/>
                </a:solidFill>
                <a:latin typeface="Arial" charset="0"/>
                <a:ea typeface="ヒラギノ角ゴ Pro W3" charset="0"/>
                <a:cs typeface="ヒラギノ角ゴ Pro W3" charset="0"/>
              </a:rPr>
              <a:t> The ability to discriminate and filter information for importance and to understand how to maximize cognitive functioning using a variety of tools and techniques</a:t>
            </a:r>
          </a:p>
          <a:p>
            <a:r>
              <a:rPr lang="en-US" b="1" dirty="0">
                <a:solidFill>
                  <a:srgbClr val="FF0000"/>
                </a:solidFill>
                <a:latin typeface="Arial" charset="0"/>
                <a:ea typeface="ヒラギノ角ゴ Pro W3" charset="0"/>
                <a:cs typeface="ヒラギノ角ゴ Pro W3" charset="0"/>
              </a:rPr>
              <a:t>Virtual collaboration.</a:t>
            </a:r>
            <a:r>
              <a:rPr lang="en-US" dirty="0">
                <a:solidFill>
                  <a:srgbClr val="FF0000"/>
                </a:solidFill>
                <a:latin typeface="Arial" charset="0"/>
                <a:ea typeface="ヒラギノ角ゴ Pro W3" charset="0"/>
                <a:cs typeface="ヒラギノ角ゴ Pro W3" charset="0"/>
              </a:rPr>
              <a:t> The ability to work productively, drive engagement and demonstrate presence as a member of a virtual team</a:t>
            </a:r>
          </a:p>
          <a:p>
            <a:endParaRPr lang="en-US" dirty="0">
              <a:solidFill>
                <a:srgbClr val="FF0000"/>
              </a:solidFill>
              <a:latin typeface="Arial" charset="0"/>
              <a:ea typeface="ヒラギノ角ゴ Pro W3" charset="0"/>
              <a:cs typeface="ヒラギノ角ゴ Pro W3"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Slide Image Placeholder 1"/>
          <p:cNvSpPr>
            <a:spLocks noGrp="1" noRot="1" noChangeAspect="1" noTextEdit="1"/>
          </p:cNvSpPr>
          <p:nvPr>
            <p:ph type="sldImg"/>
          </p:nvPr>
        </p:nvSpPr>
        <p:spPr>
          <a:xfrm>
            <a:off x="1143000" y="685800"/>
            <a:ext cx="3454400" cy="2590800"/>
          </a:xfrm>
          <a:ln/>
        </p:spPr>
      </p:sp>
      <p:sp>
        <p:nvSpPr>
          <p:cNvPr id="770051" name="Notes Placeholder 2"/>
          <p:cNvSpPr>
            <a:spLocks noGrp="1"/>
          </p:cNvSpPr>
          <p:nvPr>
            <p:ph type="body" idx="1"/>
          </p:nvPr>
        </p:nvSpPr>
        <p:spPr>
          <a:xfrm>
            <a:off x="914400" y="3733800"/>
            <a:ext cx="502920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latin typeface="Arial" charset="0"/>
                <a:ea typeface="ヒラギノ角ゴ Pro W3" charset="0"/>
                <a:cs typeface="ヒラギノ角ゴ Pro W3" charset="0"/>
              </a:rPr>
              <a:t>What will be the number one job skill that employers are looking for in 2020</a:t>
            </a:r>
            <a:r>
              <a:rPr lang="en-US" sz="1400" dirty="0" smtClean="0">
                <a:latin typeface="Arial" charset="0"/>
                <a:ea typeface="ヒラギノ角ゴ Pro W3" charset="0"/>
                <a:cs typeface="ヒラギノ角ゴ Pro W3" charset="0"/>
              </a:rPr>
              <a:t>?</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It’s getting past the computer screen</a:t>
            </a:r>
            <a:r>
              <a:rPr lang="en-US" sz="1400" baseline="0" dirty="0" smtClean="0">
                <a:latin typeface="Arial" charset="0"/>
                <a:ea typeface="ヒラギノ角ゴ Pro W3" charset="0"/>
                <a:cs typeface="ヒラギノ角ゴ Pro W3" charset="0"/>
              </a:rPr>
              <a:t> and really getting to know your customer as a person, not just a number.  It’s getting to know them so well that you truly feel their pain.</a:t>
            </a:r>
          </a:p>
          <a:p>
            <a:endParaRPr lang="en-US" sz="1400" baseline="0" dirty="0" smtClean="0">
              <a:latin typeface="Arial" charset="0"/>
              <a:ea typeface="ヒラギノ角ゴ Pro W3" charset="0"/>
              <a:cs typeface="ヒラギノ角ゴ Pro W3" charset="0"/>
            </a:endParaRPr>
          </a:p>
          <a:p>
            <a:r>
              <a:rPr lang="en-US" sz="1400" baseline="0" dirty="0" smtClean="0">
                <a:latin typeface="Arial" charset="0"/>
                <a:ea typeface="ヒラギノ角ゴ Pro W3" charset="0"/>
                <a:cs typeface="ヒラギノ角ゴ Pro W3" charset="0"/>
              </a:rPr>
              <a:t>This crucial career skill is called </a:t>
            </a:r>
            <a:r>
              <a:rPr lang="en-US" sz="1400" u="sng" baseline="0" dirty="0" smtClean="0">
                <a:latin typeface="Arial" charset="0"/>
                <a:ea typeface="ヒラギノ角ゴ Pro W3" charset="0"/>
                <a:cs typeface="ヒラギノ角ゴ Pro W3" charset="0"/>
              </a:rPr>
              <a:t>Empathy</a:t>
            </a:r>
            <a:r>
              <a:rPr lang="en-US" sz="1400" baseline="0" dirty="0" smtClean="0">
                <a:latin typeface="Arial" charset="0"/>
                <a:ea typeface="ヒラギノ角ゴ Pro W3" charset="0"/>
                <a:cs typeface="ヒラギノ角ゴ Pro W3" charset="0"/>
              </a:rPr>
              <a:t>.</a:t>
            </a:r>
            <a:endParaRPr lang="en-US" sz="1400" dirty="0">
              <a:latin typeface="Arial" charset="0"/>
              <a:ea typeface="ヒラギノ角ゴ Pro W3" charset="0"/>
              <a:cs typeface="ヒラギノ角ゴ Pro W3" charset="0"/>
            </a:endParaRPr>
          </a:p>
          <a:p>
            <a:endParaRPr lang="en-US" sz="1400" dirty="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Not </a:t>
            </a:r>
            <a:r>
              <a:rPr lang="en-US" sz="1400" dirty="0">
                <a:latin typeface="Arial" charset="0"/>
                <a:ea typeface="ヒラギノ角ゴ Pro W3" charset="0"/>
                <a:cs typeface="ヒラギノ角ゴ Pro W3" charset="0"/>
              </a:rPr>
              <a:t>to just feel </a:t>
            </a:r>
            <a:r>
              <a:rPr lang="en-US" sz="1400" u="sng" dirty="0">
                <a:latin typeface="Arial" charset="0"/>
                <a:ea typeface="ヒラギノ角ゴ Pro W3" charset="0"/>
                <a:cs typeface="ヒラギノ角ゴ Pro W3" charset="0"/>
              </a:rPr>
              <a:t>sorry</a:t>
            </a:r>
            <a:r>
              <a:rPr lang="en-US" sz="1400" dirty="0">
                <a:latin typeface="Arial" charset="0"/>
                <a:ea typeface="ヒラギノ角ゴ Pro W3" charset="0"/>
                <a:cs typeface="ヒラギノ角ゴ Pro W3" charset="0"/>
              </a:rPr>
              <a:t> for someone, like </a:t>
            </a:r>
            <a:r>
              <a:rPr lang="en-US" sz="1400" u="sng" dirty="0">
                <a:latin typeface="Arial" charset="0"/>
                <a:ea typeface="ヒラギノ角ゴ Pro W3" charset="0"/>
                <a:cs typeface="ヒラギノ角ゴ Pro W3" charset="0"/>
              </a:rPr>
              <a:t>Sympathy</a:t>
            </a:r>
            <a:r>
              <a:rPr lang="en-US" sz="1400" dirty="0">
                <a:latin typeface="Arial" charset="0"/>
                <a:ea typeface="ヒラギノ角ゴ Pro W3" charset="0"/>
                <a:cs typeface="ヒラギノ角ゴ Pro W3" charset="0"/>
              </a:rPr>
              <a:t>, but to truly feel their pain is </a:t>
            </a:r>
            <a:r>
              <a:rPr lang="en-US" sz="1400" u="sng" dirty="0">
                <a:latin typeface="Arial" charset="0"/>
                <a:ea typeface="ヒラギノ角ゴ Pro W3" charset="0"/>
                <a:cs typeface="ヒラギノ角ゴ Pro W3" charset="0"/>
              </a:rPr>
              <a:t>Empathy</a:t>
            </a:r>
            <a:r>
              <a:rPr lang="en-US" sz="1400" dirty="0">
                <a:latin typeface="Arial" charset="0"/>
                <a:ea typeface="ヒラギノ角ゴ Pro W3" charset="0"/>
                <a:cs typeface="ヒラギノ角ゴ Pro W3" charset="0"/>
              </a:rPr>
              <a:t>.</a:t>
            </a:r>
          </a:p>
          <a:p>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When do we get to know our </a:t>
            </a:r>
            <a:r>
              <a:rPr lang="en-US" sz="1400" dirty="0" smtClean="0">
                <a:latin typeface="Arial" charset="0"/>
                <a:ea typeface="ヒラギノ角ゴ Pro W3" charset="0"/>
                <a:cs typeface="ヒラギノ角ゴ Pro W3" charset="0"/>
              </a:rPr>
              <a:t>students </a:t>
            </a:r>
            <a:r>
              <a:rPr lang="en-US" sz="1400" dirty="0">
                <a:latin typeface="Arial" charset="0"/>
                <a:ea typeface="ヒラギノ角ゴ Pro W3" charset="0"/>
                <a:cs typeface="ヒラギノ角ゴ Pro W3" charset="0"/>
              </a:rPr>
              <a:t>so well we </a:t>
            </a:r>
            <a:r>
              <a:rPr lang="en-US" sz="1400" u="sng" dirty="0">
                <a:latin typeface="Arial" charset="0"/>
                <a:ea typeface="ヒラギノ角ゴ Pro W3" charset="0"/>
                <a:cs typeface="ヒラギノ角ゴ Pro W3" charset="0"/>
              </a:rPr>
              <a:t>feel</a:t>
            </a:r>
            <a:r>
              <a:rPr lang="en-US" sz="1400" dirty="0">
                <a:latin typeface="Arial" charset="0"/>
                <a:ea typeface="ヒラギノ角ゴ Pro W3" charset="0"/>
                <a:cs typeface="ヒラギノ角ゴ Pro W3" charset="0"/>
              </a:rPr>
              <a:t> their </a:t>
            </a:r>
            <a:r>
              <a:rPr lang="en-US" sz="1400" u="sng" dirty="0">
                <a:latin typeface="Arial" charset="0"/>
                <a:ea typeface="ヒラギノ角ゴ Pro W3" charset="0"/>
                <a:cs typeface="ヒラギノ角ゴ Pro W3" charset="0"/>
              </a:rPr>
              <a:t>pain</a:t>
            </a:r>
            <a:r>
              <a:rPr lang="en-US" sz="1400" dirty="0">
                <a:latin typeface="Arial" charset="0"/>
                <a:ea typeface="ヒラギノ角ゴ Pro W3" charset="0"/>
                <a:cs typeface="ヒラギノ角ゴ Pro W3" charset="0"/>
              </a:rPr>
              <a:t>?  </a:t>
            </a:r>
            <a:endParaRPr lang="en-US" sz="1400" dirty="0" smtClean="0">
              <a:latin typeface="Arial" charset="0"/>
              <a:ea typeface="ヒラギノ角ゴ Pro W3" charset="0"/>
              <a:cs typeface="ヒラギノ角ゴ Pro W3" charset="0"/>
            </a:endParaRP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How </a:t>
            </a:r>
            <a:r>
              <a:rPr lang="en-US" sz="1400" dirty="0">
                <a:latin typeface="Arial" charset="0"/>
                <a:ea typeface="ヒラギノ角ゴ Pro W3" charset="0"/>
                <a:cs typeface="ヒラギノ角ゴ Pro W3" charset="0"/>
              </a:rPr>
              <a:t>can we </a:t>
            </a:r>
            <a:r>
              <a:rPr lang="en-US" sz="1400" u="sng" dirty="0">
                <a:latin typeface="Arial" charset="0"/>
                <a:ea typeface="ヒラギノ角ゴ Pro W3" charset="0"/>
                <a:cs typeface="ヒラギノ角ゴ Pro W3" charset="0"/>
              </a:rPr>
              <a:t>teach</a:t>
            </a:r>
            <a:r>
              <a:rPr lang="en-US" sz="1400" dirty="0">
                <a:latin typeface="Arial" charset="0"/>
                <a:ea typeface="ヒラギノ角ゴ Pro W3" charset="0"/>
                <a:cs typeface="ヒラギノ角ゴ Pro W3" charset="0"/>
              </a:rPr>
              <a:t> this highly </a:t>
            </a:r>
            <a:r>
              <a:rPr lang="en-US" sz="1400" dirty="0" smtClean="0">
                <a:latin typeface="Arial" charset="0"/>
                <a:ea typeface="ヒラギノ角ゴ Pro W3" charset="0"/>
                <a:cs typeface="ヒラギノ角ゴ Pro W3" charset="0"/>
              </a:rPr>
              <a:t>prized skill </a:t>
            </a:r>
            <a:r>
              <a:rPr lang="en-US" sz="1400" dirty="0">
                <a:latin typeface="Arial" charset="0"/>
                <a:ea typeface="ヒラギノ角ゴ Pro W3" charset="0"/>
                <a:cs typeface="ヒラギノ角ゴ Pro W3" charset="0"/>
              </a:rPr>
              <a:t>to our </a:t>
            </a:r>
            <a:r>
              <a:rPr lang="en-US" sz="1400" dirty="0" smtClean="0">
                <a:latin typeface="Arial" charset="0"/>
                <a:ea typeface="ヒラギノ角ゴ Pro W3" charset="0"/>
                <a:cs typeface="ヒラギノ角ゴ Pro W3" charset="0"/>
              </a:rPr>
              <a:t>students</a:t>
            </a:r>
            <a:r>
              <a:rPr lang="en-US" sz="1400" dirty="0">
                <a:latin typeface="Arial" charset="0"/>
                <a:ea typeface="ヒラギノ角ゴ Pro W3" charset="0"/>
                <a:cs typeface="ヒラギノ角ゴ Pro W3" charset="0"/>
              </a:rPr>
              <a:t>?</a:t>
            </a:r>
          </a:p>
          <a:p>
            <a:endParaRPr lang="en-US" dirty="0">
              <a:latin typeface="Arial" charset="0"/>
              <a:ea typeface="ヒラギノ角ゴ Pro W3" charset="0"/>
              <a:cs typeface="ヒラギノ角ゴ Pro W3" charset="0"/>
            </a:endParaRPr>
          </a:p>
          <a:p>
            <a:endParaRPr lang="en-US" dirty="0" smtClean="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www.linkedin.com</a:t>
            </a:r>
            <a:r>
              <a:rPr lang="en-US" dirty="0">
                <a:latin typeface="Arial" charset="0"/>
                <a:ea typeface="ヒラギノ角ゴ Pro W3" charset="0"/>
                <a:cs typeface="ヒラギノ角ゴ Pro W3" charset="0"/>
              </a:rPr>
              <a:t>/today/post/article/20130611180041-59549-the-no-1-job-skill-in-2020</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The Number One Job Skill in 2020</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June 11, </a:t>
            </a:r>
            <a:r>
              <a:rPr lang="en-US" dirty="0" smtClean="0">
                <a:latin typeface="Arial" charset="0"/>
                <a:ea typeface="ヒラギノ角ゴ Pro W3" charset="0"/>
                <a:cs typeface="ヒラギノ角ゴ Pro W3" charset="0"/>
              </a:rPr>
              <a:t>2013</a:t>
            </a:r>
          </a:p>
          <a:p>
            <a:endParaRPr lang="en-US" dirty="0" smtClean="0">
              <a:latin typeface="Arial" charset="0"/>
              <a:ea typeface="ヒラギノ角ゴ Pro W3" charset="0"/>
              <a:cs typeface="ヒラギノ角ゴ Pro W3" charset="0"/>
            </a:endParaRPr>
          </a:p>
          <a:p>
            <a:r>
              <a:rPr lang="en-US" sz="1200" u="sng" dirty="0" smtClean="0">
                <a:latin typeface="Arial" charset="0"/>
                <a:ea typeface="ヒラギノ角ゴ Pro W3" charset="0"/>
                <a:cs typeface="ヒラギノ角ゴ Pro W3" charset="0"/>
              </a:rPr>
              <a:t>Empathy</a:t>
            </a:r>
          </a:p>
          <a:p>
            <a:r>
              <a:rPr lang="en-US" sz="1200" dirty="0" smtClean="0">
                <a:latin typeface="Arial" charset="0"/>
                <a:ea typeface="ヒラギノ角ゴ Pro W3" charset="0"/>
                <a:cs typeface="ヒラギノ角ゴ Pro W3" charset="0"/>
              </a:rPr>
              <a:t>Dictionary:  the intellectual identification with or vicarious experiencing of the feelings, thoughts, or attitudes of another. </a:t>
            </a:r>
          </a:p>
          <a:p>
            <a:endParaRPr lang="en-US" sz="1200" dirty="0" smtClean="0">
              <a:latin typeface="Arial" charset="0"/>
              <a:ea typeface="ヒラギノ角ゴ Pro W3" charset="0"/>
              <a:cs typeface="ヒラギノ角ゴ Pro W3" charset="0"/>
            </a:endParaRPr>
          </a:p>
          <a:p>
            <a:r>
              <a:rPr lang="en-US" sz="1200" dirty="0" smtClean="0">
                <a:latin typeface="Arial" charset="0"/>
                <a:ea typeface="ヒラギノ角ゴ Pro W3" charset="0"/>
                <a:cs typeface="ヒラギノ角ゴ Pro W3" charset="0"/>
              </a:rPr>
              <a:t>Cultural Dictionary:  </a:t>
            </a:r>
            <a:br>
              <a:rPr lang="en-US" sz="1200" dirty="0" smtClean="0">
                <a:latin typeface="Arial" charset="0"/>
                <a:ea typeface="ヒラギノ角ゴ Pro W3" charset="0"/>
                <a:cs typeface="ヒラギノ角ゴ Pro W3" charset="0"/>
              </a:rPr>
            </a:br>
            <a:r>
              <a:rPr lang="en-US" sz="1200" dirty="0" smtClean="0">
                <a:latin typeface="Arial" charset="0"/>
                <a:ea typeface="ヒラギノ角ゴ Pro W3" charset="0"/>
                <a:cs typeface="ヒラギノ角ゴ Pro W3" charset="0"/>
              </a:rPr>
              <a:t>Identifying oneself completely with an object or person, sometimes even to the point of responding physically, as when, watching a baseball player swing at a pitch, one feels one's own muscles flex. </a:t>
            </a:r>
          </a:p>
          <a:p>
            <a:endParaRPr lang="en-US" sz="1200" dirty="0" smtClean="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p:txBody>
      </p:sp>
      <p:sp>
        <p:nvSpPr>
          <p:cNvPr id="77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5365F7-92B6-C346-90E0-C47FB562D04E}" type="slidenum">
              <a:rPr lang="en-US" sz="1200"/>
              <a:pPr/>
              <a:t>43</a:t>
            </a:fld>
            <a:endParaRPr 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Speaking of Empathy, </a:t>
            </a:r>
          </a:p>
          <a:p>
            <a:endParaRPr lang="en-US" sz="1400" dirty="0" smtClean="0"/>
          </a:p>
          <a:p>
            <a:r>
              <a:rPr lang="en-US" sz="1400" dirty="0" smtClean="0"/>
              <a:t>Here is a middle school engineering class that is</a:t>
            </a:r>
            <a:r>
              <a:rPr lang="en-US" sz="1400" baseline="0" dirty="0" smtClean="0"/>
              <a:t> </a:t>
            </a:r>
            <a:r>
              <a:rPr lang="en-US" sz="1400" dirty="0" smtClean="0"/>
              <a:t>designing</a:t>
            </a:r>
            <a:r>
              <a:rPr lang="en-US" sz="1400" baseline="0" dirty="0" smtClean="0"/>
              <a:t> a prosthetic hand for a classmate -- who wants to be a cheerleader, -- but couldn’t hold the pompoms.</a:t>
            </a:r>
          </a:p>
          <a:p>
            <a:endParaRPr lang="en-US" sz="1400" baseline="0" dirty="0" smtClean="0"/>
          </a:p>
          <a:p>
            <a:r>
              <a:rPr lang="en-US" sz="1400" baseline="0" dirty="0" smtClean="0"/>
              <a:t>So far they have built a working prototype of a finger.  With the help of her classmates, -- I believe she will hold those pompoms some day.</a:t>
            </a:r>
            <a:endParaRPr lang="en-US" sz="1400" dirty="0" smtClean="0"/>
          </a:p>
          <a:p>
            <a:endParaRPr lang="en-US" sz="1400" dirty="0" smtClean="0"/>
          </a:p>
          <a:p>
            <a:endParaRPr lang="en-US" dirty="0" smtClean="0"/>
          </a:p>
          <a:p>
            <a:endParaRPr lang="en-US" dirty="0" smtClean="0"/>
          </a:p>
          <a:p>
            <a:r>
              <a:rPr lang="en-US" dirty="0" smtClean="0"/>
              <a:t>====</a:t>
            </a:r>
          </a:p>
          <a:p>
            <a:r>
              <a:rPr lang="en-US" dirty="0" smtClean="0"/>
              <a:t>http://www.sj-r.com/article/20131230/ENTERTAINMENTLIFE/131239999/10298/LIFESTYLE</a:t>
            </a:r>
          </a:p>
          <a:p>
            <a:endParaRPr lang="en-US" dirty="0" smtClean="0"/>
          </a:p>
          <a:p>
            <a:r>
              <a:rPr lang="en-US" dirty="0" smtClean="0"/>
              <a:t>Students build prosthetic hand for classmate</a:t>
            </a:r>
          </a:p>
          <a:p>
            <a:endParaRPr lang="en-US" dirty="0" smtClean="0"/>
          </a:p>
          <a:p>
            <a:r>
              <a:rPr lang="en-US" dirty="0" smtClean="0"/>
              <a:t>By Amy </a:t>
            </a:r>
            <a:r>
              <a:rPr lang="en-US" dirty="0" err="1" smtClean="0"/>
              <a:t>Scalf</a:t>
            </a:r>
            <a:endParaRPr lang="en-US" dirty="0" smtClean="0"/>
          </a:p>
          <a:p>
            <a:r>
              <a:rPr lang="en-US" dirty="0" smtClean="0"/>
              <a:t>The Kentucky Enquirer</a:t>
            </a:r>
          </a:p>
          <a:p>
            <a:r>
              <a:rPr lang="en-US" dirty="0" smtClean="0"/>
              <a:t>Posted Dec. 30, 2013 @ 9:50 pm</a:t>
            </a:r>
          </a:p>
          <a:p>
            <a:r>
              <a:rPr lang="en-US" dirty="0" smtClean="0"/>
              <a:t>Dec 30, 2013 at 11:27 PM</a:t>
            </a:r>
          </a:p>
          <a:p>
            <a:endParaRPr lang="en-US" dirty="0" smtClean="0"/>
          </a:p>
          <a:p>
            <a:r>
              <a:rPr lang="en-US" dirty="0" smtClean="0"/>
              <a:t>    EDGEWOOD, Ky. (AP) — A Turkey Foot Middle School engineering class is working on a unique hands-on project.</a:t>
            </a:r>
          </a:p>
          <a:p>
            <a:endParaRPr lang="en-US" dirty="0" smtClean="0"/>
          </a:p>
          <a:p>
            <a:r>
              <a:rPr lang="en-US" dirty="0" smtClean="0"/>
              <a:t>    Teacher Dwayne Humphrey teaches sixth- and seventh-graders how to use engineering design and modeling software, starting with toys and video games, then moving into biomedical design in the eighth grade.</a:t>
            </a:r>
          </a:p>
          <a:p>
            <a:endParaRPr lang="en-US" dirty="0" smtClean="0"/>
          </a:p>
          <a:p>
            <a:r>
              <a:rPr lang="en-US" dirty="0" smtClean="0"/>
              <a:t>    This year, his older students are using those skills and a 3-D printer to build a prosthetic hand for a fellow student who was born without the lower part of her left arm.</a:t>
            </a:r>
          </a:p>
          <a:p>
            <a:endParaRPr lang="en-US" dirty="0" smtClean="0"/>
          </a:p>
          <a:p>
            <a:r>
              <a:rPr lang="en-US" dirty="0" smtClean="0"/>
              <a:t>    “Each year, the students make some kind of prosthetic, a leg or a hand, and someone has to walk on the leg or use the hand to do specific tasks. My students have the skills and ability to do this, but they’re not medical professionals. We’re not licensed to create prosthetics for students,” said Humphrey. “Instead of making something that would just be discarded, I thought, ‘Why can’t we find someone who could really use this?’”</a:t>
            </a:r>
          </a:p>
          <a:p>
            <a:endParaRPr lang="en-US" dirty="0" smtClean="0"/>
          </a:p>
          <a:p>
            <a:endParaRPr lang="en-US" dirty="0" smtClean="0"/>
          </a:p>
          <a:p>
            <a:r>
              <a:rPr lang="en-US" dirty="0" smtClean="0"/>
              <a:t>    Then, a new seventh-grade student enrolled at the school.</a:t>
            </a:r>
          </a:p>
          <a:p>
            <a:endParaRPr lang="en-US" dirty="0" smtClean="0"/>
          </a:p>
          <a:p>
            <a:r>
              <a:rPr lang="en-US" dirty="0" smtClean="0"/>
              <a:t>    When Makayla Murphy entered Humphrey’s engineering class, the teacher noticed she has only one hand.</a:t>
            </a:r>
          </a:p>
          <a:p>
            <a:endParaRPr lang="en-US" dirty="0" smtClean="0"/>
          </a:p>
          <a:p>
            <a:r>
              <a:rPr lang="en-US" dirty="0" smtClean="0"/>
              <a:t>    Makayla was born without the lower part of her left arm, and she quickly agreed to be the model for the eighth-grade class project.</a:t>
            </a:r>
          </a:p>
          <a:p>
            <a:endParaRPr lang="en-US" dirty="0" smtClean="0"/>
          </a:p>
          <a:p>
            <a:r>
              <a:rPr lang="en-US" dirty="0" smtClean="0"/>
              <a:t>    “I have difficulties getting dressed and carrying books and stuff,” she said.</a:t>
            </a:r>
          </a:p>
          <a:p>
            <a:endParaRPr lang="en-US" dirty="0" smtClean="0"/>
          </a:p>
          <a:p>
            <a:r>
              <a:rPr lang="en-US" dirty="0" smtClean="0"/>
              <a:t>    She wanted to be a cheerleader, but said she couldn’t hold the pompoms.</a:t>
            </a:r>
          </a:p>
          <a:p>
            <a:endParaRPr lang="en-US" dirty="0" smtClean="0"/>
          </a:p>
          <a:p>
            <a:r>
              <a:rPr lang="en-US" dirty="0" smtClean="0"/>
              <a:t>    “I’m really excited about it because having an arm that can actually move is going to be really cool,” Makayla said.</a:t>
            </a:r>
          </a:p>
          <a:p>
            <a:endParaRPr lang="en-US" dirty="0" smtClean="0"/>
          </a:p>
          <a:p>
            <a:r>
              <a:rPr lang="en-US" dirty="0" smtClean="0"/>
              <a:t>    “We’re on a journey here. We don’t know how it’s going to end. We do know we’re going to give it our best effort and it’s coming together pretty nicely,” said Humphrey. “It’s incredible how quickly things are changing. As we look into the future, we realize we haven’t seen anything yet.”</a:t>
            </a:r>
          </a:p>
          <a:p>
            <a:endParaRPr lang="en-US" dirty="0" smtClean="0"/>
          </a:p>
          <a:p>
            <a:r>
              <a:rPr lang="en-US" dirty="0" smtClean="0"/>
              <a:t>    He also said the project has sparked a special interest among the students.</a:t>
            </a:r>
          </a:p>
          <a:p>
            <a:endParaRPr lang="en-US" dirty="0" smtClean="0"/>
          </a:p>
          <a:p>
            <a:r>
              <a:rPr lang="en-US" dirty="0" smtClean="0"/>
              <a:t>    “Middle-</a:t>
            </a:r>
            <a:r>
              <a:rPr lang="en-US" dirty="0" err="1" smtClean="0"/>
              <a:t>schoolers</a:t>
            </a:r>
            <a:r>
              <a:rPr lang="en-US" dirty="0" smtClean="0"/>
              <a:t> want to influence the world and they get frustrated over lack of control in their lives. With this project, they get to change someone’s real life. There’s a real opportunity in class to design lessons that have real-world connections,” Humphrey said. “Around the world, kids between the ages of 11-14 are adding to the well of human knowledge and invention. We’re trying to engage students in work that is meaningful.”</a:t>
            </a:r>
          </a:p>
          <a:p>
            <a:endParaRPr lang="en-US" dirty="0" smtClean="0"/>
          </a:p>
          <a:p>
            <a:r>
              <a:rPr lang="en-US" dirty="0" smtClean="0"/>
              <a:t>    Josh </a:t>
            </a:r>
            <a:r>
              <a:rPr lang="en-US" dirty="0" err="1" smtClean="0"/>
              <a:t>Suedkamp</a:t>
            </a:r>
            <a:r>
              <a:rPr lang="en-US" dirty="0" smtClean="0"/>
              <a:t> and Malachi Pike said that’s exactly why they like this project.</a:t>
            </a:r>
          </a:p>
          <a:p>
            <a:endParaRPr lang="en-US" dirty="0" smtClean="0"/>
          </a:p>
          <a:p>
            <a:r>
              <a:rPr lang="en-US" dirty="0" smtClean="0"/>
              <a:t>    “It’s better because you’re actually affecting someone’s life,” said Malachi. “It’s cool because it helps a real person and it’s not just a school project.”</a:t>
            </a:r>
          </a:p>
          <a:p>
            <a:endParaRPr lang="en-US" dirty="0" smtClean="0"/>
          </a:p>
          <a:p>
            <a:r>
              <a:rPr lang="en-US" dirty="0" smtClean="0"/>
              <a:t>    “I think we’re setting the right kind of tone to really get kids to consider their future careers and giving opportunities to research many of them,” Humphrey said. “Hopefully, we’ll spark something great.”</a:t>
            </a:r>
          </a:p>
          <a:p>
            <a:endParaRPr lang="en-US" dirty="0" smtClean="0"/>
          </a:p>
          <a:p>
            <a:endParaRPr lang="en-US" dirty="0" smtClean="0"/>
          </a:p>
          <a:p>
            <a:r>
              <a:rPr lang="en-US" dirty="0" smtClean="0"/>
              <a:t>Read more: http://www.sj-r.com/article/20131230/ENTERTAINMENTLIFE/131239999/10298/LIFESTYLE#ixzz2pGvV3D3y</a:t>
            </a:r>
          </a:p>
          <a:p>
            <a:endParaRPr lang="en-US" dirty="0"/>
          </a:p>
        </p:txBody>
      </p:sp>
      <p:sp>
        <p:nvSpPr>
          <p:cNvPr id="4" name="Slide Number Placeholder 3"/>
          <p:cNvSpPr>
            <a:spLocks noGrp="1"/>
          </p:cNvSpPr>
          <p:nvPr>
            <p:ph type="sldNum" sz="quarter" idx="10"/>
          </p:nvPr>
        </p:nvSpPr>
        <p:spPr/>
        <p:txBody>
          <a:bodyPr/>
          <a:lstStyle/>
          <a:p>
            <a:fld id="{33C767C4-9F0B-465B-9327-4CA50C895FFD}" type="slidenum">
              <a:rPr lang="en-US" smtClean="0"/>
              <a:t>44</a:t>
            </a:fld>
            <a:endParaRPr lang="en-US"/>
          </a:p>
        </p:txBody>
      </p:sp>
    </p:spTree>
    <p:extLst>
      <p:ext uri="{BB962C8B-B14F-4D97-AF65-F5344CB8AC3E}">
        <p14:creationId xmlns:p14="http://schemas.microsoft.com/office/powerpoint/2010/main" val="35366377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Slide Image Placeholder 1"/>
          <p:cNvSpPr>
            <a:spLocks noGrp="1" noRot="1" noChangeAspect="1" noTextEdit="1"/>
          </p:cNvSpPr>
          <p:nvPr>
            <p:ph type="sldImg"/>
          </p:nvPr>
        </p:nvSpPr>
        <p:spPr>
          <a:ln/>
        </p:spPr>
      </p:sp>
      <p:sp>
        <p:nvSpPr>
          <p:cNvPr id="474115" name="Notes Placeholder 2"/>
          <p:cNvSpPr>
            <a:spLocks noGrp="1"/>
          </p:cNvSpPr>
          <p:nvPr>
            <p:ph type="body" idx="1"/>
          </p:nvPr>
        </p:nvSpPr>
        <p:spPr>
          <a:xfrm>
            <a:off x="762000" y="4343400"/>
            <a:ext cx="54102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smtClean="0">
                <a:latin typeface="Arial" charset="0"/>
                <a:ea typeface="ヒラギノ角ゴ Pro W3" charset="0"/>
                <a:cs typeface="ヒラギノ角ゴ Pro W3" charset="0"/>
              </a:rPr>
              <a:t>We </a:t>
            </a:r>
            <a:r>
              <a:rPr lang="en-US" sz="1400" dirty="0">
                <a:latin typeface="Arial" charset="0"/>
                <a:ea typeface="ヒラギノ角ゴ Pro W3" charset="0"/>
                <a:cs typeface="ヒラギノ角ゴ Pro W3" charset="0"/>
              </a:rPr>
              <a:t>need to help students discover their </a:t>
            </a:r>
            <a:r>
              <a:rPr lang="en-US" sz="1400" u="sng" dirty="0">
                <a:latin typeface="Arial" charset="0"/>
                <a:ea typeface="ヒラギノ角ゴ Pro W3" charset="0"/>
                <a:cs typeface="ヒラギノ角ゴ Pro W3" charset="0"/>
              </a:rPr>
              <a:t>passion</a:t>
            </a:r>
            <a:r>
              <a:rPr lang="en-US" sz="1400" dirty="0">
                <a:latin typeface="Arial" charset="0"/>
                <a:ea typeface="ヒラギノ角ゴ Pro W3" charset="0"/>
                <a:cs typeface="ヒラギノ角ゴ Pro W3" charset="0"/>
              </a:rPr>
              <a:t>.  </a:t>
            </a:r>
          </a:p>
          <a:p>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What makes them get up in the morning and want to learn something new?  </a:t>
            </a:r>
          </a:p>
          <a:p>
            <a:endParaRPr lang="en-US" sz="1400" dirty="0">
              <a:latin typeface="Arial" charset="0"/>
              <a:ea typeface="ヒラギノ角ゴ Pro W3" charset="0"/>
              <a:cs typeface="ヒラギノ角ゴ Pro W3" charset="0"/>
            </a:endParaRPr>
          </a:p>
          <a:p>
            <a:r>
              <a:rPr lang="en-US" sz="1400" dirty="0">
                <a:latin typeface="Arial" charset="0"/>
                <a:ea typeface="ヒラギノ角ゴ Pro W3" charset="0"/>
                <a:cs typeface="ヒラギノ角ゴ Pro W3" charset="0"/>
              </a:rPr>
              <a:t>And we need to help them to </a:t>
            </a:r>
            <a:r>
              <a:rPr lang="en-US" sz="1400" u="sng" dirty="0">
                <a:latin typeface="Arial" charset="0"/>
                <a:ea typeface="ヒラギノ角ゴ Pro W3" charset="0"/>
                <a:cs typeface="ヒラギノ角ゴ Pro W3" charset="0"/>
              </a:rPr>
              <a:t>turn</a:t>
            </a:r>
            <a:r>
              <a:rPr lang="en-US" sz="1400" dirty="0">
                <a:latin typeface="Arial" charset="0"/>
                <a:ea typeface="ヒラギノ角ゴ Pro W3" charset="0"/>
                <a:cs typeface="ヒラギノ角ゴ Pro W3" charset="0"/>
              </a:rPr>
              <a:t> that passion into a rewarding career.</a:t>
            </a:r>
          </a:p>
          <a:p>
            <a:endParaRPr lang="en-US" sz="1400"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r>
              <a:rPr lang="en-US" dirty="0" smtClean="0">
                <a:latin typeface="Arial" charset="0"/>
                <a:ea typeface="ヒラギノ角ゴ Pro W3" charset="0"/>
                <a:cs typeface="ヒラギノ角ゴ Pro W3" charset="0"/>
              </a:rPr>
              <a:t>============</a:t>
            </a:r>
          </a:p>
          <a:p>
            <a:r>
              <a:rPr lang="en-US" dirty="0" smtClean="0">
                <a:latin typeface="Arial" charset="0"/>
                <a:ea typeface="ヒラギノ角ゴ Pro W3" charset="0"/>
                <a:cs typeface="ヒラギノ角ゴ Pro W3" charset="0"/>
              </a:rPr>
              <a:t>Emil</a:t>
            </a:r>
            <a:r>
              <a:rPr lang="en-US" baseline="0" dirty="0" smtClean="0">
                <a:latin typeface="Arial" charset="0"/>
                <a:ea typeface="ヒラギノ角ゴ Pro W3" charset="0"/>
                <a:cs typeface="ヒラギノ角ゴ Pro W3" charset="0"/>
              </a:rPr>
              <a:t> Barnabas</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r>
              <a:rPr lang="en-US" dirty="0" smtClean="0">
                <a:latin typeface="Arial" charset="0"/>
                <a:ea typeface="ヒラギノ角ゴ Pro W3" charset="0"/>
                <a:cs typeface="ヒラギノ角ゴ Pro W3" charset="0"/>
              </a:rPr>
              <a:t>Though the term </a:t>
            </a:r>
            <a:r>
              <a:rPr lang="ja-JP" altLang="en-US" dirty="0" smtClean="0">
                <a:latin typeface="Arial" charset="0"/>
                <a:ea typeface="ヒラギノ角ゴ Pro W3" charset="0"/>
                <a:cs typeface="ヒラギノ角ゴ Pro W3" charset="0"/>
              </a:rPr>
              <a:t>“</a:t>
            </a:r>
            <a:r>
              <a:rPr lang="en-US" u="sng" dirty="0" smtClean="0">
                <a:latin typeface="Arial" charset="0"/>
                <a:ea typeface="ヒラギノ角ゴ Pro W3" charset="0"/>
                <a:cs typeface="ヒラギノ角ゴ Pro W3" charset="0"/>
              </a:rPr>
              <a:t>vocational</a:t>
            </a:r>
            <a:r>
              <a:rPr lang="ja-JP" altLang="en-US" dirty="0" smtClean="0">
                <a:latin typeface="Arial" charset="0"/>
                <a:ea typeface="ヒラギノ角ゴ Pro W3" charset="0"/>
                <a:cs typeface="ヒラギノ角ゴ Pro W3" charset="0"/>
              </a:rPr>
              <a:t>”</a:t>
            </a:r>
            <a:r>
              <a:rPr lang="en-US" dirty="0" smtClean="0">
                <a:latin typeface="Arial" charset="0"/>
                <a:ea typeface="ヒラギノ角ゴ Pro W3" charset="0"/>
                <a:cs typeface="ヒラギノ角ゴ Pro W3" charset="0"/>
              </a:rPr>
              <a:t> has earned a bad reputation in the last few decades, the </a:t>
            </a:r>
            <a:r>
              <a:rPr lang="en-US" u="sng" dirty="0" smtClean="0">
                <a:latin typeface="Arial" charset="0"/>
                <a:ea typeface="ヒラギノ角ゴ Pro W3" charset="0"/>
                <a:cs typeface="ヒラギノ角ゴ Pro W3" charset="0"/>
              </a:rPr>
              <a:t>original</a:t>
            </a:r>
            <a:r>
              <a:rPr lang="en-US" dirty="0" smtClean="0">
                <a:latin typeface="Arial" charset="0"/>
                <a:ea typeface="ヒラギノ角ゴ Pro W3" charset="0"/>
                <a:cs typeface="ヒラギノ角ゴ Pro W3" charset="0"/>
              </a:rPr>
              <a:t> meaning of the term is clear that your </a:t>
            </a:r>
            <a:r>
              <a:rPr lang="ja-JP" altLang="en-US" dirty="0" smtClean="0">
                <a:latin typeface="Arial" charset="0"/>
                <a:ea typeface="ヒラギノ角ゴ Pro W3" charset="0"/>
                <a:cs typeface="ヒラギノ角ゴ Pro W3" charset="0"/>
              </a:rPr>
              <a:t>“</a:t>
            </a:r>
            <a:r>
              <a:rPr lang="en-US" u="sng" dirty="0" smtClean="0">
                <a:latin typeface="Arial" charset="0"/>
                <a:ea typeface="ヒラギノ角ゴ Pro W3" charset="0"/>
                <a:cs typeface="ヒラギノ角ゴ Pro W3" charset="0"/>
              </a:rPr>
              <a:t>vocation</a:t>
            </a:r>
            <a:r>
              <a:rPr lang="ja-JP" altLang="en-US" dirty="0" smtClean="0">
                <a:latin typeface="Arial" charset="0"/>
                <a:ea typeface="ヒラギノ角ゴ Pro W3" charset="0"/>
                <a:cs typeface="ヒラギノ角ゴ Pro W3" charset="0"/>
              </a:rPr>
              <a:t>”</a:t>
            </a:r>
            <a:r>
              <a:rPr lang="en-US" dirty="0" smtClean="0">
                <a:latin typeface="Arial" charset="0"/>
                <a:ea typeface="ヒラギノ角ゴ Pro W3" charset="0"/>
                <a:cs typeface="ヒラギノ角ゴ Pro W3" charset="0"/>
              </a:rPr>
              <a:t> is your life</a:t>
            </a:r>
            <a:r>
              <a:rPr lang="ja-JP" altLang="en-US" dirty="0" smtClean="0">
                <a:latin typeface="Arial" charset="0"/>
                <a:ea typeface="ヒラギノ角ゴ Pro W3" charset="0"/>
                <a:cs typeface="ヒラギノ角ゴ Pro W3" charset="0"/>
              </a:rPr>
              <a:t>’</a:t>
            </a:r>
            <a:r>
              <a:rPr lang="en-US" dirty="0" smtClean="0">
                <a:latin typeface="Arial" charset="0"/>
                <a:ea typeface="ヒラギノ角ゴ Pro W3" charset="0"/>
                <a:cs typeface="ヒラギノ角ゴ Pro W3" charset="0"/>
              </a:rPr>
              <a:t>s calling.  </a:t>
            </a:r>
          </a:p>
          <a:p>
            <a:endParaRPr lang="en-US" u="sng" dirty="0" smtClean="0">
              <a:latin typeface="Arial" charset="0"/>
              <a:ea typeface="ヒラギノ角ゴ Pro W3" charset="0"/>
              <a:cs typeface="ヒラギノ角ゴ Pro W3" charset="0"/>
            </a:endParaRPr>
          </a:p>
          <a:p>
            <a:r>
              <a:rPr lang="en-US" u="sng" dirty="0" smtClean="0">
                <a:latin typeface="Arial" charset="0"/>
                <a:ea typeface="ヒラギノ角ゴ Pro W3" charset="0"/>
                <a:cs typeface="ヒラギノ角ゴ Pro W3" charset="0"/>
              </a:rPr>
              <a:t>Our</a:t>
            </a:r>
            <a:r>
              <a:rPr lang="en-US" dirty="0" smtClean="0">
                <a:latin typeface="Arial" charset="0"/>
                <a:ea typeface="ヒラギノ角ゴ Pro W3" charset="0"/>
                <a:cs typeface="ヒラギノ角ゴ Pro W3" charset="0"/>
              </a:rPr>
              <a:t> vocation as educators is educating young minds and preparing them for the real world. </a:t>
            </a:r>
          </a:p>
          <a:p>
            <a:endParaRPr lang="en-US" dirty="0" smtClean="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rPr>
              <a:t>What is your student</a:t>
            </a:r>
            <a:r>
              <a:rPr lang="ja-JP" altLang="en-US" dirty="0" smtClean="0">
                <a:latin typeface="Arial" charset="0"/>
                <a:ea typeface="ヒラギノ角ゴ Pro W3" charset="0"/>
                <a:cs typeface="ヒラギノ角ゴ Pro W3" charset="0"/>
              </a:rPr>
              <a:t>’</a:t>
            </a:r>
            <a:r>
              <a:rPr lang="en-US" dirty="0" smtClean="0">
                <a:latin typeface="Arial" charset="0"/>
                <a:ea typeface="ヒラギノ角ゴ Pro W3" charset="0"/>
                <a:cs typeface="ヒラギノ角ゴ Pro W3" charset="0"/>
              </a:rPr>
              <a:t>s </a:t>
            </a:r>
            <a:r>
              <a:rPr lang="en-US" u="sng" dirty="0" smtClean="0">
                <a:latin typeface="Arial" charset="0"/>
                <a:ea typeface="ヒラギノ角ゴ Pro W3" charset="0"/>
                <a:cs typeface="ヒラギノ角ゴ Pro W3" charset="0"/>
              </a:rPr>
              <a:t>vocation</a:t>
            </a:r>
            <a:r>
              <a:rPr lang="en-US" dirty="0" smtClean="0">
                <a:latin typeface="Arial" charset="0"/>
                <a:ea typeface="ヒラギノ角ゴ Pro W3" charset="0"/>
                <a:cs typeface="ヒラギノ角ゴ Pro W3" charset="0"/>
              </a:rPr>
              <a:t>? What is life calling </a:t>
            </a:r>
            <a:r>
              <a:rPr lang="en-US" u="sng" dirty="0" smtClean="0">
                <a:latin typeface="Arial" charset="0"/>
                <a:ea typeface="ヒラギノ角ゴ Pro W3" charset="0"/>
                <a:cs typeface="ヒラギノ角ゴ Pro W3" charset="0"/>
              </a:rPr>
              <a:t>them</a:t>
            </a:r>
            <a:r>
              <a:rPr lang="en-US" dirty="0" smtClean="0">
                <a:latin typeface="Arial" charset="0"/>
                <a:ea typeface="ヒラギノ角ゴ Pro W3" charset="0"/>
                <a:cs typeface="ヒラギノ角ゴ Pro W3" charset="0"/>
              </a:rPr>
              <a:t> to do? What is their </a:t>
            </a:r>
            <a:r>
              <a:rPr lang="en-US" u="sng" dirty="0" smtClean="0">
                <a:latin typeface="Arial" charset="0"/>
                <a:ea typeface="ヒラギノ角ゴ Pro W3" charset="0"/>
                <a:cs typeface="ヒラギノ角ゴ Pro W3" charset="0"/>
              </a:rPr>
              <a:t>purpose </a:t>
            </a:r>
            <a:r>
              <a:rPr lang="en-US" dirty="0" smtClean="0">
                <a:latin typeface="Arial" charset="0"/>
                <a:ea typeface="ヒラギノ角ゴ Pro W3" charset="0"/>
                <a:cs typeface="ヒラギノ角ゴ Pro W3" charset="0"/>
              </a:rPr>
              <a:t>in life?</a:t>
            </a:r>
          </a:p>
          <a:p>
            <a:endParaRPr lang="en-US" dirty="0" smtClean="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rPr>
              <a:t>We need to help students discover their </a:t>
            </a:r>
            <a:r>
              <a:rPr lang="en-US" u="sng" dirty="0" smtClean="0">
                <a:latin typeface="Arial" charset="0"/>
                <a:ea typeface="ヒラギノ角ゴ Pro W3" charset="0"/>
                <a:cs typeface="ヒラギノ角ゴ Pro W3" charset="0"/>
              </a:rPr>
              <a:t>passion</a:t>
            </a:r>
            <a:r>
              <a:rPr lang="en-US" dirty="0" smtClean="0">
                <a:latin typeface="Arial" charset="0"/>
                <a:ea typeface="ヒラギノ角ゴ Pro W3" charset="0"/>
                <a:cs typeface="ヒラギノ角ゴ Pro W3" charset="0"/>
              </a:rPr>
              <a:t>.  </a:t>
            </a:r>
          </a:p>
          <a:p>
            <a:endParaRPr lang="en-US" dirty="0" smtClean="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rPr>
              <a:t>What makes them get up in the morning and want to learn something new?  </a:t>
            </a:r>
          </a:p>
          <a:p>
            <a:endParaRPr lang="en-US" dirty="0" smtClean="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rPr>
              <a:t>And we need to help them to </a:t>
            </a:r>
            <a:r>
              <a:rPr lang="en-US" u="sng" dirty="0" smtClean="0">
                <a:latin typeface="Arial" charset="0"/>
                <a:ea typeface="ヒラギノ角ゴ Pro W3" charset="0"/>
                <a:cs typeface="ヒラギノ角ゴ Pro W3" charset="0"/>
              </a:rPr>
              <a:t>turn</a:t>
            </a:r>
            <a:r>
              <a:rPr lang="en-US" dirty="0" smtClean="0">
                <a:latin typeface="Arial" charset="0"/>
                <a:ea typeface="ヒラギノ角ゴ Pro W3" charset="0"/>
                <a:cs typeface="ヒラギノ角ゴ Pro W3" charset="0"/>
              </a:rPr>
              <a:t> that passion into a rewarding career.</a:t>
            </a:r>
          </a:p>
          <a:p>
            <a:r>
              <a:rPr lang="en-US" dirty="0" smtClean="0">
                <a:latin typeface="Arial" charset="0"/>
                <a:ea typeface="ヒラギノ角ゴ Pro W3" charset="0"/>
                <a:cs typeface="ヒラギノ角ゴ Pro W3" charset="0"/>
              </a:rPr>
              <a:t>-- -- </a:t>
            </a:r>
          </a:p>
          <a:p>
            <a:endParaRPr lang="en-US" dirty="0" smtClean="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rPr>
              <a:t>In the future -- when our students are employed and someone asks them what they do for a living, -- </a:t>
            </a:r>
          </a:p>
          <a:p>
            <a:endParaRPr lang="en-US" dirty="0" smtClean="0">
              <a:latin typeface="Arial" charset="0"/>
              <a:ea typeface="ヒラギノ角ゴ Pro W3" charset="0"/>
              <a:cs typeface="ヒラギノ角ゴ Pro W3" charset="0"/>
            </a:endParaRPr>
          </a:p>
          <a:p>
            <a:r>
              <a:rPr lang="en-US" dirty="0" err="1" smtClean="0">
                <a:latin typeface="Arial" charset="0"/>
                <a:ea typeface="ヒラギノ角ゴ Pro W3" charset="0"/>
                <a:cs typeface="ヒラギノ角ゴ Pro W3" charset="0"/>
              </a:rPr>
              <a:t>wouldn</a:t>
            </a:r>
            <a:r>
              <a:rPr lang="ja-JP" altLang="en-US" dirty="0" smtClean="0">
                <a:latin typeface="Arial" charset="0"/>
                <a:ea typeface="ヒラギノ角ゴ Pro W3" charset="0"/>
                <a:cs typeface="ヒラギノ角ゴ Pro W3" charset="0"/>
              </a:rPr>
              <a:t>’</a:t>
            </a:r>
            <a:r>
              <a:rPr lang="en-US" dirty="0" smtClean="0">
                <a:latin typeface="Arial" charset="0"/>
                <a:ea typeface="ヒラギノ角ゴ Pro W3" charset="0"/>
                <a:cs typeface="ヒラギノ角ゴ Pro W3" charset="0"/>
              </a:rPr>
              <a:t>t it be </a:t>
            </a:r>
            <a:r>
              <a:rPr lang="en-US" u="sng" dirty="0" smtClean="0">
                <a:latin typeface="Arial" charset="0"/>
                <a:ea typeface="ヒラギノ角ゴ Pro W3" charset="0"/>
                <a:cs typeface="ヒラギノ角ゴ Pro W3" charset="0"/>
              </a:rPr>
              <a:t>great</a:t>
            </a:r>
            <a:r>
              <a:rPr lang="en-US" dirty="0" smtClean="0">
                <a:latin typeface="Arial" charset="0"/>
                <a:ea typeface="ヒラギノ角ゴ Pro W3" charset="0"/>
                <a:cs typeface="ヒラギノ角ゴ Pro W3" charset="0"/>
              </a:rPr>
              <a:t> if they could say – </a:t>
            </a:r>
          </a:p>
          <a:p>
            <a:endParaRPr lang="en-US" dirty="0" smtClean="0">
              <a:latin typeface="Arial" charset="0"/>
              <a:ea typeface="ヒラギノ角ゴ Pro W3" charset="0"/>
              <a:cs typeface="ヒラギノ角ゴ Pro W3" charset="0"/>
            </a:endParaRPr>
          </a:p>
          <a:p>
            <a:r>
              <a:rPr lang="ja-JP" altLang="en-US" dirty="0" smtClean="0">
                <a:latin typeface="Arial" charset="0"/>
                <a:ea typeface="ヒラギノ角ゴ Pro W3" charset="0"/>
                <a:cs typeface="ヒラギノ角ゴ Pro W3" charset="0"/>
              </a:rPr>
              <a:t>“</a:t>
            </a:r>
            <a:r>
              <a:rPr lang="en-US" dirty="0" smtClean="0">
                <a:latin typeface="Arial" charset="0"/>
                <a:ea typeface="ヒラギノ角ゴ Pro W3" charset="0"/>
                <a:cs typeface="ヒラギノ角ゴ Pro W3" charset="0"/>
              </a:rPr>
              <a:t>I get to make a </a:t>
            </a:r>
            <a:r>
              <a:rPr lang="en-US" u="sng" dirty="0" smtClean="0">
                <a:latin typeface="Arial" charset="0"/>
                <a:ea typeface="ヒラギノ角ゴ Pro W3" charset="0"/>
                <a:cs typeface="ヒラギノ角ゴ Pro W3" charset="0"/>
              </a:rPr>
              <a:t>difference</a:t>
            </a:r>
            <a:r>
              <a:rPr lang="en-US" dirty="0" smtClean="0">
                <a:latin typeface="Arial" charset="0"/>
                <a:ea typeface="ヒラギノ角ゴ Pro W3" charset="0"/>
                <a:cs typeface="ヒラギノ角ゴ Pro W3" charset="0"/>
              </a:rPr>
              <a:t> in the world.</a:t>
            </a:r>
            <a:r>
              <a:rPr lang="ja-JP" altLang="en-US" dirty="0" smtClean="0">
                <a:latin typeface="Arial" charset="0"/>
                <a:ea typeface="ヒラギノ角ゴ Pro W3" charset="0"/>
                <a:cs typeface="ヒラギノ角ゴ Pro W3" charset="0"/>
              </a:rPr>
              <a:t>”</a:t>
            </a:r>
            <a:endParaRPr lang="en-US" dirty="0" smtClean="0">
              <a:latin typeface="Arial" charset="0"/>
              <a:ea typeface="ヒラギノ角ゴ Pro W3" charset="0"/>
              <a:cs typeface="ヒラギノ角ゴ Pro W3" charset="0"/>
            </a:endParaRPr>
          </a:p>
          <a:p>
            <a:endParaRPr lang="en-US" dirty="0" smtClean="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p:txBody>
      </p:sp>
      <p:sp>
        <p:nvSpPr>
          <p:cNvPr id="47411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D4D5D05C-A513-A04F-926D-64B101217BA6}" type="slidenum">
              <a:rPr lang="en-US" sz="1200"/>
              <a:pPr algn="r"/>
              <a:t>45</a:t>
            </a:fld>
            <a:endParaRPr 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2C25EACB-529E-1F47-85C9-CB31AF35B4CA}" type="slidenum">
              <a:rPr lang="en-US" sz="1200"/>
              <a:pPr/>
              <a:t>46</a:t>
            </a:fld>
            <a:endParaRPr lang="en-US" sz="1200"/>
          </a:p>
        </p:txBody>
      </p:sp>
      <p:sp>
        <p:nvSpPr>
          <p:cNvPr id="470019" name="Rectangle 2"/>
          <p:cNvSpPr>
            <a:spLocks noGrp="1" noRot="1" noChangeAspect="1" noChangeArrowheads="1" noTextEdit="1"/>
          </p:cNvSpPr>
          <p:nvPr>
            <p:ph type="sldImg"/>
          </p:nvPr>
        </p:nvSpPr>
        <p:spPr>
          <a:ln/>
        </p:spPr>
      </p:sp>
      <p:sp>
        <p:nvSpPr>
          <p:cNvPr id="470020" name="Rectangle 3"/>
          <p:cNvSpPr>
            <a:spLocks noGrp="1" noChangeArrowheads="1"/>
          </p:cNvSpPr>
          <p:nvPr>
            <p:ph type="body" idx="1"/>
          </p:nvPr>
        </p:nvSpPr>
        <p:spPr>
          <a:xfrm>
            <a:off x="9144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latin typeface="Arial" charset="0"/>
                <a:ea typeface="ヒラギノ角ゴ Pro W3" charset="0"/>
                <a:cs typeface="ヒラギノ角ゴ Pro W3" charset="0"/>
              </a:rPr>
              <a:t>Thanks for </a:t>
            </a:r>
            <a:r>
              <a:rPr lang="en-US" sz="1400" dirty="0" smtClean="0">
                <a:latin typeface="Arial" charset="0"/>
                <a:ea typeface="ヒラギノ角ゴ Pro W3" charset="0"/>
                <a:cs typeface="ヒラギノ角ゴ Pro W3" charset="0"/>
              </a:rPr>
              <a:t>taking time out of your day to listen to me ramble.</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I hope we still have time for questions.</a:t>
            </a:r>
            <a:endParaRPr lang="en-US" sz="1400" dirty="0">
              <a:latin typeface="Arial" charset="0"/>
              <a:ea typeface="ヒラギノ角ゴ Pro W3" charset="0"/>
              <a:cs typeface="ヒラギノ角ゴ Pro W3"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D6A18F8E-74F8-FF40-A6CC-9664FB6E833B}" type="slidenum">
              <a:rPr lang="en-US" sz="1200"/>
              <a:pPr algn="r"/>
              <a:t>5</a:t>
            </a:fld>
            <a:endParaRPr lang="en-US" sz="1200"/>
          </a:p>
        </p:txBody>
      </p:sp>
      <p:sp>
        <p:nvSpPr>
          <p:cNvPr id="107524" name="Rectangle 2"/>
          <p:cNvSpPr>
            <a:spLocks noGrp="1" noRot="1" noChangeAspect="1" noChangeArrowheads="1" noTextEdit="1"/>
          </p:cNvSpPr>
          <p:nvPr>
            <p:ph type="sldImg"/>
          </p:nvPr>
        </p:nvSpPr>
        <p:spPr>
          <a:solidFill>
            <a:srgbClr val="FFFFFF"/>
          </a:solidFill>
          <a:ln/>
        </p:spPr>
      </p:sp>
      <p:sp>
        <p:nvSpPr>
          <p:cNvPr id="107525" name="Rectangle 3"/>
          <p:cNvSpPr>
            <a:spLocks noGrp="1" noChangeArrowheads="1"/>
          </p:cNvSpPr>
          <p:nvPr>
            <p:ph type="body" idx="1"/>
          </p:nvPr>
        </p:nvSpPr>
        <p:spPr>
          <a:xfrm>
            <a:off x="533400" y="4343400"/>
            <a:ext cx="57150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30000"/>
              </a:spcAft>
            </a:pPr>
            <a:r>
              <a:rPr lang="en-US" sz="1400" dirty="0">
                <a:latin typeface="Arial" charset="0"/>
                <a:ea typeface="ヒラギノ角ゴ Pro W3" charset="0"/>
                <a:cs typeface="Arial" charset="0"/>
              </a:rPr>
              <a:t>Here you see the projected  </a:t>
            </a:r>
            <a:r>
              <a:rPr lang="en-US" sz="1400" u="sng" dirty="0">
                <a:latin typeface="Arial" charset="0"/>
                <a:ea typeface="ヒラギノ角ゴ Pro W3" charset="0"/>
                <a:cs typeface="Arial" charset="0"/>
              </a:rPr>
              <a:t>percentage </a:t>
            </a:r>
            <a:r>
              <a:rPr lang="en-US" sz="1400" dirty="0">
                <a:latin typeface="Arial" charset="0"/>
                <a:ea typeface="ヒラギノ角ゴ Pro W3" charset="0"/>
                <a:cs typeface="Arial" charset="0"/>
              </a:rPr>
              <a:t>change over the same ten-year period. </a:t>
            </a:r>
          </a:p>
          <a:p>
            <a:pPr eaLnBrk="1" hangingPunct="1">
              <a:spcBef>
                <a:spcPct val="0"/>
              </a:spcBef>
              <a:spcAft>
                <a:spcPct val="30000"/>
              </a:spcAft>
            </a:pPr>
            <a:r>
              <a:rPr lang="en-US" sz="1400" dirty="0">
                <a:latin typeface="Arial" charset="0"/>
                <a:ea typeface="ヒラギノ角ゴ Pro W3" charset="0"/>
                <a:cs typeface="Arial" charset="0"/>
              </a:rPr>
              <a:t>Sometimes you might have a small number of workers in a particular occupation, but the </a:t>
            </a:r>
            <a:r>
              <a:rPr lang="en-US" sz="1400" u="sng" dirty="0">
                <a:latin typeface="Arial" charset="0"/>
                <a:ea typeface="ヒラギノ角ゴ Pro W3" charset="0"/>
                <a:cs typeface="Arial" charset="0"/>
              </a:rPr>
              <a:t>percentage</a:t>
            </a:r>
            <a:r>
              <a:rPr lang="en-US" sz="1400" dirty="0">
                <a:latin typeface="Arial" charset="0"/>
                <a:ea typeface="ヒラギノ角ゴ Pro W3" charset="0"/>
                <a:cs typeface="Arial" charset="0"/>
              </a:rPr>
              <a:t> change might be </a:t>
            </a:r>
            <a:r>
              <a:rPr lang="en-US" sz="1400" u="sng" dirty="0">
                <a:latin typeface="Arial" charset="0"/>
                <a:ea typeface="ヒラギノ角ゴ Pro W3" charset="0"/>
                <a:cs typeface="Arial" charset="0"/>
              </a:rPr>
              <a:t>high</a:t>
            </a:r>
            <a:r>
              <a:rPr lang="en-US" sz="1400" dirty="0">
                <a:latin typeface="Arial" charset="0"/>
                <a:ea typeface="ヒラギノ角ゴ Pro W3" charset="0"/>
                <a:cs typeface="Arial" charset="0"/>
              </a:rPr>
              <a:t>, which means that the industry is </a:t>
            </a:r>
            <a:r>
              <a:rPr lang="en-US" sz="1400" u="sng" dirty="0">
                <a:latin typeface="Arial" charset="0"/>
                <a:ea typeface="ヒラギノ角ゴ Pro W3" charset="0"/>
                <a:cs typeface="Arial" charset="0"/>
              </a:rPr>
              <a:t>expanding</a:t>
            </a:r>
            <a:r>
              <a:rPr lang="en-US" sz="1400" dirty="0">
                <a:latin typeface="Arial" charset="0"/>
                <a:ea typeface="ヒラギノ角ゴ Pro W3" charset="0"/>
                <a:cs typeface="Arial" charset="0"/>
              </a:rPr>
              <a:t>.</a:t>
            </a:r>
          </a:p>
          <a:p>
            <a:pPr eaLnBrk="1" hangingPunct="1">
              <a:spcBef>
                <a:spcPct val="0"/>
              </a:spcBef>
              <a:spcAft>
                <a:spcPct val="30000"/>
              </a:spcAft>
            </a:pPr>
            <a:endParaRPr lang="en-US" sz="1400" dirty="0">
              <a:latin typeface="Arial" charset="0"/>
              <a:ea typeface="ヒラギノ角ゴ Pro W3" charset="0"/>
              <a:cs typeface="Arial" charset="0"/>
            </a:endParaRPr>
          </a:p>
          <a:p>
            <a:pPr eaLnBrk="1" hangingPunct="1">
              <a:spcBef>
                <a:spcPct val="0"/>
              </a:spcBef>
              <a:spcAft>
                <a:spcPct val="30000"/>
              </a:spcAft>
            </a:pPr>
            <a:r>
              <a:rPr lang="en-US" sz="1400" dirty="0">
                <a:latin typeface="Arial" charset="0"/>
                <a:ea typeface="ヒラギノ角ゴ Pro W3" charset="0"/>
                <a:cs typeface="Arial" charset="0"/>
              </a:rPr>
              <a:t>-&gt;There were only 15,700  Biomedical Engineers in the United States in 2010, so a 61 percent increase is 9,700 positions.</a:t>
            </a:r>
          </a:p>
          <a:p>
            <a:pPr eaLnBrk="1" hangingPunct="1">
              <a:spcBef>
                <a:spcPct val="0"/>
              </a:spcBef>
              <a:spcAft>
                <a:spcPct val="30000"/>
              </a:spcAft>
            </a:pPr>
            <a:endParaRPr lang="en-US" sz="1400" dirty="0">
              <a:latin typeface="Arial" charset="0"/>
              <a:ea typeface="ヒラギノ角ゴ Pro W3" charset="0"/>
              <a:cs typeface="Arial" charset="0"/>
            </a:endParaRPr>
          </a:p>
          <a:p>
            <a:pPr eaLnBrk="1" hangingPunct="1">
              <a:spcBef>
                <a:spcPct val="0"/>
              </a:spcBef>
              <a:spcAft>
                <a:spcPct val="30000"/>
              </a:spcAft>
            </a:pPr>
            <a:r>
              <a:rPr lang="en-US" sz="1400" dirty="0">
                <a:latin typeface="Arial" charset="0"/>
                <a:ea typeface="ヒラギノ角ゴ Pro W3" charset="0"/>
                <a:cs typeface="Arial" charset="0"/>
              </a:rPr>
              <a:t>Compare that with the Home Health Aides with over a million  positions in 2010, so a 69 percent increase is 706,000  positions</a:t>
            </a:r>
            <a:r>
              <a:rPr lang="en-US" sz="1400" dirty="0" smtClean="0">
                <a:latin typeface="Arial" charset="0"/>
                <a:ea typeface="ヒラギノ角ゴ Pro W3" charset="0"/>
                <a:cs typeface="Arial" charset="0"/>
              </a:rPr>
              <a:t>.  That’s a lot!</a:t>
            </a:r>
            <a:endParaRPr lang="en-US" sz="1400" dirty="0">
              <a:latin typeface="Arial" charset="0"/>
              <a:ea typeface="ヒラギノ角ゴ Pro W3" charset="0"/>
              <a:cs typeface="Arial" charset="0"/>
            </a:endParaRPr>
          </a:p>
          <a:p>
            <a:pPr eaLnBrk="1" hangingPunct="1">
              <a:spcBef>
                <a:spcPct val="0"/>
              </a:spcBef>
              <a:spcAft>
                <a:spcPct val="30000"/>
              </a:spcAft>
            </a:pPr>
            <a:endParaRPr lang="en-US" sz="1400" dirty="0">
              <a:latin typeface="Arial" charset="0"/>
              <a:ea typeface="ヒラギノ角ゴ Pro W3" charset="0"/>
              <a:cs typeface="ヒラギノ角ゴ Pro W3" charset="0"/>
            </a:endParaRPr>
          </a:p>
          <a:p>
            <a:pPr eaLnBrk="1" hangingPunct="1">
              <a:spcBef>
                <a:spcPct val="0"/>
              </a:spcBef>
              <a:spcAft>
                <a:spcPct val="30000"/>
              </a:spcAft>
            </a:pPr>
            <a:r>
              <a:rPr lang="en-US" sz="1400" dirty="0">
                <a:latin typeface="Arial" charset="0"/>
                <a:ea typeface="ヒラギノ角ゴ Pro W3" charset="0"/>
                <a:cs typeface="ヒラギノ角ゴ Pro W3" charset="0"/>
              </a:rPr>
              <a:t>You need to look at </a:t>
            </a:r>
            <a:r>
              <a:rPr lang="en-US" sz="1400" u="sng" dirty="0">
                <a:latin typeface="Arial" charset="0"/>
                <a:ea typeface="ヒラギノ角ゴ Pro W3" charset="0"/>
                <a:cs typeface="ヒラギノ角ゴ Pro W3" charset="0"/>
              </a:rPr>
              <a:t>both</a:t>
            </a:r>
            <a:r>
              <a:rPr lang="en-US" sz="1400" dirty="0">
                <a:latin typeface="Arial" charset="0"/>
                <a:ea typeface="ヒラギノ角ゴ Pro W3" charset="0"/>
                <a:cs typeface="ヒラギノ角ゴ Pro W3" charset="0"/>
              </a:rPr>
              <a:t> the numbers of positions </a:t>
            </a:r>
            <a:r>
              <a:rPr lang="en-US" sz="1400" u="sng" dirty="0">
                <a:latin typeface="Arial" charset="0"/>
                <a:ea typeface="ヒラギノ角ゴ Pro W3" charset="0"/>
                <a:cs typeface="ヒラギノ角ゴ Pro W3" charset="0"/>
              </a:rPr>
              <a:t>and</a:t>
            </a:r>
            <a:r>
              <a:rPr lang="en-US" sz="1400" dirty="0">
                <a:latin typeface="Arial" charset="0"/>
                <a:ea typeface="ヒラギノ角ゴ Pro W3" charset="0"/>
                <a:cs typeface="ヒラギノ角ゴ Pro W3" charset="0"/>
              </a:rPr>
              <a:t> the percentage </a:t>
            </a:r>
            <a:r>
              <a:rPr lang="en-US" sz="1400" dirty="0" smtClean="0">
                <a:latin typeface="Arial" charset="0"/>
                <a:ea typeface="ヒラギノ角ゴ Pro W3" charset="0"/>
                <a:cs typeface="ヒラギノ角ゴ Pro W3" charset="0"/>
              </a:rPr>
              <a:t>increase to truly understand the demand. </a:t>
            </a:r>
            <a:endParaRPr lang="en-US" sz="1400" dirty="0">
              <a:latin typeface="Arial" charset="0"/>
              <a:ea typeface="ヒラギノ角ゴ Pro W3" charset="0"/>
              <a:cs typeface="ヒラギノ角ゴ Pro W3" charset="0"/>
            </a:endParaRPr>
          </a:p>
          <a:p>
            <a:pPr eaLnBrk="1" hangingPunct="1">
              <a:spcBef>
                <a:spcPct val="0"/>
              </a:spcBef>
              <a:spcAft>
                <a:spcPct val="30000"/>
              </a:spcAft>
            </a:pPr>
            <a:endParaRPr lang="en-US" sz="1400" dirty="0" smtClean="0">
              <a:latin typeface="Arial" charset="0"/>
              <a:ea typeface="ヒラギノ角ゴ Pro W3" charset="0"/>
              <a:cs typeface="ヒラギノ角ゴ Pro W3" charset="0"/>
            </a:endParaRPr>
          </a:p>
          <a:p>
            <a:pPr eaLnBrk="1" hangingPunct="1">
              <a:spcBef>
                <a:spcPct val="0"/>
              </a:spcBef>
              <a:spcAft>
                <a:spcPct val="30000"/>
              </a:spcAft>
            </a:pPr>
            <a:endParaRPr lang="en-US" sz="1400" dirty="0" smtClean="0">
              <a:latin typeface="Arial" charset="0"/>
              <a:ea typeface="ヒラギノ角ゴ Pro W3" charset="0"/>
              <a:cs typeface="ヒラギノ角ゴ Pro W3" charset="0"/>
            </a:endParaRPr>
          </a:p>
          <a:p>
            <a:pPr eaLnBrk="1" hangingPunct="1">
              <a:spcBef>
                <a:spcPct val="0"/>
              </a:spcBef>
              <a:spcAft>
                <a:spcPct val="30000"/>
              </a:spcAft>
            </a:pPr>
            <a:r>
              <a:rPr lang="en-US" dirty="0" smtClean="0">
                <a:latin typeface="Arial" charset="0"/>
                <a:ea typeface="ヒラギノ角ゴ Pro W3" charset="0"/>
                <a:cs typeface="Arial" charset="0"/>
              </a:rPr>
              <a:t>-</a:t>
            </a:r>
            <a:r>
              <a:rPr lang="en-US" dirty="0">
                <a:solidFill>
                  <a:srgbClr val="FF0000"/>
                </a:solidFill>
                <a:latin typeface="Arial" charset="0"/>
                <a:ea typeface="ヒラギノ角ゴ Pro W3" charset="0"/>
                <a:cs typeface="Arial" charset="0"/>
              </a:rPr>
              <a:t>-------</a:t>
            </a:r>
          </a:p>
          <a:p>
            <a:pPr eaLnBrk="1" hangingPunct="1">
              <a:spcBef>
                <a:spcPct val="0"/>
              </a:spcBef>
              <a:spcAft>
                <a:spcPct val="30000"/>
              </a:spcAft>
            </a:pPr>
            <a:r>
              <a:rPr lang="en-US" dirty="0">
                <a:solidFill>
                  <a:srgbClr val="FF0000"/>
                </a:solidFill>
                <a:latin typeface="Arial" charset="0"/>
                <a:ea typeface="ヒラギノ角ゴ Pro W3" charset="0"/>
                <a:cs typeface="Arial" charset="0"/>
              </a:rPr>
              <a:t>These data are from </a:t>
            </a:r>
            <a:r>
              <a:rPr lang="en-US" dirty="0" err="1">
                <a:solidFill>
                  <a:srgbClr val="FF0000"/>
                </a:solidFill>
                <a:latin typeface="Arial" charset="0"/>
                <a:ea typeface="ヒラギノ角ゴ Pro W3" charset="0"/>
                <a:cs typeface="Arial" charset="0"/>
              </a:rPr>
              <a:t>www.CareerOutlook.US</a:t>
            </a:r>
            <a:endParaRPr lang="en-US" dirty="0">
              <a:solidFill>
                <a:srgbClr val="FF0000"/>
              </a:solidFill>
              <a:latin typeface="Arial" charset="0"/>
              <a:ea typeface="ヒラギノ角ゴ Pro W3" charset="0"/>
              <a:cs typeface="Arial" charset="0"/>
            </a:endParaRPr>
          </a:p>
          <a:p>
            <a:pPr eaLnBrk="1" hangingPunct="1">
              <a:spcBef>
                <a:spcPct val="0"/>
              </a:spcBef>
              <a:spcAft>
                <a:spcPct val="30000"/>
              </a:spcAft>
            </a:pPr>
            <a:endParaRPr lang="en-US" dirty="0">
              <a:solidFill>
                <a:srgbClr val="FF0000"/>
              </a:solidFill>
              <a:latin typeface="Arial" charset="0"/>
              <a:ea typeface="ヒラギノ角ゴ Pro W3" charset="0"/>
              <a:cs typeface="Arial" charset="0"/>
            </a:endParaRPr>
          </a:p>
          <a:p>
            <a:r>
              <a:rPr lang="en-US" dirty="0">
                <a:solidFill>
                  <a:srgbClr val="FF0000"/>
                </a:solidFill>
                <a:latin typeface="Arial" charset="0"/>
                <a:ea typeface="ヒラギノ角ゴ Pro W3" charset="0"/>
                <a:cs typeface="ヒラギノ角ゴ Pro W3" charset="0"/>
              </a:rPr>
              <a:t>http://</a:t>
            </a:r>
            <a:r>
              <a:rPr lang="en-US" dirty="0" err="1">
                <a:solidFill>
                  <a:srgbClr val="FF0000"/>
                </a:solidFill>
                <a:latin typeface="Arial" charset="0"/>
                <a:ea typeface="ヒラギノ角ゴ Pro W3" charset="0"/>
                <a:cs typeface="ヒラギノ角ゴ Pro W3" charset="0"/>
              </a:rPr>
              <a:t>www.bls.gov</a:t>
            </a:r>
            <a:r>
              <a:rPr lang="en-US" dirty="0">
                <a:solidFill>
                  <a:srgbClr val="FF0000"/>
                </a:solidFill>
                <a:latin typeface="Arial" charset="0"/>
                <a:ea typeface="ヒラギノ角ゴ Pro W3" charset="0"/>
                <a:cs typeface="ヒラギノ角ゴ Pro W3" charset="0"/>
              </a:rPr>
              <a:t>/</a:t>
            </a:r>
            <a:r>
              <a:rPr lang="en-US" dirty="0" err="1">
                <a:solidFill>
                  <a:srgbClr val="FF0000"/>
                </a:solidFill>
                <a:latin typeface="Arial" charset="0"/>
                <a:ea typeface="ヒラギノ角ゴ Pro W3" charset="0"/>
                <a:cs typeface="ヒラギノ角ゴ Pro W3" charset="0"/>
              </a:rPr>
              <a:t>emp</a:t>
            </a:r>
            <a:r>
              <a:rPr lang="en-US" dirty="0">
                <a:solidFill>
                  <a:srgbClr val="FF0000"/>
                </a:solidFill>
                <a:latin typeface="Arial" charset="0"/>
                <a:ea typeface="ヒラギノ角ゴ Pro W3" charset="0"/>
                <a:cs typeface="ヒラギノ角ゴ Pro W3" charset="0"/>
              </a:rPr>
              <a:t>/ep_table_112.htm</a:t>
            </a:r>
          </a:p>
          <a:p>
            <a:r>
              <a:rPr lang="en-US" dirty="0">
                <a:solidFill>
                  <a:srgbClr val="FF0000"/>
                </a:solidFill>
                <a:latin typeface="Arial" charset="0"/>
                <a:ea typeface="ヒラギノ角ゴ Pro W3" charset="0"/>
                <a:cs typeface="ヒラギノ角ゴ Pro W3" charset="0"/>
              </a:rPr>
              <a:t>Education and training assignments</a:t>
            </a:r>
          </a:p>
          <a:p>
            <a:r>
              <a:rPr lang="en-US" dirty="0">
                <a:solidFill>
                  <a:srgbClr val="FF0000"/>
                </a:solidFill>
                <a:latin typeface="Arial" charset="0"/>
                <a:ea typeface="ヒラギノ角ゴ Pro W3" charset="0"/>
                <a:cs typeface="ヒラギノ角ゴ Pro W3" charset="0"/>
              </a:rPr>
              <a:t>updated January 13, 2012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E3C6867E-99D7-234C-A342-043DC84E26DF}" type="slidenum">
              <a:rPr lang="en-US" sz="1200"/>
              <a:pPr algn="r"/>
              <a:t>6</a:t>
            </a:fld>
            <a:endParaRPr lang="en-US" sz="1200"/>
          </a:p>
        </p:txBody>
      </p:sp>
      <p:sp>
        <p:nvSpPr>
          <p:cNvPr id="109572" name="Rectangle 2"/>
          <p:cNvSpPr>
            <a:spLocks noGrp="1" noRot="1" noChangeAspect="1" noChangeArrowheads="1" noTextEdit="1"/>
          </p:cNvSpPr>
          <p:nvPr>
            <p:ph type="sldImg"/>
          </p:nvPr>
        </p:nvSpPr>
        <p:spPr>
          <a:solidFill>
            <a:srgbClr val="FFFFFF"/>
          </a:solidFill>
          <a:ln/>
        </p:spPr>
      </p:sp>
      <p:sp>
        <p:nvSpPr>
          <p:cNvPr id="109573" name="Rectangle 3"/>
          <p:cNvSpPr>
            <a:spLocks noGrp="1" noChangeArrowheads="1"/>
          </p:cNvSpPr>
          <p:nvPr>
            <p:ph type="body" idx="1"/>
          </p:nvPr>
        </p:nvSpPr>
        <p:spPr>
          <a:xfrm>
            <a:off x="609600" y="4343400"/>
            <a:ext cx="57150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30000"/>
              </a:spcAft>
            </a:pPr>
            <a:r>
              <a:rPr lang="en-US" sz="1400" dirty="0">
                <a:latin typeface="Arial" charset="0"/>
                <a:ea typeface="ヒラギノ角ゴ Pro W3" charset="0"/>
                <a:cs typeface="Arial" charset="0"/>
              </a:rPr>
              <a:t>And here are the jobs to stay away from.  </a:t>
            </a:r>
            <a:endParaRPr lang="en-US" sz="1400" dirty="0" smtClean="0">
              <a:latin typeface="Arial" charset="0"/>
              <a:ea typeface="ヒラギノ角ゴ Pro W3" charset="0"/>
              <a:cs typeface="Arial" charset="0"/>
            </a:endParaRPr>
          </a:p>
          <a:p>
            <a:pPr eaLnBrk="1" hangingPunct="1">
              <a:spcBef>
                <a:spcPct val="0"/>
              </a:spcBef>
              <a:spcAft>
                <a:spcPct val="30000"/>
              </a:spcAft>
            </a:pPr>
            <a:endParaRPr lang="en-US" sz="1400" dirty="0" smtClean="0">
              <a:latin typeface="Arial" charset="0"/>
              <a:ea typeface="ヒラギノ角ゴ Pro W3" charset="0"/>
              <a:cs typeface="Arial" charset="0"/>
            </a:endParaRPr>
          </a:p>
          <a:p>
            <a:pPr eaLnBrk="1" hangingPunct="1">
              <a:spcBef>
                <a:spcPct val="0"/>
              </a:spcBef>
              <a:spcAft>
                <a:spcPct val="30000"/>
              </a:spcAft>
            </a:pPr>
            <a:r>
              <a:rPr lang="en-US" sz="1400" dirty="0" smtClean="0">
                <a:latin typeface="Arial" charset="0"/>
                <a:ea typeface="ヒラギノ角ゴ Pro W3" charset="0"/>
                <a:cs typeface="Arial" charset="0"/>
              </a:rPr>
              <a:t>We </a:t>
            </a:r>
            <a:r>
              <a:rPr lang="en-US" sz="1400" dirty="0">
                <a:latin typeface="Arial" charset="0"/>
                <a:ea typeface="ヒラギノ角ゴ Pro W3" charset="0"/>
                <a:cs typeface="Arial" charset="0"/>
              </a:rPr>
              <a:t>need this many less of each of these jobs over this </a:t>
            </a:r>
            <a:r>
              <a:rPr lang="en-US" sz="1400" dirty="0" smtClean="0">
                <a:latin typeface="Arial" charset="0"/>
                <a:ea typeface="ヒラギノ角ゴ Pro W3" charset="0"/>
                <a:cs typeface="Arial" charset="0"/>
              </a:rPr>
              <a:t>10-year projection </a:t>
            </a:r>
            <a:r>
              <a:rPr lang="en-US" sz="1400" dirty="0">
                <a:latin typeface="Arial" charset="0"/>
                <a:ea typeface="ヒラギノ角ゴ Pro W3" charset="0"/>
                <a:cs typeface="Arial" charset="0"/>
              </a:rPr>
              <a:t>period. </a:t>
            </a:r>
            <a:endParaRPr lang="en-US" sz="1400" dirty="0" smtClean="0">
              <a:latin typeface="Arial" charset="0"/>
              <a:ea typeface="ヒラギノ角ゴ Pro W3" charset="0"/>
              <a:cs typeface="Arial" charset="0"/>
            </a:endParaRPr>
          </a:p>
          <a:p>
            <a:pPr eaLnBrk="1" hangingPunct="1">
              <a:spcBef>
                <a:spcPct val="0"/>
              </a:spcBef>
              <a:spcAft>
                <a:spcPct val="30000"/>
              </a:spcAft>
            </a:pPr>
            <a:endParaRPr lang="en-US" sz="1400" dirty="0" smtClean="0">
              <a:latin typeface="Arial" charset="0"/>
              <a:ea typeface="ヒラギノ角ゴ Pro W3" charset="0"/>
              <a:cs typeface="Arial" charset="0"/>
            </a:endParaRPr>
          </a:p>
          <a:p>
            <a:pPr eaLnBrk="1" hangingPunct="1">
              <a:spcBef>
                <a:spcPct val="0"/>
              </a:spcBef>
              <a:spcAft>
                <a:spcPct val="30000"/>
              </a:spcAft>
            </a:pPr>
            <a:r>
              <a:rPr lang="en-US" sz="1400" dirty="0" smtClean="0">
                <a:latin typeface="Arial" charset="0"/>
                <a:ea typeface="ヒラギノ角ゴ Pro W3" charset="0"/>
                <a:cs typeface="Arial" charset="0"/>
              </a:rPr>
              <a:t> </a:t>
            </a:r>
            <a:r>
              <a:rPr lang="en-US" sz="1400" dirty="0">
                <a:latin typeface="Arial" charset="0"/>
                <a:ea typeface="ヒラギノ角ゴ Pro W3" charset="0"/>
                <a:cs typeface="Arial" charset="0"/>
              </a:rPr>
              <a:t>For most of these positions, machines are replacing humans.</a:t>
            </a:r>
          </a:p>
          <a:p>
            <a:pPr eaLnBrk="1" hangingPunct="1">
              <a:spcBef>
                <a:spcPct val="0"/>
              </a:spcBef>
              <a:spcAft>
                <a:spcPct val="30000"/>
              </a:spcAft>
            </a:pPr>
            <a:endParaRPr lang="en-US" sz="1400" dirty="0">
              <a:latin typeface="Arial" charset="0"/>
              <a:ea typeface="ヒラギノ角ゴ Pro W3" charset="0"/>
              <a:cs typeface="Arial" charset="0"/>
            </a:endParaRPr>
          </a:p>
          <a:p>
            <a:pPr eaLnBrk="1" hangingPunct="1">
              <a:spcBef>
                <a:spcPct val="0"/>
              </a:spcBef>
              <a:spcAft>
                <a:spcPct val="30000"/>
              </a:spcAft>
            </a:pPr>
            <a:endParaRPr lang="en-US" sz="1400" dirty="0">
              <a:latin typeface="Arial" charset="0"/>
              <a:ea typeface="ヒラギノ角ゴ Pro W3" charset="0"/>
              <a:cs typeface="Arial" charset="0"/>
            </a:endParaRPr>
          </a:p>
          <a:p>
            <a:pPr eaLnBrk="1" hangingPunct="1">
              <a:spcBef>
                <a:spcPct val="0"/>
              </a:spcBef>
              <a:spcAft>
                <a:spcPct val="30000"/>
              </a:spcAft>
            </a:pPr>
            <a:endParaRPr lang="en-US" sz="1400"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endParaRPr lang="en-US" dirty="0">
              <a:solidFill>
                <a:srgbClr val="FF0000"/>
              </a:solidFill>
              <a:latin typeface="Arial" charset="0"/>
              <a:ea typeface="ヒラギノ角ゴ Pro W3" charset="0"/>
              <a:cs typeface="Arial" charset="0"/>
            </a:endParaRPr>
          </a:p>
          <a:p>
            <a:pPr eaLnBrk="1" hangingPunct="1">
              <a:spcBef>
                <a:spcPct val="0"/>
              </a:spcBef>
              <a:spcAft>
                <a:spcPct val="30000"/>
              </a:spcAft>
            </a:pPr>
            <a:endParaRPr lang="en-US" dirty="0">
              <a:solidFill>
                <a:srgbClr val="FF0000"/>
              </a:solidFill>
              <a:latin typeface="Arial" charset="0"/>
              <a:ea typeface="ヒラギノ角ゴ Pro W3" charset="0"/>
              <a:cs typeface="ヒラギノ角ゴ Pro W3" charset="0"/>
            </a:endParaRPr>
          </a:p>
          <a:p>
            <a:pPr eaLnBrk="1" hangingPunct="1">
              <a:spcBef>
                <a:spcPct val="0"/>
              </a:spcBef>
              <a:spcAft>
                <a:spcPct val="30000"/>
              </a:spcAft>
            </a:pPr>
            <a:r>
              <a:rPr lang="en-US" dirty="0">
                <a:solidFill>
                  <a:srgbClr val="FF0000"/>
                </a:solidFill>
                <a:latin typeface="Arial" charset="0"/>
                <a:ea typeface="ヒラギノ角ゴ Pro W3" charset="0"/>
                <a:cs typeface="Arial" charset="0"/>
              </a:rPr>
              <a:t>--------</a:t>
            </a:r>
          </a:p>
          <a:p>
            <a:pPr eaLnBrk="1" hangingPunct="1">
              <a:spcBef>
                <a:spcPct val="0"/>
              </a:spcBef>
              <a:spcAft>
                <a:spcPct val="30000"/>
              </a:spcAft>
            </a:pPr>
            <a:r>
              <a:rPr lang="en-US" dirty="0">
                <a:solidFill>
                  <a:srgbClr val="FF0000"/>
                </a:solidFill>
                <a:latin typeface="Arial" charset="0"/>
                <a:ea typeface="ヒラギノ角ゴ Pro W3" charset="0"/>
                <a:cs typeface="Arial" charset="0"/>
              </a:rPr>
              <a:t>These data are from </a:t>
            </a:r>
            <a:r>
              <a:rPr lang="en-US" dirty="0" err="1">
                <a:solidFill>
                  <a:srgbClr val="FF0000"/>
                </a:solidFill>
                <a:latin typeface="Arial" charset="0"/>
                <a:ea typeface="ヒラギノ角ゴ Pro W3" charset="0"/>
                <a:cs typeface="Arial" charset="0"/>
              </a:rPr>
              <a:t>www.CareerOutlook.US</a:t>
            </a:r>
            <a:endParaRPr lang="en-US" dirty="0">
              <a:solidFill>
                <a:srgbClr val="FF0000"/>
              </a:solidFill>
              <a:latin typeface="Arial" charset="0"/>
              <a:ea typeface="ヒラギノ角ゴ Pro W3" charset="0"/>
              <a:cs typeface="Arial" charset="0"/>
            </a:endParaRPr>
          </a:p>
          <a:p>
            <a:pPr eaLnBrk="1" hangingPunct="1">
              <a:spcBef>
                <a:spcPct val="0"/>
              </a:spcBef>
              <a:spcAft>
                <a:spcPct val="30000"/>
              </a:spcAft>
            </a:pPr>
            <a:endParaRPr lang="en-US" dirty="0">
              <a:solidFill>
                <a:srgbClr val="FF0000"/>
              </a:solidFill>
              <a:latin typeface="Arial" charset="0"/>
              <a:ea typeface="ヒラギノ角ゴ Pro W3" charset="0"/>
              <a:cs typeface="Arial" charset="0"/>
            </a:endParaRPr>
          </a:p>
          <a:p>
            <a:r>
              <a:rPr lang="en-US" dirty="0">
                <a:solidFill>
                  <a:srgbClr val="FF0000"/>
                </a:solidFill>
                <a:latin typeface="Arial" charset="0"/>
                <a:ea typeface="ヒラギノ角ゴ Pro W3" charset="0"/>
                <a:cs typeface="ヒラギノ角ゴ Pro W3" charset="0"/>
              </a:rPr>
              <a:t>http://</a:t>
            </a:r>
            <a:r>
              <a:rPr lang="en-US" dirty="0" err="1">
                <a:solidFill>
                  <a:srgbClr val="FF0000"/>
                </a:solidFill>
                <a:latin typeface="Arial" charset="0"/>
                <a:ea typeface="ヒラギノ角ゴ Pro W3" charset="0"/>
                <a:cs typeface="ヒラギノ角ゴ Pro W3" charset="0"/>
              </a:rPr>
              <a:t>www.bls.gov</a:t>
            </a:r>
            <a:r>
              <a:rPr lang="en-US" dirty="0">
                <a:solidFill>
                  <a:srgbClr val="FF0000"/>
                </a:solidFill>
                <a:latin typeface="Arial" charset="0"/>
                <a:ea typeface="ヒラギノ角ゴ Pro W3" charset="0"/>
                <a:cs typeface="ヒラギノ角ゴ Pro W3" charset="0"/>
              </a:rPr>
              <a:t>/</a:t>
            </a:r>
            <a:r>
              <a:rPr lang="en-US" dirty="0" err="1">
                <a:solidFill>
                  <a:srgbClr val="FF0000"/>
                </a:solidFill>
                <a:latin typeface="Arial" charset="0"/>
                <a:ea typeface="ヒラギノ角ゴ Pro W3" charset="0"/>
                <a:cs typeface="ヒラギノ角ゴ Pro W3" charset="0"/>
              </a:rPr>
              <a:t>emp</a:t>
            </a:r>
            <a:r>
              <a:rPr lang="en-US" dirty="0">
                <a:solidFill>
                  <a:srgbClr val="FF0000"/>
                </a:solidFill>
                <a:latin typeface="Arial" charset="0"/>
                <a:ea typeface="ヒラギノ角ゴ Pro W3" charset="0"/>
                <a:cs typeface="ヒラギノ角ゴ Pro W3" charset="0"/>
              </a:rPr>
              <a:t>/ep_table_112.htm</a:t>
            </a:r>
          </a:p>
          <a:p>
            <a:r>
              <a:rPr lang="en-US" dirty="0">
                <a:solidFill>
                  <a:srgbClr val="FF0000"/>
                </a:solidFill>
                <a:latin typeface="Arial" charset="0"/>
                <a:ea typeface="ヒラギノ角ゴ Pro W3" charset="0"/>
                <a:cs typeface="ヒラギノ角ゴ Pro W3" charset="0"/>
              </a:rPr>
              <a:t>Education and training assignments</a:t>
            </a:r>
          </a:p>
          <a:p>
            <a:r>
              <a:rPr lang="en-US" dirty="0">
                <a:solidFill>
                  <a:srgbClr val="FF0000"/>
                </a:solidFill>
                <a:latin typeface="Arial" charset="0"/>
                <a:ea typeface="ヒラギノ角ゴ Pro W3" charset="0"/>
                <a:cs typeface="ヒラギノ角ゴ Pro W3" charset="0"/>
              </a:rPr>
              <a:t>updated January 13, 2012</a:t>
            </a:r>
          </a:p>
          <a:p>
            <a:endParaRPr lang="en-US" dirty="0">
              <a:solidFill>
                <a:srgbClr val="FF0000"/>
              </a:solidFill>
              <a:latin typeface="Arial" charset="0"/>
              <a:ea typeface="ヒラギノ角ゴ Pro W3" charset="0"/>
              <a:cs typeface="ヒラギノ角ゴ Pro W3" charset="0"/>
            </a:endParaRPr>
          </a:p>
          <a:p>
            <a:pPr eaLnBrk="1" hangingPunct="1">
              <a:spcBef>
                <a:spcPct val="0"/>
              </a:spcBef>
              <a:spcAft>
                <a:spcPct val="30000"/>
              </a:spcAft>
            </a:pPr>
            <a:r>
              <a:rPr lang="en-US" dirty="0">
                <a:solidFill>
                  <a:srgbClr val="FF0000"/>
                </a:solidFill>
                <a:latin typeface="Arial" charset="0"/>
                <a:ea typeface="ヒラギノ角ゴ Pro W3" charset="0"/>
                <a:cs typeface="Arial" charset="0"/>
              </a:rPr>
              <a:t>Textiles – socks in NC</a:t>
            </a:r>
          </a:p>
          <a:p>
            <a:pPr eaLnBrk="1" hangingPunct="1">
              <a:spcBef>
                <a:spcPct val="0"/>
              </a:spcBef>
              <a:spcAft>
                <a:spcPct val="30000"/>
              </a:spcAft>
            </a:pPr>
            <a:r>
              <a:rPr lang="en-US" dirty="0">
                <a:solidFill>
                  <a:srgbClr val="FF0000"/>
                </a:solidFill>
                <a:latin typeface="Arial" charset="0"/>
                <a:ea typeface="ヒラギノ角ゴ Pro W3" charset="0"/>
                <a:cs typeface="Arial" charset="0"/>
              </a:rPr>
              <a:t>http://</a:t>
            </a:r>
            <a:r>
              <a:rPr lang="en-US" dirty="0" err="1">
                <a:solidFill>
                  <a:srgbClr val="FF0000"/>
                </a:solidFill>
                <a:latin typeface="Arial" charset="0"/>
                <a:ea typeface="ヒラギノ角ゴ Pro W3" charset="0"/>
                <a:cs typeface="Arial" charset="0"/>
              </a:rPr>
              <a:t>www.nctextileconnect.com</a:t>
            </a:r>
            <a:r>
              <a:rPr lang="en-US" dirty="0">
                <a:solidFill>
                  <a:srgbClr val="FF0000"/>
                </a:solidFill>
                <a:latin typeface="Arial" charset="0"/>
                <a:ea typeface="ヒラギノ角ゴ Pro W3" charset="0"/>
                <a:cs typeface="Arial" charset="0"/>
              </a:rPr>
              <a:t>/</a:t>
            </a:r>
            <a:r>
              <a:rPr lang="en-US" dirty="0" err="1">
                <a:solidFill>
                  <a:srgbClr val="FF0000"/>
                </a:solidFill>
                <a:latin typeface="Arial" charset="0"/>
                <a:ea typeface="ヒラギノ角ゴ Pro W3" charset="0"/>
                <a:cs typeface="Arial" charset="0"/>
              </a:rPr>
              <a:t>connect_detail.cfm?valuechain_catid</a:t>
            </a:r>
            <a:r>
              <a:rPr lang="en-US" dirty="0">
                <a:solidFill>
                  <a:srgbClr val="FF0000"/>
                </a:solidFill>
                <a:latin typeface="Arial" charset="0"/>
                <a:ea typeface="ヒラギノ角ゴ Pro W3" charset="0"/>
                <a:cs typeface="Arial" charset="0"/>
              </a:rPr>
              <a:t>=38</a:t>
            </a:r>
          </a:p>
          <a:p>
            <a:pPr eaLnBrk="1" hangingPunct="1">
              <a:spcBef>
                <a:spcPct val="0"/>
              </a:spcBef>
              <a:spcAft>
                <a:spcPct val="30000"/>
              </a:spcAft>
            </a:pPr>
            <a:endParaRPr lang="en-US" dirty="0">
              <a:solidFill>
                <a:srgbClr val="FF0000"/>
              </a:solidFill>
              <a:latin typeface="Arial" charset="0"/>
              <a:ea typeface="ヒラギノ角ゴ Pro W3" charset="0"/>
              <a:cs typeface="Arial" charset="0"/>
            </a:endParaRPr>
          </a:p>
          <a:p>
            <a:pPr eaLnBrk="1" hangingPunct="1">
              <a:spcBef>
                <a:spcPct val="0"/>
              </a:spcBef>
              <a:spcAft>
                <a:spcPct val="30000"/>
              </a:spcAft>
            </a:pPr>
            <a:r>
              <a:rPr lang="en-US" dirty="0">
                <a:solidFill>
                  <a:srgbClr val="FF0000"/>
                </a:solidFill>
                <a:latin typeface="Arial" charset="0"/>
                <a:ea typeface="ヒラギノ角ゴ Pro W3" charset="0"/>
                <a:cs typeface="Arial" charset="0"/>
              </a:rPr>
              <a:t>Socks made in USA</a:t>
            </a:r>
          </a:p>
          <a:p>
            <a:pPr eaLnBrk="1" hangingPunct="1">
              <a:spcBef>
                <a:spcPct val="0"/>
              </a:spcBef>
              <a:spcAft>
                <a:spcPct val="30000"/>
              </a:spcAft>
            </a:pPr>
            <a:r>
              <a:rPr lang="en-US" dirty="0">
                <a:solidFill>
                  <a:srgbClr val="FF0000"/>
                </a:solidFill>
                <a:latin typeface="Arial" charset="0"/>
                <a:ea typeface="ヒラギノ角ゴ Pro W3" charset="0"/>
                <a:cs typeface="ヒラギノ角ゴ Pro W3" charset="0"/>
              </a:rPr>
              <a:t>http://</a:t>
            </a:r>
            <a:r>
              <a:rPr lang="en-US" dirty="0" err="1">
                <a:solidFill>
                  <a:srgbClr val="FF0000"/>
                </a:solidFill>
                <a:latin typeface="Arial" charset="0"/>
                <a:ea typeface="ヒラギノ角ゴ Pro W3" charset="0"/>
                <a:cs typeface="ヒラギノ角ゴ Pro W3" charset="0"/>
              </a:rPr>
              <a:t>www.americansworking.com</a:t>
            </a:r>
            <a:r>
              <a:rPr lang="en-US" dirty="0">
                <a:solidFill>
                  <a:srgbClr val="FF0000"/>
                </a:solidFill>
                <a:latin typeface="Arial" charset="0"/>
                <a:ea typeface="ヒラギノ角ゴ Pro W3" charset="0"/>
                <a:cs typeface="ヒラギノ角ゴ Pro W3" charset="0"/>
              </a:rPr>
              <a:t>/</a:t>
            </a:r>
            <a:r>
              <a:rPr lang="en-US" dirty="0" err="1">
                <a:solidFill>
                  <a:srgbClr val="FF0000"/>
                </a:solidFill>
                <a:latin typeface="Arial" charset="0"/>
                <a:ea typeface="ヒラギノ角ゴ Pro W3" charset="0"/>
                <a:cs typeface="ヒラギノ角ゴ Pro W3" charset="0"/>
              </a:rPr>
              <a:t>socks.html</a:t>
            </a:r>
            <a:endParaRPr lang="en-US" dirty="0">
              <a:solidFill>
                <a:srgbClr val="FF0000"/>
              </a:solidFill>
              <a:latin typeface="Arial" charset="0"/>
              <a:ea typeface="ヒラギノ角ゴ Pro W3" charset="0"/>
              <a:cs typeface="ヒラギノ角ゴ Pro W3" charset="0"/>
            </a:endParaRPr>
          </a:p>
          <a:p>
            <a:pPr eaLnBrk="1" hangingPunct="1">
              <a:spcBef>
                <a:spcPct val="0"/>
              </a:spcBef>
              <a:spcAft>
                <a:spcPct val="30000"/>
              </a:spcAft>
            </a:pPr>
            <a:endParaRPr lang="en-US" dirty="0">
              <a:latin typeface="Arial" charset="0"/>
              <a:ea typeface="ヒラギノ角ゴ Pro W3" charset="0"/>
              <a:cs typeface="ヒラギノ角ゴ Pro W3" charset="0"/>
            </a:endParaRPr>
          </a:p>
          <a:p>
            <a:pPr eaLnBrk="1" hangingPunct="1">
              <a:spcBef>
                <a:spcPct val="0"/>
              </a:spcBef>
              <a:spcAft>
                <a:spcPct val="30000"/>
              </a:spcAft>
            </a:pPr>
            <a:endParaRPr lang="en-US" dirty="0">
              <a:latin typeface="Arial" charset="0"/>
              <a:ea typeface="ヒラギノ角ゴ Pro W3" charset="0"/>
              <a:cs typeface="ヒラギノ角ゴ Pro W3"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solidFill>
            <a:srgbClr val="FFFFFF"/>
          </a:solidFill>
          <a:ln/>
        </p:spPr>
      </p:sp>
      <p:sp>
        <p:nvSpPr>
          <p:cNvPr id="111619" name="Rectangle 3"/>
          <p:cNvSpPr>
            <a:spLocks noGrp="1" noChangeArrowheads="1"/>
          </p:cNvSpPr>
          <p:nvPr>
            <p:ph type="body" idx="1"/>
          </p:nvPr>
        </p:nvSpPr>
        <p:spPr>
          <a:xfrm>
            <a:off x="685800" y="4343400"/>
            <a:ext cx="54864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smtClean="0">
                <a:latin typeface="Arial" charset="0"/>
                <a:ea typeface="ヒラギノ角ゴ Pro W3" charset="0"/>
                <a:cs typeface="ヒラギノ角ゴ Pro W3" charset="0"/>
              </a:rPr>
              <a:t>You can see all of that</a:t>
            </a:r>
            <a:r>
              <a:rPr lang="en-US" sz="1400" baseline="0" dirty="0" smtClean="0">
                <a:latin typeface="Arial" charset="0"/>
                <a:ea typeface="ヒラギノ角ゴ Pro W3" charset="0"/>
                <a:cs typeface="ヒラギノ角ゴ Pro W3" charset="0"/>
              </a:rPr>
              <a:t> data and much more at </a:t>
            </a:r>
            <a:r>
              <a:rPr lang="en-US" sz="1400" dirty="0" smtClean="0">
                <a:latin typeface="Arial" charset="0"/>
                <a:ea typeface="ヒラギノ角ゴ Pro W3" charset="0"/>
                <a:cs typeface="ヒラギノ角ゴ Pro W3" charset="0"/>
              </a:rPr>
              <a:t>Career </a:t>
            </a:r>
            <a:r>
              <a:rPr lang="en-US" sz="1400" dirty="0">
                <a:latin typeface="Arial" charset="0"/>
                <a:ea typeface="ヒラギノ角ゴ Pro W3" charset="0"/>
                <a:cs typeface="ヒラギノ角ゴ Pro W3" charset="0"/>
              </a:rPr>
              <a:t>Outlook dot US.  </a:t>
            </a:r>
            <a:endParaRPr lang="en-US" sz="1400" dirty="0" smtClean="0">
              <a:latin typeface="Arial" charset="0"/>
              <a:ea typeface="ヒラギノ角ゴ Pro W3" charset="0"/>
              <a:cs typeface="ヒラギノ角ゴ Pro W3" charset="0"/>
            </a:endParaRP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You </a:t>
            </a:r>
            <a:r>
              <a:rPr lang="en-US" sz="1400" dirty="0">
                <a:latin typeface="Arial" charset="0"/>
                <a:ea typeface="ヒラギノ角ゴ Pro W3" charset="0"/>
                <a:cs typeface="ヒラギノ角ゴ Pro W3" charset="0"/>
              </a:rPr>
              <a:t>can see </a:t>
            </a:r>
            <a:r>
              <a:rPr lang="en-US" sz="1400" dirty="0" smtClean="0">
                <a:latin typeface="Arial" charset="0"/>
                <a:ea typeface="ヒラギノ角ゴ Pro W3" charset="0"/>
                <a:cs typeface="ヒラギノ角ゴ Pro W3" charset="0"/>
              </a:rPr>
              <a:t>the job projections and salaries </a:t>
            </a:r>
            <a:r>
              <a:rPr lang="en-US" sz="1400" dirty="0">
                <a:latin typeface="Arial" charset="0"/>
                <a:ea typeface="ヒラギノ角ゴ Pro W3" charset="0"/>
                <a:cs typeface="ヒラギノ角ゴ Pro W3" charset="0"/>
              </a:rPr>
              <a:t>for each occupation for each state</a:t>
            </a:r>
            <a:r>
              <a:rPr lang="en-US" sz="1400" dirty="0" smtClean="0">
                <a:latin typeface="Arial" charset="0"/>
                <a:ea typeface="ヒラギノ角ゴ Pro W3" charset="0"/>
                <a:cs typeface="ヒラギノ角ゴ Pro W3" charset="0"/>
              </a:rPr>
              <a:t>.</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And as</a:t>
            </a:r>
            <a:r>
              <a:rPr lang="en-US" sz="1400" baseline="0" dirty="0" smtClean="0">
                <a:latin typeface="Arial" charset="0"/>
                <a:ea typeface="ヒラギノ角ゴ Pro W3" charset="0"/>
                <a:cs typeface="ヒラギノ角ゴ Pro W3" charset="0"/>
              </a:rPr>
              <a:t> I said earlier, at the bottom of the main web page is a link to my presentations, like this one.  And it’s all free!</a:t>
            </a:r>
            <a:endParaRPr lang="en-US" sz="1400" dirty="0">
              <a:latin typeface="Arial" charset="0"/>
              <a:ea typeface="ヒラギノ角ゴ Pro W3" charset="0"/>
              <a:cs typeface="ヒラギノ角ゴ Pro W3" charset="0"/>
            </a:endParaRPr>
          </a:p>
          <a:p>
            <a:endParaRPr lang="en-US" sz="1400" dirty="0">
              <a:latin typeface="Arial" charset="0"/>
              <a:ea typeface="ヒラギノ角ゴ Pro W3" charset="0"/>
              <a:cs typeface="ヒラギノ角ゴ Pro W3" charset="0"/>
            </a:endParaRPr>
          </a:p>
          <a:p>
            <a:endParaRPr lang="en-US" sz="1400" dirty="0">
              <a:latin typeface="Arial" charset="0"/>
              <a:ea typeface="ヒラギノ角ゴ Pro W3" charset="0"/>
              <a:cs typeface="ヒラギノ角ゴ Pro W3" charset="0"/>
            </a:endParaRPr>
          </a:p>
          <a:p>
            <a:endParaRPr lang="en-US" sz="1400"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err="1">
                <a:latin typeface="Arial" charset="0"/>
                <a:ea typeface="ヒラギノ角ゴ Pro W3" charset="0"/>
                <a:cs typeface="ヒラギノ角ゴ Pro W3" charset="0"/>
              </a:rPr>
              <a:t>www.CareerOutlook.US</a:t>
            </a:r>
            <a:endParaRPr lang="en-US" dirty="0">
              <a:latin typeface="Arial" charset="0"/>
              <a:ea typeface="ヒラギノ角ゴ Pro W3" charset="0"/>
              <a:cs typeface="ヒラギノ角ゴ Pro W3" charset="0"/>
            </a:endParaRPr>
          </a:p>
        </p:txBody>
      </p:sp>
      <p:sp>
        <p:nvSpPr>
          <p:cNvPr id="4" name="Rectangle 7"/>
          <p:cNvSpPr txBox="1">
            <a:spLocks noGrp="1" noChangeArrowheads="1"/>
          </p:cNvSpPr>
          <p:nvPr/>
        </p:nvSpPr>
        <p:spPr bwMode="auto">
          <a:xfrm>
            <a:off x="3886200" y="8686800"/>
            <a:ext cx="2971800" cy="457200"/>
          </a:xfrm>
          <a:prstGeom prst="rect">
            <a:avLst/>
          </a:prstGeom>
          <a:noFill/>
          <a:ln>
            <a:miter lim="800000"/>
            <a:headEnd/>
            <a:tailEnd/>
          </a:ln>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449AB2AB-4762-A34D-97D0-3846AA33AFED}" type="slidenum">
              <a:rPr lang="en-US" sz="1200">
                <a:effectLst>
                  <a:outerShdw blurRad="38100" dist="38100" dir="2700000" algn="tl">
                    <a:srgbClr val="DDDDDD"/>
                  </a:outerShdw>
                </a:effectLst>
                <a:latin typeface="Arial"/>
                <a:cs typeface="Arial"/>
              </a:rPr>
              <a:pPr algn="r"/>
              <a:t>7</a:t>
            </a:fld>
            <a:endParaRPr lang="en-US" sz="1200">
              <a:effectLst>
                <a:outerShdw blurRad="38100" dist="38100" dir="2700000" algn="tl">
                  <a:srgbClr val="DDDDDD"/>
                </a:outerShdw>
              </a:effectLst>
              <a:latin typeface="Arial"/>
              <a:cs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E4D2DD2-4AE7-9344-AAAF-F9B4163D0F31}" type="slidenum">
              <a:rPr lang="en-US" sz="1200"/>
              <a:pPr/>
              <a:t>8</a:t>
            </a:fld>
            <a:endParaRPr lang="en-US" sz="1200"/>
          </a:p>
        </p:txBody>
      </p:sp>
      <p:sp>
        <p:nvSpPr>
          <p:cNvPr id="146436" name="Rectangle 2"/>
          <p:cNvSpPr>
            <a:spLocks noGrp="1" noRot="1" noChangeAspect="1" noChangeArrowheads="1" noTextEdit="1"/>
          </p:cNvSpPr>
          <p:nvPr>
            <p:ph type="sldImg"/>
          </p:nvPr>
        </p:nvSpPr>
        <p:spPr>
          <a:xfrm>
            <a:off x="1143000" y="685800"/>
            <a:ext cx="2971800" cy="2228850"/>
          </a:xfrm>
          <a:solidFill>
            <a:srgbClr val="FFFFFF"/>
          </a:solidFill>
          <a:ln/>
        </p:spPr>
      </p:sp>
      <p:sp>
        <p:nvSpPr>
          <p:cNvPr id="146437" name="Rectangle 3"/>
          <p:cNvSpPr>
            <a:spLocks noGrp="1" noChangeArrowheads="1"/>
          </p:cNvSpPr>
          <p:nvPr>
            <p:ph type="body" idx="1"/>
          </p:nvPr>
        </p:nvSpPr>
        <p:spPr>
          <a:xfrm>
            <a:off x="838200" y="3200400"/>
            <a:ext cx="5410200" cy="57150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30000"/>
              </a:spcAft>
            </a:pPr>
            <a:r>
              <a:rPr lang="en-US" sz="1400" dirty="0">
                <a:latin typeface="Arial" charset="0"/>
                <a:ea typeface="ヒラギノ角ゴ Pro W3" charset="0"/>
                <a:cs typeface="Arial" charset="0"/>
              </a:rPr>
              <a:t>If you are looking for work, it should make sense to move where the jobs are going to be</a:t>
            </a:r>
          </a:p>
          <a:p>
            <a:pPr eaLnBrk="1" hangingPunct="1">
              <a:spcBef>
                <a:spcPct val="0"/>
              </a:spcBef>
              <a:spcAft>
                <a:spcPct val="30000"/>
              </a:spcAft>
            </a:pPr>
            <a:endParaRPr lang="en-US" sz="1400" dirty="0">
              <a:latin typeface="Arial" charset="0"/>
              <a:ea typeface="ヒラギノ角ゴ Pro W3" charset="0"/>
              <a:cs typeface="Arial" charset="0"/>
            </a:endParaRPr>
          </a:p>
          <a:p>
            <a:pPr eaLnBrk="1" hangingPunct="1">
              <a:spcBef>
                <a:spcPct val="0"/>
              </a:spcBef>
              <a:spcAft>
                <a:spcPct val="30000"/>
              </a:spcAft>
            </a:pPr>
            <a:r>
              <a:rPr lang="en-US" sz="1400" dirty="0">
                <a:latin typeface="Arial" charset="0"/>
                <a:ea typeface="ヒラギノ角ゴ Pro W3" charset="0"/>
                <a:cs typeface="Arial" charset="0"/>
              </a:rPr>
              <a:t>On the left you see the number of job openings projected over the </a:t>
            </a:r>
            <a:r>
              <a:rPr lang="en-US" sz="1400" dirty="0" smtClean="0">
                <a:latin typeface="Arial" charset="0"/>
                <a:ea typeface="ヒラギノ角ゴ Pro W3" charset="0"/>
                <a:cs typeface="Arial" charset="0"/>
              </a:rPr>
              <a:t>10-year period </a:t>
            </a:r>
            <a:r>
              <a:rPr lang="en-US" sz="1400" dirty="0">
                <a:latin typeface="Arial" charset="0"/>
                <a:ea typeface="ヒラギノ角ゴ Pro W3" charset="0"/>
                <a:cs typeface="Arial" charset="0"/>
              </a:rPr>
              <a:t>for each state.</a:t>
            </a:r>
          </a:p>
          <a:p>
            <a:pPr eaLnBrk="1" hangingPunct="1">
              <a:spcBef>
                <a:spcPct val="0"/>
              </a:spcBef>
              <a:spcAft>
                <a:spcPct val="30000"/>
              </a:spcAft>
            </a:pPr>
            <a:endParaRPr lang="en-US" sz="1400" dirty="0">
              <a:latin typeface="Arial" charset="0"/>
              <a:ea typeface="ヒラギノ角ゴ Pro W3" charset="0"/>
              <a:cs typeface="Arial" charset="0"/>
            </a:endParaRPr>
          </a:p>
          <a:p>
            <a:pPr eaLnBrk="1" hangingPunct="1">
              <a:spcBef>
                <a:spcPct val="0"/>
              </a:spcBef>
              <a:spcAft>
                <a:spcPct val="30000"/>
              </a:spcAft>
            </a:pPr>
            <a:r>
              <a:rPr lang="en-US" sz="1400" dirty="0">
                <a:latin typeface="Arial" charset="0"/>
                <a:ea typeface="ヒラギノ角ゴ Pro W3" charset="0"/>
                <a:cs typeface="Arial" charset="0"/>
              </a:rPr>
              <a:t>On the right you see the percentage change in jobs over the next ten years for each state.</a:t>
            </a:r>
          </a:p>
          <a:p>
            <a:pPr eaLnBrk="1" hangingPunct="1">
              <a:spcBef>
                <a:spcPct val="0"/>
              </a:spcBef>
              <a:spcAft>
                <a:spcPct val="30000"/>
              </a:spcAft>
            </a:pPr>
            <a:endParaRPr lang="en-US" sz="1400" dirty="0">
              <a:latin typeface="Arial" charset="0"/>
              <a:ea typeface="ヒラギノ角ゴ Pro W3" charset="0"/>
              <a:cs typeface="Arial" charset="0"/>
            </a:endParaRPr>
          </a:p>
          <a:p>
            <a:pPr eaLnBrk="1" hangingPunct="1">
              <a:spcBef>
                <a:spcPct val="0"/>
              </a:spcBef>
              <a:spcAft>
                <a:spcPct val="30000"/>
              </a:spcAft>
            </a:pPr>
            <a:r>
              <a:rPr lang="en-US" sz="1400" dirty="0">
                <a:latin typeface="Arial" charset="0"/>
                <a:ea typeface="ヒラギノ角ゴ Pro W3" charset="0"/>
                <a:cs typeface="Arial" charset="0"/>
              </a:rPr>
              <a:t>Some states are predicting a large number of job openings, but for our highly populated states it might not be a large percentage of jobs based on the size of the population.</a:t>
            </a:r>
          </a:p>
          <a:p>
            <a:pPr eaLnBrk="1" hangingPunct="1">
              <a:spcBef>
                <a:spcPct val="0"/>
              </a:spcBef>
              <a:spcAft>
                <a:spcPct val="30000"/>
              </a:spcAft>
            </a:pPr>
            <a:endParaRPr lang="en-US" sz="1400" dirty="0">
              <a:latin typeface="Arial" charset="0"/>
              <a:ea typeface="ヒラギノ角ゴ Pro W3" charset="0"/>
              <a:cs typeface="Arial" charset="0"/>
            </a:endParaRPr>
          </a:p>
          <a:p>
            <a:pPr eaLnBrk="1" hangingPunct="1">
              <a:spcBef>
                <a:spcPct val="0"/>
              </a:spcBef>
              <a:spcAft>
                <a:spcPct val="30000"/>
              </a:spcAft>
            </a:pPr>
            <a:r>
              <a:rPr lang="en-US" sz="1400" dirty="0">
                <a:latin typeface="Arial" charset="0"/>
                <a:ea typeface="ヒラギノ角ゴ Pro W3" charset="0"/>
                <a:cs typeface="Arial" charset="0"/>
              </a:rPr>
              <a:t>You see states that I</a:t>
            </a:r>
            <a:r>
              <a:rPr lang="ja-JP" altLang="en-US" sz="1400" dirty="0">
                <a:latin typeface="Arial" charset="0"/>
                <a:ea typeface="ヒラギノ角ゴ Pro W3" charset="0"/>
                <a:cs typeface="Arial" charset="0"/>
              </a:rPr>
              <a:t>’</a:t>
            </a:r>
            <a:r>
              <a:rPr lang="en-US" sz="1400" dirty="0" err="1">
                <a:latin typeface="Arial" charset="0"/>
                <a:ea typeface="ヒラギノ角ゴ Pro W3" charset="0"/>
                <a:cs typeface="Arial" charset="0"/>
              </a:rPr>
              <a:t>ve</a:t>
            </a:r>
            <a:r>
              <a:rPr lang="en-US" sz="1400" dirty="0">
                <a:latin typeface="Arial" charset="0"/>
                <a:ea typeface="ヒラギノ角ゴ Pro W3" charset="0"/>
                <a:cs typeface="Arial" charset="0"/>
              </a:rPr>
              <a:t> highlighted in red - like Utah, Texas, Georgia, and Virginia are near the top of both sides.  That means they are expecting a large number of job openings, which is also a large percentage of their current workforce.  Those are the states that are growing the fastest.</a:t>
            </a:r>
          </a:p>
          <a:p>
            <a:pPr eaLnBrk="1" hangingPunct="1">
              <a:spcBef>
                <a:spcPct val="0"/>
              </a:spcBef>
              <a:spcAft>
                <a:spcPct val="30000"/>
              </a:spcAft>
            </a:pPr>
            <a:endParaRPr lang="en-US" sz="1400" dirty="0">
              <a:latin typeface="Arial" charset="0"/>
              <a:ea typeface="ヒラギノ角ゴ Pro W3" charset="0"/>
              <a:cs typeface="Arial" charset="0"/>
            </a:endParaRPr>
          </a:p>
          <a:p>
            <a:pPr eaLnBrk="1" hangingPunct="1">
              <a:spcBef>
                <a:spcPct val="0"/>
              </a:spcBef>
              <a:spcAft>
                <a:spcPct val="30000"/>
              </a:spcAft>
            </a:pPr>
            <a:r>
              <a:rPr lang="en-US" sz="1400" dirty="0">
                <a:latin typeface="Arial" charset="0"/>
                <a:ea typeface="ヒラギノ角ゴ Pro W3" charset="0"/>
                <a:cs typeface="Arial" charset="0"/>
              </a:rPr>
              <a:t>Maine is at the bottom of both </a:t>
            </a:r>
            <a:r>
              <a:rPr lang="en-US" sz="1400" dirty="0" smtClean="0">
                <a:latin typeface="Arial" charset="0"/>
                <a:ea typeface="ヒラギノ角ゴ Pro W3" charset="0"/>
                <a:cs typeface="Arial" charset="0"/>
              </a:rPr>
              <a:t>lists with about 14,000 </a:t>
            </a:r>
            <a:r>
              <a:rPr lang="en-US" sz="1400" dirty="0">
                <a:latin typeface="Arial" charset="0"/>
                <a:ea typeface="ヒラギノ角ゴ Pro W3" charset="0"/>
                <a:cs typeface="Arial" charset="0"/>
              </a:rPr>
              <a:t>job openings projected over the ten-year </a:t>
            </a:r>
            <a:r>
              <a:rPr lang="en-US" sz="1400" dirty="0" smtClean="0">
                <a:latin typeface="Arial" charset="0"/>
                <a:ea typeface="ヒラギノ角ゴ Pro W3" charset="0"/>
                <a:cs typeface="Arial" charset="0"/>
              </a:rPr>
              <a:t>period.</a:t>
            </a:r>
            <a:endParaRPr lang="en-US" sz="1400"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r>
              <a:rPr lang="en-US" dirty="0">
                <a:latin typeface="Arial" charset="0"/>
                <a:ea typeface="ヒラギノ角ゴ Pro W3" charset="0"/>
                <a:cs typeface="Arial" charset="0"/>
              </a:rPr>
              <a:t>============</a:t>
            </a:r>
          </a:p>
          <a:p>
            <a:pPr eaLnBrk="1" hangingPunct="1">
              <a:spcBef>
                <a:spcPct val="0"/>
              </a:spcBef>
              <a:spcAft>
                <a:spcPct val="30000"/>
              </a:spcAft>
            </a:pPr>
            <a:r>
              <a:rPr lang="ja-JP" altLang="en-US" dirty="0">
                <a:latin typeface="Arial" charset="0"/>
                <a:ea typeface="ヒラギノ角ゴ Pro W3" charset="0"/>
                <a:cs typeface="Arial" charset="0"/>
              </a:rPr>
              <a:t>“</a:t>
            </a:r>
            <a:r>
              <a:rPr lang="en-US" dirty="0">
                <a:latin typeface="Arial" charset="0"/>
                <a:ea typeface="ヒラギノ角ゴ Pro W3" charset="0"/>
                <a:cs typeface="Arial" charset="0"/>
              </a:rPr>
              <a:t>Total, All Occupations</a:t>
            </a:r>
            <a:r>
              <a:rPr lang="ja-JP" altLang="en-US" dirty="0">
                <a:latin typeface="Arial" charset="0"/>
                <a:ea typeface="ヒラギノ角ゴ Pro W3" charset="0"/>
                <a:cs typeface="Arial" charset="0"/>
              </a:rPr>
              <a:t>”</a:t>
            </a:r>
            <a:r>
              <a:rPr lang="en-US" dirty="0">
                <a:latin typeface="Arial" charset="0"/>
                <a:ea typeface="ヒラギノ角ゴ Pro W3" charset="0"/>
                <a:cs typeface="Arial" charset="0"/>
              </a:rPr>
              <a:t> for each state.</a:t>
            </a:r>
          </a:p>
          <a:p>
            <a:pPr eaLnBrk="1" hangingPunct="1">
              <a:spcBef>
                <a:spcPct val="0"/>
              </a:spcBef>
              <a:spcAft>
                <a:spcPct val="30000"/>
              </a:spcAft>
            </a:pPr>
            <a:r>
              <a:rPr lang="ja-JP" altLang="en-US" dirty="0">
                <a:latin typeface="Arial" charset="0"/>
                <a:ea typeface="ヒラギノ角ゴ Pro W3" charset="0"/>
                <a:cs typeface="Arial" charset="0"/>
              </a:rPr>
              <a:t>“</a:t>
            </a:r>
            <a:r>
              <a:rPr lang="en-US" dirty="0">
                <a:latin typeface="Arial" charset="0"/>
                <a:ea typeface="ヒラギノ角ゴ Pro W3" charset="0"/>
                <a:cs typeface="Arial" charset="0"/>
              </a:rPr>
              <a:t>Numeric Employment Change</a:t>
            </a:r>
            <a:r>
              <a:rPr lang="ja-JP" altLang="en-US" dirty="0">
                <a:latin typeface="Arial" charset="0"/>
                <a:ea typeface="ヒラギノ角ゴ Pro W3" charset="0"/>
                <a:cs typeface="Arial" charset="0"/>
              </a:rPr>
              <a:t>”</a:t>
            </a:r>
            <a:r>
              <a:rPr lang="en-US" dirty="0">
                <a:latin typeface="Arial" charset="0"/>
                <a:ea typeface="ヒラギノ角ゴ Pro W3" charset="0"/>
                <a:cs typeface="Arial" charset="0"/>
              </a:rPr>
              <a:t> is the number of new jobs projected over the ten year period.</a:t>
            </a: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pPr>
            <a:r>
              <a:rPr lang="en-US" dirty="0" err="1">
                <a:latin typeface="Arial" charset="0"/>
                <a:ea typeface="ヒラギノ角ゴ Pro W3" charset="0"/>
                <a:cs typeface="Arial" charset="0"/>
              </a:rPr>
              <a:t>www.projectionscentral.com</a:t>
            </a:r>
            <a:r>
              <a:rPr lang="en-US" dirty="0">
                <a:latin typeface="Arial" charset="0"/>
                <a:ea typeface="ヒラギノ角ゴ Pro W3" charset="0"/>
                <a:cs typeface="Arial" charset="0"/>
              </a:rPr>
              <a:t>/</a:t>
            </a:r>
          </a:p>
          <a:p>
            <a:pPr eaLnBrk="1" hangingPunct="1">
              <a:spcBef>
                <a:spcPct val="0"/>
              </a:spcBef>
              <a:spcAft>
                <a:spcPct val="30000"/>
              </a:spcAft>
            </a:pPr>
            <a:endParaRPr lang="en-US" dirty="0">
              <a:latin typeface="Arial" charset="0"/>
              <a:ea typeface="ヒラギノ角ゴ Pro W3"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smtClean="0">
                <a:latin typeface="Arial" charset="0"/>
                <a:ea typeface="ヒラギノ角ゴ Pro W3" charset="0"/>
                <a:cs typeface="ヒラギノ角ゴ Pro W3" charset="0"/>
              </a:rPr>
              <a:t>Let’s look at</a:t>
            </a:r>
            <a:r>
              <a:rPr lang="en-US" sz="1400" baseline="0" dirty="0" smtClean="0">
                <a:latin typeface="Arial" charset="0"/>
                <a:ea typeface="ヒラギノ角ゴ Pro W3" charset="0"/>
                <a:cs typeface="ヒラギノ角ゴ Pro W3" charset="0"/>
              </a:rPr>
              <a:t> a few new careers…</a:t>
            </a:r>
          </a:p>
          <a:p>
            <a:endParaRPr lang="en-US" sz="1400" baseline="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Here is the </a:t>
            </a:r>
            <a:r>
              <a:rPr lang="en-US" sz="1400" dirty="0">
                <a:latin typeface="Arial" charset="0"/>
                <a:ea typeface="ヒラギノ角ゴ Pro W3" charset="0"/>
                <a:cs typeface="ヒラギノ角ゴ Pro W3" charset="0"/>
              </a:rPr>
              <a:t>Data Security </a:t>
            </a:r>
            <a:r>
              <a:rPr lang="en-US" sz="1400" dirty="0" smtClean="0">
                <a:latin typeface="Arial" charset="0"/>
                <a:ea typeface="ヒラギノ角ゴ Pro W3" charset="0"/>
                <a:cs typeface="ヒラギノ角ゴ Pro W3" charset="0"/>
              </a:rPr>
              <a:t>Analyst </a:t>
            </a:r>
            <a:r>
              <a:rPr lang="en-US" sz="1400" dirty="0">
                <a:latin typeface="Arial" charset="0"/>
                <a:ea typeface="ヒラギノ角ゴ Pro W3" charset="0"/>
                <a:cs typeface="ヒラギノ角ゴ Pro W3" charset="0"/>
              </a:rPr>
              <a:t>who works hard to keep our computer networks safe. The average salary is over 100,000 dollars</a:t>
            </a:r>
            <a:r>
              <a:rPr lang="en-US" sz="1400" dirty="0" smtClean="0">
                <a:latin typeface="Arial" charset="0"/>
                <a:ea typeface="ヒラギノ角ゴ Pro W3" charset="0"/>
                <a:cs typeface="ヒラギノ角ゴ Pro W3" charset="0"/>
              </a:rPr>
              <a:t>.  </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And if you can figure</a:t>
            </a:r>
            <a:r>
              <a:rPr lang="en-US" sz="1400" baseline="0" dirty="0" smtClean="0">
                <a:latin typeface="Arial" charset="0"/>
                <a:ea typeface="ヒラギノ角ゴ Pro W3" charset="0"/>
                <a:cs typeface="ヒラギノ角ゴ Pro W3" charset="0"/>
              </a:rPr>
              <a:t> out how to keep our credit card numbers safe, you’ll probably get paid a million dollars.</a:t>
            </a:r>
          </a:p>
          <a:p>
            <a:endParaRPr lang="en-US" sz="1400" baseline="0" dirty="0" smtClean="0">
              <a:latin typeface="Arial" charset="0"/>
              <a:ea typeface="ヒラギノ角ゴ Pro W3" charset="0"/>
              <a:cs typeface="ヒラギノ角ゴ Pro W3" charset="0"/>
            </a:endParaRPr>
          </a:p>
          <a:p>
            <a:endParaRPr lang="en-US" sz="1400"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Some surprising six-figure jobs</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www.bizjournals.com</a:t>
            </a:r>
            <a:r>
              <a:rPr lang="en-US" dirty="0">
                <a:latin typeface="Arial" charset="0"/>
                <a:ea typeface="ヒラギノ角ゴ Pro W3" charset="0"/>
                <a:cs typeface="ヒラギノ角ゴ Pro W3" charset="0"/>
              </a:rPr>
              <a:t>/triangle/blog/2012/06/</a:t>
            </a:r>
            <a:r>
              <a:rPr lang="en-US" dirty="0" err="1">
                <a:latin typeface="Arial" charset="0"/>
                <a:ea typeface="ヒラギノ角ゴ Pro W3" charset="0"/>
                <a:cs typeface="ヒラギノ角ゴ Pro W3" charset="0"/>
              </a:rPr>
              <a:t>slideshow-six-surprising-six-figure.html?ana</a:t>
            </a:r>
            <a:r>
              <a:rPr lang="en-US" dirty="0">
                <a:latin typeface="Arial" charset="0"/>
                <a:ea typeface="ヒラギノ角ゴ Pro W3" charset="0"/>
                <a:cs typeface="ヒラギノ角ゴ Pro W3" charset="0"/>
              </a:rPr>
              <a:t>=</a:t>
            </a:r>
            <a:r>
              <a:rPr lang="en-US" dirty="0" err="1">
                <a:latin typeface="Arial" charset="0"/>
                <a:ea typeface="ヒラギノ角ゴ Pro W3" charset="0"/>
                <a:cs typeface="ヒラギノ角ゴ Pro W3" charset="0"/>
              </a:rPr>
              <a:t>e_du_pap&amp;s</a:t>
            </a:r>
            <a:r>
              <a:rPr lang="en-US" dirty="0">
                <a:latin typeface="Arial" charset="0"/>
                <a:ea typeface="ヒラギノ角ゴ Pro W3" charset="0"/>
                <a:cs typeface="ヒラギノ角ゴ Pro W3" charset="0"/>
              </a:rPr>
              <a:t>=</a:t>
            </a:r>
            <a:r>
              <a:rPr lang="en-US" dirty="0" err="1">
                <a:latin typeface="Arial" charset="0"/>
                <a:ea typeface="ヒラギノ角ゴ Pro W3" charset="0"/>
                <a:cs typeface="ヒラギノ角ゴ Pro W3" charset="0"/>
              </a:rPr>
              <a:t>article_du&amp;ed</a:t>
            </a:r>
            <a:r>
              <a:rPr lang="en-US" dirty="0">
                <a:latin typeface="Arial" charset="0"/>
                <a:ea typeface="ヒラギノ角ゴ Pro W3" charset="0"/>
                <a:cs typeface="ヒラギノ角ゴ Pro W3" charset="0"/>
              </a:rPr>
              <a:t>=2012-06-27</a:t>
            </a: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DC21A81-4CC7-4F46-9988-A8DA8086F4B1}" type="slidenum">
              <a:rPr lang="en-US" sz="120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286000"/>
            <a:ext cx="7772400" cy="1143000"/>
          </a:xfrm>
        </p:spPr>
        <p:txBody>
          <a:bodyPr/>
          <a:lstStyle>
            <a:lvl1pPr>
              <a:defRPr sz="4000"/>
            </a:lvl1pPr>
          </a:lstStyle>
          <a:p>
            <a:r>
              <a:rPr lang="en-US"/>
              <a:t>Click to edit Master title style</a:t>
            </a:r>
          </a:p>
        </p:txBody>
      </p:sp>
      <p:sp>
        <p:nvSpPr>
          <p:cNvPr id="9219" name="Rectangle 3"/>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r>
              <a:rPr lang="en-US"/>
              <a:t>Click to edit Master subtitle style</a:t>
            </a:r>
          </a:p>
        </p:txBody>
      </p:sp>
      <p:sp>
        <p:nvSpPr>
          <p:cNvPr id="5" name="Rectangle 4"/>
          <p:cNvSpPr>
            <a:spLocks noGrp="1" noChangeArrowheads="1"/>
          </p:cNvSpPr>
          <p:nvPr>
            <p:ph type="sldNum" sz="quarter" idx="10"/>
          </p:nvPr>
        </p:nvSpPr>
        <p:spPr/>
        <p:txBody>
          <a:bodyPr/>
          <a:lstStyle>
            <a:lvl1pPr>
              <a:defRPr>
                <a:solidFill>
                  <a:schemeClr val="folHlink"/>
                </a:solidFill>
              </a:defRPr>
            </a:lvl1pPr>
          </a:lstStyle>
          <a:p>
            <a:fld id="{50932759-759E-CD4F-BE2D-60C56087B8BD}" type="slidenum">
              <a:rPr lang="en-US"/>
              <a:pPr/>
              <a:t>‹#›</a:t>
            </a:fld>
            <a:endParaRPr lang="en-US"/>
          </a:p>
        </p:txBody>
      </p:sp>
      <p:pic>
        <p:nvPicPr>
          <p:cNvPr id="2" name="Picture 1" descr="Emil-color-long-nec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74" y="3855395"/>
            <a:ext cx="2085826" cy="3002605"/>
          </a:xfrm>
          <a:prstGeom prst="rect">
            <a:avLst/>
          </a:prstGeom>
        </p:spPr>
      </p:pic>
    </p:spTree>
    <p:extLst>
      <p:ext uri="{BB962C8B-B14F-4D97-AF65-F5344CB8AC3E}">
        <p14:creationId xmlns:p14="http://schemas.microsoft.com/office/powerpoint/2010/main" val="25662263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EB683517-173B-984E-8673-EA71E07B9FCE}" type="slidenum">
              <a:rPr lang="en-US"/>
              <a:pPr/>
              <a:t>‹#›</a:t>
            </a:fld>
            <a:endParaRPr lang="en-US"/>
          </a:p>
        </p:txBody>
      </p:sp>
    </p:spTree>
    <p:extLst>
      <p:ext uri="{BB962C8B-B14F-4D97-AF65-F5344CB8AC3E}">
        <p14:creationId xmlns:p14="http://schemas.microsoft.com/office/powerpoint/2010/main" val="37884437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91CBE3B9-0EDA-D44D-9F0B-8A29D18C326E}" type="slidenum">
              <a:rPr lang="en-US"/>
              <a:pPr/>
              <a:t>‹#›</a:t>
            </a:fld>
            <a:endParaRPr lang="en-US"/>
          </a:p>
        </p:txBody>
      </p:sp>
    </p:spTree>
    <p:extLst>
      <p:ext uri="{BB962C8B-B14F-4D97-AF65-F5344CB8AC3E}">
        <p14:creationId xmlns:p14="http://schemas.microsoft.com/office/powerpoint/2010/main" val="37164940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52A2D286-531F-F94E-91E6-CEB12C86F237}" type="slidenum">
              <a:rPr lang="en-US"/>
              <a:pPr/>
              <a:t>‹#›</a:t>
            </a:fld>
            <a:endParaRPr lang="en-US"/>
          </a:p>
        </p:txBody>
      </p:sp>
    </p:spTree>
    <p:extLst>
      <p:ext uri="{BB962C8B-B14F-4D97-AF65-F5344CB8AC3E}">
        <p14:creationId xmlns:p14="http://schemas.microsoft.com/office/powerpoint/2010/main" val="736400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D8280AA0-7F71-E249-B377-FA935F41F88F}" type="slidenum">
              <a:rPr lang="en-US"/>
              <a:pPr/>
              <a:t>‹#›</a:t>
            </a:fld>
            <a:endParaRPr lang="en-US"/>
          </a:p>
        </p:txBody>
      </p:sp>
    </p:spTree>
    <p:extLst>
      <p:ext uri="{BB962C8B-B14F-4D97-AF65-F5344CB8AC3E}">
        <p14:creationId xmlns:p14="http://schemas.microsoft.com/office/powerpoint/2010/main" val="12783705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83D8A2DB-8F38-7942-A7A5-AAE532FF019A}" type="slidenum">
              <a:rPr lang="en-US"/>
              <a:pPr/>
              <a:t>‹#›</a:t>
            </a:fld>
            <a:endParaRPr lang="en-US"/>
          </a:p>
        </p:txBody>
      </p:sp>
    </p:spTree>
    <p:extLst>
      <p:ext uri="{BB962C8B-B14F-4D97-AF65-F5344CB8AC3E}">
        <p14:creationId xmlns:p14="http://schemas.microsoft.com/office/powerpoint/2010/main" val="29926590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ABD773F1-E557-2C42-A8D4-CE3A86152A37}" type="slidenum">
              <a:rPr lang="en-US"/>
              <a:pPr/>
              <a:t>‹#›</a:t>
            </a:fld>
            <a:endParaRPr lang="en-US"/>
          </a:p>
        </p:txBody>
      </p:sp>
    </p:spTree>
    <p:extLst>
      <p:ext uri="{BB962C8B-B14F-4D97-AF65-F5344CB8AC3E}">
        <p14:creationId xmlns:p14="http://schemas.microsoft.com/office/powerpoint/2010/main" val="39509983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5CB110AC-4ED0-764F-8457-6C98B6A7953A}" type="slidenum">
              <a:rPr lang="en-US"/>
              <a:pPr/>
              <a:t>‹#›</a:t>
            </a:fld>
            <a:endParaRPr lang="en-US"/>
          </a:p>
        </p:txBody>
      </p:sp>
    </p:spTree>
    <p:extLst>
      <p:ext uri="{BB962C8B-B14F-4D97-AF65-F5344CB8AC3E}">
        <p14:creationId xmlns:p14="http://schemas.microsoft.com/office/powerpoint/2010/main" val="4279420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C5499F15-148A-134F-B765-631ACFC03FF3}" type="slidenum">
              <a:rPr lang="en-US"/>
              <a:pPr/>
              <a:t>‹#›</a:t>
            </a:fld>
            <a:endParaRPr lang="en-US"/>
          </a:p>
        </p:txBody>
      </p:sp>
    </p:spTree>
    <p:extLst>
      <p:ext uri="{BB962C8B-B14F-4D97-AF65-F5344CB8AC3E}">
        <p14:creationId xmlns:p14="http://schemas.microsoft.com/office/powerpoint/2010/main" val="2650586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BF955C2-30FA-2B4B-B3E1-2C5A55458189}" type="slidenum">
              <a:rPr lang="en-US"/>
              <a:pPr/>
              <a:t>‹#›</a:t>
            </a:fld>
            <a:endParaRPr lang="en-US"/>
          </a:p>
        </p:txBody>
      </p:sp>
    </p:spTree>
    <p:extLst>
      <p:ext uri="{BB962C8B-B14F-4D97-AF65-F5344CB8AC3E}">
        <p14:creationId xmlns:p14="http://schemas.microsoft.com/office/powerpoint/2010/main" val="33931713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C1CD9A8B-51A3-7F4C-82D8-F710F46570EE}" type="slidenum">
              <a:rPr lang="en-US"/>
              <a:pPr/>
              <a:t>‹#›</a:t>
            </a:fld>
            <a:endParaRPr lang="en-US"/>
          </a:p>
        </p:txBody>
      </p:sp>
    </p:spTree>
    <p:extLst>
      <p:ext uri="{BB962C8B-B14F-4D97-AF65-F5344CB8AC3E}">
        <p14:creationId xmlns:p14="http://schemas.microsoft.com/office/powerpoint/2010/main" val="13039080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245292"/>
                </a:solidFill>
              </a:defRPr>
            </a:lvl1pPr>
          </a:lstStyle>
          <a:p>
            <a:fld id="{5AF08DB0-CD0B-3A43-AA20-5A1149D003ED}" type="slidenum">
              <a:rPr lang="en-US"/>
              <a:pPr/>
              <a:t>‹#›</a:t>
            </a:fld>
            <a:endParaRPr lang="en-US"/>
          </a:p>
        </p:txBody>
      </p:sp>
      <p:sp>
        <p:nvSpPr>
          <p:cNvPr id="2" name="TextBox 1"/>
          <p:cNvSpPr txBox="1"/>
          <p:nvPr userDrawn="1"/>
        </p:nvSpPr>
        <p:spPr>
          <a:xfrm>
            <a:off x="5562600" y="6858000"/>
            <a:ext cx="3581400" cy="215444"/>
          </a:xfrm>
          <a:prstGeom prst="rect">
            <a:avLst/>
          </a:prstGeom>
          <a:noFill/>
        </p:spPr>
        <p:txBody>
          <a:bodyPr wrap="square" rtlCol="0">
            <a:spAutoFit/>
          </a:bodyPr>
          <a:lstStyle/>
          <a:p>
            <a:r>
              <a:rPr lang="en-US" sz="800" dirty="0" smtClean="0"/>
              <a:t>Emil</a:t>
            </a:r>
            <a:r>
              <a:rPr lang="en-US" sz="800" baseline="0" dirty="0" smtClean="0"/>
              <a:t> Barnabas and the giraffe icon are trademarks of Barnabas MultiMedia</a:t>
            </a:r>
            <a:endParaRPr lang="en-US" sz="800" dirty="0"/>
          </a:p>
        </p:txBody>
      </p:sp>
      <p:pic>
        <p:nvPicPr>
          <p:cNvPr id="4" name="Picture 3" descr="Emil-color-long-neck.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44122" y="5562600"/>
            <a:ext cx="899878" cy="1295400"/>
          </a:xfrm>
          <a:prstGeom prst="rect">
            <a:avLst/>
          </a:prstGeom>
        </p:spPr>
      </p:pic>
    </p:spTree>
  </p:cSld>
  <p:clrMap bg1="lt1" tx1="dk1" bg2="lt2" tx2="dk2" accent1="accent1" accent2="accent2" accent3="accent3" accent4="accent4" accent5="accent5" accent6="accent6" hlink="hlink" folHlink="folHlink"/>
  <p:sldLayoutIdLst>
    <p:sldLayoutId id="2147484007"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800" b="1">
          <a:solidFill>
            <a:srgbClr val="71852C"/>
          </a:solidFill>
          <a:latin typeface="+mj-lt"/>
          <a:ea typeface="+mj-ea"/>
          <a:cs typeface="+mj-cs"/>
        </a:defRPr>
      </a:lvl1pPr>
      <a:lvl2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2pPr>
      <a:lvl3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3pPr>
      <a:lvl4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4pPr>
      <a:lvl5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5pPr>
      <a:lvl6pPr marL="4572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6pPr>
      <a:lvl7pPr marL="9144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7pPr>
      <a:lvl8pPr marL="13716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8pPr>
      <a:lvl9pPr marL="18288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9pPr>
    </p:titleStyle>
    <p:bodyStyle>
      <a:lvl1pPr marL="342900" indent="-342900" algn="l" rtl="0" eaLnBrk="0" fontAlgn="base" hangingPunct="0">
        <a:spcBef>
          <a:spcPct val="20000"/>
        </a:spcBef>
        <a:spcAft>
          <a:spcPct val="0"/>
        </a:spcAft>
        <a:buChar char="•"/>
        <a:defRPr sz="3000">
          <a:solidFill>
            <a:srgbClr val="7F1353"/>
          </a:solidFill>
          <a:latin typeface="+mn-lt"/>
          <a:ea typeface="+mn-ea"/>
          <a:cs typeface="+mn-cs"/>
        </a:defRPr>
      </a:lvl1pPr>
      <a:lvl2pPr marL="742950" indent="-285750" algn="l" rtl="0" eaLnBrk="0" fontAlgn="base" hangingPunct="0">
        <a:spcBef>
          <a:spcPct val="20000"/>
        </a:spcBef>
        <a:spcAft>
          <a:spcPct val="0"/>
        </a:spcAft>
        <a:buChar char="–"/>
        <a:defRPr sz="2800">
          <a:solidFill>
            <a:srgbClr val="7F1353"/>
          </a:solidFill>
          <a:latin typeface="+mn-lt"/>
          <a:ea typeface="+mn-ea"/>
          <a:cs typeface="+mn-cs"/>
        </a:defRPr>
      </a:lvl2pPr>
      <a:lvl3pPr marL="1143000" indent="-228600" algn="l" rtl="0" eaLnBrk="0" fontAlgn="base" hangingPunct="0">
        <a:spcBef>
          <a:spcPct val="20000"/>
        </a:spcBef>
        <a:spcAft>
          <a:spcPct val="0"/>
        </a:spcAft>
        <a:buChar char="•"/>
        <a:defRPr sz="2400">
          <a:solidFill>
            <a:srgbClr val="7F1353"/>
          </a:solidFill>
          <a:latin typeface="+mn-lt"/>
          <a:ea typeface="+mn-ea"/>
          <a:cs typeface="+mn-cs"/>
        </a:defRPr>
      </a:lvl3pPr>
      <a:lvl4pPr marL="1600200" indent="-228600" algn="l" rtl="0" eaLnBrk="0" fontAlgn="base" hangingPunct="0">
        <a:spcBef>
          <a:spcPct val="20000"/>
        </a:spcBef>
        <a:spcAft>
          <a:spcPct val="0"/>
        </a:spcAft>
        <a:buChar char="–"/>
        <a:defRPr sz="2000">
          <a:solidFill>
            <a:srgbClr val="7F1353"/>
          </a:solidFill>
          <a:latin typeface="+mn-lt"/>
          <a:ea typeface="+mn-ea"/>
          <a:cs typeface="+mn-cs"/>
        </a:defRPr>
      </a:lvl4pPr>
      <a:lvl5pPr marL="2057400" indent="-228600" algn="l" rtl="0" eaLnBrk="0" fontAlgn="base" hangingPunct="0">
        <a:spcBef>
          <a:spcPct val="20000"/>
        </a:spcBef>
        <a:spcAft>
          <a:spcPct val="0"/>
        </a:spcAft>
        <a:buChar char="»"/>
        <a:defRPr sz="2000">
          <a:solidFill>
            <a:srgbClr val="7F1353"/>
          </a:solidFill>
          <a:latin typeface="+mn-lt"/>
          <a:ea typeface="+mn-ea"/>
          <a:cs typeface="+mn-cs"/>
        </a:defRPr>
      </a:lvl5pPr>
      <a:lvl6pPr marL="2514600" indent="-228600" algn="l" rtl="0" fontAlgn="base">
        <a:spcBef>
          <a:spcPct val="20000"/>
        </a:spcBef>
        <a:spcAft>
          <a:spcPct val="0"/>
        </a:spcAft>
        <a:buChar char="»"/>
        <a:defRPr sz="2000">
          <a:solidFill>
            <a:srgbClr val="7F1353"/>
          </a:solidFill>
          <a:latin typeface="+mn-lt"/>
          <a:ea typeface="+mn-ea"/>
          <a:cs typeface="+mn-cs"/>
        </a:defRPr>
      </a:lvl6pPr>
      <a:lvl7pPr marL="2971800" indent="-228600" algn="l" rtl="0" fontAlgn="base">
        <a:spcBef>
          <a:spcPct val="20000"/>
        </a:spcBef>
        <a:spcAft>
          <a:spcPct val="0"/>
        </a:spcAft>
        <a:buChar char="»"/>
        <a:defRPr sz="2000">
          <a:solidFill>
            <a:srgbClr val="7F1353"/>
          </a:solidFill>
          <a:latin typeface="+mn-lt"/>
          <a:ea typeface="+mn-ea"/>
          <a:cs typeface="+mn-cs"/>
        </a:defRPr>
      </a:lvl7pPr>
      <a:lvl8pPr marL="3429000" indent="-228600" algn="l" rtl="0" fontAlgn="base">
        <a:spcBef>
          <a:spcPct val="20000"/>
        </a:spcBef>
        <a:spcAft>
          <a:spcPct val="0"/>
        </a:spcAft>
        <a:buChar char="»"/>
        <a:defRPr sz="2000">
          <a:solidFill>
            <a:srgbClr val="7F1353"/>
          </a:solidFill>
          <a:latin typeface="+mn-lt"/>
          <a:ea typeface="+mn-ea"/>
          <a:cs typeface="+mn-cs"/>
        </a:defRPr>
      </a:lvl8pPr>
      <a:lvl9pPr marL="3886200" indent="-228600" algn="l" rtl="0" fontAlgn="base">
        <a:spcBef>
          <a:spcPct val="20000"/>
        </a:spcBef>
        <a:spcAft>
          <a:spcPct val="0"/>
        </a:spcAft>
        <a:buChar char="»"/>
        <a:defRPr sz="2000">
          <a:solidFill>
            <a:srgbClr val="7F135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3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3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4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457200"/>
            <a:ext cx="9144000" cy="2438400"/>
          </a:xfrm>
        </p:spPr>
        <p:txBody>
          <a:bodyPr/>
          <a:lstStyle/>
          <a:p>
            <a:r>
              <a:rPr lang="en-US" sz="4800" dirty="0">
                <a:effectLst>
                  <a:outerShdw blurRad="38100" dist="38100" dir="2700000" algn="tl">
                    <a:srgbClr val="DDDDDD"/>
                  </a:outerShdw>
                </a:effectLst>
                <a:latin typeface="Arial" charset="0"/>
                <a:ea typeface="ヒラギノ角ゴ Pro W3" charset="0"/>
                <a:cs typeface="ヒラギノ角ゴ Pro W3" charset="0"/>
              </a:rPr>
              <a:t>A Changing World: </a:t>
            </a:r>
            <a:br>
              <a:rPr lang="en-US" sz="4800" dirty="0">
                <a:effectLst>
                  <a:outerShdw blurRad="38100" dist="38100" dir="2700000" algn="tl">
                    <a:srgbClr val="DDDDDD"/>
                  </a:outerShdw>
                </a:effectLst>
                <a:latin typeface="Arial" charset="0"/>
                <a:ea typeface="ヒラギノ角ゴ Pro W3" charset="0"/>
                <a:cs typeface="ヒラギノ角ゴ Pro W3" charset="0"/>
              </a:rPr>
            </a:br>
            <a:r>
              <a:rPr lang="en-US" sz="4800" dirty="0" smtClean="0">
                <a:effectLst>
                  <a:outerShdw blurRad="38100" dist="38100" dir="2700000" algn="tl">
                    <a:srgbClr val="DDDDDD"/>
                  </a:outerShdw>
                </a:effectLst>
                <a:latin typeface="Arial" charset="0"/>
                <a:ea typeface="ヒラギノ角ゴ Pro W3" charset="0"/>
                <a:cs typeface="ヒラギノ角ゴ Pro W3" charset="0"/>
              </a:rPr>
              <a:t>Career Outlook in the U.S.</a:t>
            </a:r>
            <a:endParaRPr lang="en-US" sz="4800"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14339" name="Rectangle 3"/>
          <p:cNvSpPr>
            <a:spLocks noGrp="1" noChangeArrowheads="1"/>
          </p:cNvSpPr>
          <p:nvPr>
            <p:ph type="subTitle" idx="1"/>
          </p:nvPr>
        </p:nvSpPr>
        <p:spPr>
          <a:xfrm>
            <a:off x="-304800" y="3276600"/>
            <a:ext cx="9144000" cy="1752600"/>
          </a:xfrm>
        </p:spPr>
        <p:txBody>
          <a:bodyPr/>
          <a:lstStyle/>
          <a:p>
            <a:pPr>
              <a:lnSpc>
                <a:spcPct val="80000"/>
              </a:lnSpc>
            </a:pPr>
            <a:r>
              <a:rPr lang="en-US" sz="4000" dirty="0">
                <a:latin typeface="Arial" charset="0"/>
                <a:ea typeface="ヒラギノ角ゴ Pro W3" charset="0"/>
                <a:cs typeface="ヒラギノ角ゴ Pro W3" charset="0"/>
              </a:rPr>
              <a:t>Emil Barnabas</a:t>
            </a:r>
          </a:p>
          <a:p>
            <a:pPr>
              <a:lnSpc>
                <a:spcPct val="80000"/>
              </a:lnSpc>
            </a:pPr>
            <a:endParaRPr lang="en-US" sz="3200" dirty="0">
              <a:latin typeface="Arial" charset="0"/>
              <a:ea typeface="ヒラギノ角ゴ Pro W3" charset="0"/>
              <a:cs typeface="ヒラギノ角ゴ Pro W3" charset="0"/>
            </a:endParaRPr>
          </a:p>
          <a:p>
            <a:pPr>
              <a:lnSpc>
                <a:spcPct val="80000"/>
              </a:lnSpc>
            </a:pPr>
            <a:r>
              <a:rPr lang="en-US" sz="3200" dirty="0" err="1">
                <a:latin typeface="Arial" charset="0"/>
                <a:ea typeface="ヒラギノ角ゴ Pro W3" charset="0"/>
                <a:cs typeface="ヒラギノ角ゴ Pro W3" charset="0"/>
              </a:rPr>
              <a:t>Emil</a:t>
            </a:r>
            <a:r>
              <a:rPr lang="en-US" sz="3200" dirty="0" err="1" smtClean="0">
                <a:latin typeface="Arial" charset="0"/>
                <a:ea typeface="ヒラギノ角ゴ Pro W3" charset="0"/>
                <a:cs typeface="ヒラギノ角ゴ Pro W3" charset="0"/>
              </a:rPr>
              <a:t>@Barnabas.com</a:t>
            </a:r>
            <a:endParaRPr lang="en-US" sz="3200" dirty="0">
              <a:latin typeface="Arial" charset="0"/>
              <a:ea typeface="ヒラギノ角ゴ Pro W3" charset="0"/>
              <a:cs typeface="ヒラギノ角ゴ Pro W3" charset="0"/>
            </a:endParaRPr>
          </a:p>
        </p:txBody>
      </p:sp>
      <p:sp>
        <p:nvSpPr>
          <p:cNvPr id="4" name="Rectangle 3"/>
          <p:cNvSpPr>
            <a:spLocks noChangeArrowheads="1"/>
          </p:cNvSpPr>
          <p:nvPr/>
        </p:nvSpPr>
        <p:spPr bwMode="auto">
          <a:xfrm>
            <a:off x="228600" y="5562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04963" indent="-1604963">
              <a:spcBef>
                <a:spcPct val="20000"/>
              </a:spcBef>
              <a:tabLst>
                <a:tab pos="1604963" algn="l"/>
              </a:tabLst>
            </a:pPr>
            <a:r>
              <a:rPr lang="en-US" sz="3000" dirty="0" smtClean="0"/>
              <a:t>Get the PowerPoint</a:t>
            </a:r>
          </a:p>
          <a:p>
            <a:pPr marL="1604963" indent="-1604963">
              <a:spcBef>
                <a:spcPct val="20000"/>
              </a:spcBef>
              <a:tabLst>
                <a:tab pos="1604963" algn="l"/>
              </a:tabLst>
            </a:pPr>
            <a:r>
              <a:rPr lang="en-US" sz="3000" dirty="0" err="1" smtClean="0"/>
              <a:t>www.CareerOutlook.US</a:t>
            </a:r>
            <a:r>
              <a:rPr lang="en-US" sz="3000" dirty="0"/>
              <a:t>/presentations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7698" name="Picture 2" descr="H:\scanned\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1350"/>
            <a:ext cx="9144000"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9746" name="Picture 2" descr="H:\scanned\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4350"/>
            <a:ext cx="9144000"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65890" name="Picture 2" descr="H:\scanned\wallstr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0"/>
            <a:ext cx="8016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555625" y="1676400"/>
            <a:ext cx="7620000" cy="4456113"/>
          </a:xfrm>
          <a:prstGeom prst="rect">
            <a:avLst/>
          </a:pr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40000" dist="20000" dir="5400000" rotWithShape="0">
              <a:srgbClr val="000000">
                <a:alpha val="37999"/>
              </a:srgbClr>
            </a:outerShdw>
          </a:effectLst>
        </p:spPr>
        <p:txBody>
          <a:bodyPr>
            <a:spAutoFit/>
          </a:bodyPr>
          <a:lstStyle/>
          <a:p>
            <a:pPr>
              <a:lnSpc>
                <a:spcPct val="150000"/>
              </a:lnSpc>
              <a:defRPr/>
            </a:pPr>
            <a:r>
              <a:rPr lang="en-US" dirty="0">
                <a:solidFill>
                  <a:schemeClr val="dk1"/>
                </a:solidFill>
                <a:latin typeface="+mn-lt"/>
                <a:ea typeface="+mn-ea"/>
                <a:cs typeface="+mn-cs"/>
              </a:rPr>
              <a:t>1. Registered Nurses</a:t>
            </a:r>
          </a:p>
          <a:p>
            <a:pPr>
              <a:lnSpc>
                <a:spcPct val="150000"/>
              </a:lnSpc>
              <a:defRPr/>
            </a:pPr>
            <a:r>
              <a:rPr lang="en-US" dirty="0">
                <a:solidFill>
                  <a:schemeClr val="dk1"/>
                </a:solidFill>
                <a:latin typeface="+mn-lt"/>
                <a:ea typeface="+mn-ea"/>
                <a:cs typeface="+mn-cs"/>
              </a:rPr>
              <a:t>2. Automotive Service Technicians and Mechanics</a:t>
            </a:r>
          </a:p>
          <a:p>
            <a:pPr>
              <a:lnSpc>
                <a:spcPct val="150000"/>
              </a:lnSpc>
              <a:defRPr/>
            </a:pPr>
            <a:r>
              <a:rPr lang="en-US" dirty="0">
                <a:solidFill>
                  <a:schemeClr val="dk1"/>
                </a:solidFill>
                <a:latin typeface="+mn-lt"/>
                <a:ea typeface="+mn-ea"/>
                <a:cs typeface="+mn-cs"/>
              </a:rPr>
              <a:t>3. Carpenters</a:t>
            </a:r>
          </a:p>
          <a:p>
            <a:pPr>
              <a:lnSpc>
                <a:spcPct val="150000"/>
              </a:lnSpc>
              <a:defRPr/>
            </a:pPr>
            <a:r>
              <a:rPr lang="en-US" dirty="0">
                <a:solidFill>
                  <a:schemeClr val="dk1"/>
                </a:solidFill>
                <a:latin typeface="+mn-lt"/>
                <a:ea typeface="+mn-ea"/>
                <a:cs typeface="+mn-cs"/>
              </a:rPr>
              <a:t>4. Electricians</a:t>
            </a:r>
          </a:p>
          <a:p>
            <a:pPr>
              <a:lnSpc>
                <a:spcPct val="150000"/>
              </a:lnSpc>
              <a:defRPr/>
            </a:pPr>
            <a:r>
              <a:rPr lang="en-US" dirty="0">
                <a:solidFill>
                  <a:schemeClr val="dk1"/>
                </a:solidFill>
                <a:latin typeface="+mn-lt"/>
                <a:ea typeface="+mn-ea"/>
                <a:cs typeface="+mn-cs"/>
              </a:rPr>
              <a:t>5. Computer Systems Analysts</a:t>
            </a:r>
          </a:p>
          <a:p>
            <a:pPr>
              <a:lnSpc>
                <a:spcPct val="150000"/>
              </a:lnSpc>
              <a:defRPr/>
            </a:pPr>
            <a:r>
              <a:rPr lang="en-US" dirty="0">
                <a:solidFill>
                  <a:schemeClr val="dk1"/>
                </a:solidFill>
                <a:latin typeface="+mn-lt"/>
                <a:ea typeface="+mn-ea"/>
                <a:cs typeface="+mn-cs"/>
              </a:rPr>
              <a:t>6. Machinists</a:t>
            </a:r>
          </a:p>
          <a:p>
            <a:pPr>
              <a:lnSpc>
                <a:spcPct val="150000"/>
              </a:lnSpc>
              <a:defRPr/>
            </a:pPr>
            <a:r>
              <a:rPr lang="en-US" dirty="0">
                <a:solidFill>
                  <a:schemeClr val="dk1"/>
                </a:solidFill>
                <a:latin typeface="+mn-lt"/>
                <a:ea typeface="+mn-ea"/>
                <a:cs typeface="+mn-cs"/>
              </a:rPr>
              <a:t>7. Plumbers, Pipefitters, Steamfitters</a:t>
            </a:r>
          </a:p>
          <a:p>
            <a:pPr>
              <a:lnSpc>
                <a:spcPct val="150000"/>
              </a:lnSpc>
              <a:defRPr/>
            </a:pPr>
            <a:r>
              <a:rPr lang="en-US" dirty="0">
                <a:solidFill>
                  <a:schemeClr val="dk1"/>
                </a:solidFill>
                <a:latin typeface="+mn-lt"/>
                <a:ea typeface="+mn-ea"/>
                <a:cs typeface="+mn-cs"/>
              </a:rPr>
              <a:t>8. Welders, Cutters, </a:t>
            </a:r>
            <a:r>
              <a:rPr lang="en-US" dirty="0" err="1">
                <a:solidFill>
                  <a:schemeClr val="dk1"/>
                </a:solidFill>
                <a:latin typeface="+mn-lt"/>
                <a:ea typeface="+mn-ea"/>
                <a:cs typeface="+mn-cs"/>
              </a:rPr>
              <a:t>Solderers</a:t>
            </a:r>
            <a:r>
              <a:rPr lang="en-US" dirty="0">
                <a:solidFill>
                  <a:schemeClr val="dk1"/>
                </a:solidFill>
                <a:latin typeface="+mn-lt"/>
                <a:ea typeface="+mn-ea"/>
                <a:cs typeface="+mn-cs"/>
              </a:rPr>
              <a:t> and </a:t>
            </a:r>
            <a:r>
              <a:rPr lang="en-US" dirty="0" err="1">
                <a:solidFill>
                  <a:schemeClr val="dk1"/>
                </a:solidFill>
                <a:latin typeface="+mn-lt"/>
                <a:ea typeface="+mn-ea"/>
                <a:cs typeface="+mn-cs"/>
              </a:rPr>
              <a:t>Brazers</a:t>
            </a:r>
            <a:endParaRPr lang="en-US" dirty="0">
              <a:solidFill>
                <a:schemeClr val="dk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86370" name="Picture 2" descr="C:\Documents and Settings\cdroessler\My Documents\Presentations\NEW\10 hardest to fill jobs\Pictur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0"/>
            <a:ext cx="881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77800"/>
            <a:ext cx="9144000" cy="584200"/>
          </a:xfrm>
          <a:prstGeom prst="rect">
            <a:avLst/>
          </a:prstGeom>
        </p:spPr>
        <p:txBody>
          <a:bodyPr>
            <a:spAutoFit/>
          </a:bodyPr>
          <a:lstStyle/>
          <a:p>
            <a:pPr algn="ctr">
              <a:defRPr/>
            </a:pPr>
            <a:r>
              <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Arial" pitchFamily="-108" charset="0"/>
                <a:cs typeface="Arial" pitchFamily="-108" charset="0"/>
              </a:rPr>
              <a:t>10 Hardest to Fill Jobs in America</a:t>
            </a:r>
            <a:endPar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ヒラギノ角ゴ Pro W3" pitchFamily="-108" charset="-128"/>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88418" name="Picture 2" descr="C:\Documents and Settings\cdroessler\My Documents\Presentations\NEW\10 hardest to fill jobs\Pictur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0"/>
            <a:ext cx="8924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77800"/>
            <a:ext cx="9144000" cy="584200"/>
          </a:xfrm>
          <a:prstGeom prst="rect">
            <a:avLst/>
          </a:prstGeom>
        </p:spPr>
        <p:txBody>
          <a:bodyPr>
            <a:spAutoFit/>
          </a:bodyPr>
          <a:lstStyle/>
          <a:p>
            <a:pPr algn="ctr">
              <a:defRPr/>
            </a:pPr>
            <a:r>
              <a:rPr lang="en-US" sz="3200" b="1" dirty="0">
                <a:ln>
                  <a:solidFill>
                    <a:srgbClr val="000000"/>
                  </a:solidFill>
                </a:ln>
                <a:solidFill>
                  <a:srgbClr val="FFFFFF"/>
                </a:solidFill>
                <a:effectLst>
                  <a:outerShdw blurRad="38100" dist="38100" dir="2700000" algn="tl">
                    <a:srgbClr val="FFFFFF"/>
                  </a:outerShdw>
                </a:effectLst>
                <a:latin typeface="Arial" pitchFamily="-108" charset="0"/>
                <a:ea typeface="Arial" pitchFamily="-108" charset="0"/>
                <a:cs typeface="Arial" pitchFamily="-108" charset="0"/>
              </a:rPr>
              <a:t>10 Hardest to Fill Jobs in America</a:t>
            </a:r>
            <a:endParaRPr lang="en-US" sz="3200" b="1" dirty="0">
              <a:ln>
                <a:solidFill>
                  <a:srgbClr val="000000"/>
                </a:solidFill>
              </a:ln>
              <a:solidFill>
                <a:srgbClr val="FFFFFF"/>
              </a:solidFill>
              <a:effectLst>
                <a:outerShdw blurRad="38100" dist="38100" dir="2700000" algn="tl">
                  <a:srgbClr val="FFFFFF"/>
                </a:outerShdw>
              </a:effectLst>
              <a:latin typeface="Arial" pitchFamily="-108" charset="0"/>
              <a:ea typeface="ヒラギノ角ゴ Pro W3" pitchFamily="-108" charset="-128"/>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cdroessler\My Documents\Presentations\NEW\10 new jobs\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0" y="902494"/>
            <a:ext cx="9144000" cy="610790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bwMode="auto">
          <a:xfrm>
            <a:off x="685800" y="228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71852C"/>
                </a:solidFill>
                <a:latin typeface="+mj-lt"/>
                <a:ea typeface="+mj-ea"/>
                <a:cs typeface="+mj-cs"/>
              </a:defRPr>
            </a:lvl1pPr>
            <a:lvl2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2pPr>
            <a:lvl3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3pPr>
            <a:lvl4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4pPr>
            <a:lvl5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5pPr>
            <a:lvl6pPr marL="4572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6pPr>
            <a:lvl7pPr marL="9144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7pPr>
            <a:lvl8pPr marL="13716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8pPr>
            <a:lvl9pPr marL="18288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9pPr>
          </a:lstStyle>
          <a:p>
            <a:r>
              <a:rPr lang="en-US" dirty="0"/>
              <a:t>Top 10 Job Titles </a:t>
            </a:r>
            <a:r>
              <a:rPr lang="en-US" dirty="0" smtClean="0"/>
              <a:t>that </a:t>
            </a:r>
            <a:r>
              <a:rPr lang="en-US" dirty="0"/>
              <a:t>Didn’t Exist </a:t>
            </a:r>
            <a:r>
              <a:rPr lang="en-US" dirty="0" smtClean="0"/>
              <a:t>Five </a:t>
            </a:r>
            <a:r>
              <a:rPr lang="en-US" dirty="0"/>
              <a:t>Years Ago</a:t>
            </a:r>
          </a:p>
        </p:txBody>
      </p:sp>
    </p:spTree>
    <p:extLst>
      <p:ext uri="{BB962C8B-B14F-4D97-AF65-F5344CB8AC3E}">
        <p14:creationId xmlns:p14="http://schemas.microsoft.com/office/powerpoint/2010/main" val="40621652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cdroessler\My Documents\Presentations\NEW\10 new jobs\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3" y="1383506"/>
            <a:ext cx="9144000" cy="532209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bwMode="auto">
          <a:xfrm>
            <a:off x="685800" y="228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71852C"/>
                </a:solidFill>
                <a:latin typeface="+mj-lt"/>
                <a:ea typeface="+mj-ea"/>
                <a:cs typeface="+mj-cs"/>
              </a:defRPr>
            </a:lvl1pPr>
            <a:lvl2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2pPr>
            <a:lvl3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3pPr>
            <a:lvl4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4pPr>
            <a:lvl5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5pPr>
            <a:lvl6pPr marL="4572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6pPr>
            <a:lvl7pPr marL="9144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7pPr>
            <a:lvl8pPr marL="13716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8pPr>
            <a:lvl9pPr marL="18288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9pPr>
          </a:lstStyle>
          <a:p>
            <a:r>
              <a:rPr lang="en-US" dirty="0"/>
              <a:t>Top 10 Job Titles </a:t>
            </a:r>
            <a:r>
              <a:rPr lang="en-US" dirty="0" smtClean="0"/>
              <a:t>that </a:t>
            </a:r>
            <a:r>
              <a:rPr lang="en-US" dirty="0"/>
              <a:t>Didn’t Exist </a:t>
            </a:r>
            <a:r>
              <a:rPr lang="en-US" dirty="0" smtClean="0"/>
              <a:t>Five </a:t>
            </a:r>
            <a:r>
              <a:rPr lang="en-US" dirty="0"/>
              <a:t>Years Ago</a:t>
            </a:r>
          </a:p>
        </p:txBody>
      </p:sp>
    </p:spTree>
    <p:extLst>
      <p:ext uri="{BB962C8B-B14F-4D97-AF65-F5344CB8AC3E}">
        <p14:creationId xmlns:p14="http://schemas.microsoft.com/office/powerpoint/2010/main" val="36195771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cdroessler\My Documents\Presentations\NEW\10 new job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0295"/>
            <a:ext cx="9144000" cy="529530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bwMode="auto">
          <a:xfrm>
            <a:off x="685800" y="228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71852C"/>
                </a:solidFill>
                <a:latin typeface="+mj-lt"/>
                <a:ea typeface="+mj-ea"/>
                <a:cs typeface="+mj-cs"/>
              </a:defRPr>
            </a:lvl1pPr>
            <a:lvl2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2pPr>
            <a:lvl3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3pPr>
            <a:lvl4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4pPr>
            <a:lvl5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5pPr>
            <a:lvl6pPr marL="4572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6pPr>
            <a:lvl7pPr marL="9144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7pPr>
            <a:lvl8pPr marL="13716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8pPr>
            <a:lvl9pPr marL="18288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9pPr>
          </a:lstStyle>
          <a:p>
            <a:r>
              <a:rPr lang="en-US" dirty="0"/>
              <a:t>Top 10 Job Titles </a:t>
            </a:r>
            <a:r>
              <a:rPr lang="en-US" dirty="0" smtClean="0"/>
              <a:t>that </a:t>
            </a:r>
            <a:r>
              <a:rPr lang="en-US" dirty="0"/>
              <a:t>Didn’t Exist </a:t>
            </a:r>
            <a:r>
              <a:rPr lang="en-US" dirty="0" smtClean="0"/>
              <a:t>Five </a:t>
            </a:r>
            <a:r>
              <a:rPr lang="en-US" dirty="0"/>
              <a:t>Years Ago</a:t>
            </a:r>
          </a:p>
        </p:txBody>
      </p:sp>
    </p:spTree>
    <p:extLst>
      <p:ext uri="{BB962C8B-B14F-4D97-AF65-F5344CB8AC3E}">
        <p14:creationId xmlns:p14="http://schemas.microsoft.com/office/powerpoint/2010/main" val="3954480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cdroessler\My Documents\Presentations\NEW\10 new job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115615"/>
            <a:ext cx="9144000" cy="558998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bwMode="auto">
          <a:xfrm>
            <a:off x="685800" y="228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71852C"/>
                </a:solidFill>
                <a:latin typeface="+mj-lt"/>
                <a:ea typeface="+mj-ea"/>
                <a:cs typeface="+mj-cs"/>
              </a:defRPr>
            </a:lvl1pPr>
            <a:lvl2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2pPr>
            <a:lvl3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3pPr>
            <a:lvl4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4pPr>
            <a:lvl5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5pPr>
            <a:lvl6pPr marL="4572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6pPr>
            <a:lvl7pPr marL="9144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7pPr>
            <a:lvl8pPr marL="13716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8pPr>
            <a:lvl9pPr marL="18288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9pPr>
          </a:lstStyle>
          <a:p>
            <a:r>
              <a:rPr lang="en-US" dirty="0"/>
              <a:t>Top 10 Job Titles </a:t>
            </a:r>
            <a:r>
              <a:rPr lang="en-US" dirty="0" smtClean="0"/>
              <a:t>that </a:t>
            </a:r>
            <a:r>
              <a:rPr lang="en-US" dirty="0"/>
              <a:t>Didn’t Exist </a:t>
            </a:r>
            <a:r>
              <a:rPr lang="en-US" dirty="0" smtClean="0"/>
              <a:t>Five </a:t>
            </a:r>
            <a:r>
              <a:rPr lang="en-US" dirty="0"/>
              <a:t>Years Ago</a:t>
            </a:r>
          </a:p>
        </p:txBody>
      </p:sp>
    </p:spTree>
    <p:extLst>
      <p:ext uri="{BB962C8B-B14F-4D97-AF65-F5344CB8AC3E}">
        <p14:creationId xmlns:p14="http://schemas.microsoft.com/office/powerpoint/2010/main" val="11660901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cdroessler\My Documents\Presentations\NEW\healthcare careers\Picture-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49" y="0"/>
            <a:ext cx="842384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1896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cdroessler\My Documents\CTE\CTE Month\2014\2014_CTE_Month_logo_LoRes_w-OUT_Shad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
            <a:ext cx="4762500" cy="6162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4030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cdroessler\My Documents\Presentations\NEW\healthcare careers\Picture-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290"/>
            <a:ext cx="83239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2835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descr="C:\Documents and Settings\cdroessler\My Documents\Presentations\NEW\Recovery 2020 - Georgetown\already grabbed\slide-4-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914400" y="990600"/>
            <a:ext cx="73152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40000"/>
              </a:lnSpc>
            </a:pPr>
            <a:r>
              <a:rPr lang="en-US" sz="4000" b="1">
                <a:solidFill>
                  <a:srgbClr val="B00B00"/>
                </a:solidFill>
              </a:rPr>
              <a:t>The primary aim of education is not to enable students to do well </a:t>
            </a:r>
            <a:r>
              <a:rPr lang="en-US" sz="4000" b="1" i="1" u="sng">
                <a:solidFill>
                  <a:srgbClr val="B00B00"/>
                </a:solidFill>
              </a:rPr>
              <a:t>in</a:t>
            </a:r>
            <a:r>
              <a:rPr lang="en-US" sz="4000" b="1">
                <a:solidFill>
                  <a:srgbClr val="B00B00"/>
                </a:solidFill>
              </a:rPr>
              <a:t> school, but to help them do well in the lives they lead </a:t>
            </a:r>
            <a:r>
              <a:rPr lang="en-US" sz="4000" b="1" i="1" u="sng">
                <a:solidFill>
                  <a:srgbClr val="B00B00"/>
                </a:solidFill>
              </a:rPr>
              <a:t>outside</a:t>
            </a:r>
            <a:r>
              <a:rPr lang="en-US" sz="4000" b="1">
                <a:solidFill>
                  <a:srgbClr val="B00B00"/>
                </a:solidFill>
              </a:rPr>
              <a:t> of school.</a:t>
            </a:r>
            <a:endParaRPr lang="en-US" sz="4000"/>
          </a:p>
        </p:txBody>
      </p:sp>
      <p:sp>
        <p:nvSpPr>
          <p:cNvPr id="28675" name="Rectangle 4"/>
          <p:cNvSpPr>
            <a:spLocks noChangeArrowheads="1"/>
          </p:cNvSpPr>
          <p:nvPr/>
        </p:nvSpPr>
        <p:spPr bwMode="auto">
          <a:xfrm>
            <a:off x="6096000" y="5611813"/>
            <a:ext cx="1906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Elliot W. Eisner</a:t>
            </a:r>
          </a:p>
        </p:txBody>
      </p:sp>
    </p:spTree>
    <p:extLst>
      <p:ext uri="{BB962C8B-B14F-4D97-AF65-F5344CB8AC3E}">
        <p14:creationId xmlns:p14="http://schemas.microsoft.com/office/powerpoint/2010/main" val="35211104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C:\Documents and Settings\cdroessler\My Documents\Presentations\NEW\Google and GPA\arti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7924800"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1024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C:\Documents and Settings\cdroessler\My Documents\Documents\Life in the 21st Century Workforce\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39713"/>
            <a:ext cx="7086600" cy="638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19" name="Picture 3" descr="C:\Documents and Settings\cdroessler\My Documents\Documents\Life in the 21st Century Workforce\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876800"/>
            <a:ext cx="136048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80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0" y="304800"/>
            <a:ext cx="9144000" cy="1143000"/>
          </a:xfrm>
        </p:spPr>
        <p:txBody>
          <a:bodyPr/>
          <a:lstStyle/>
          <a:p>
            <a:r>
              <a:rPr lang="en-US">
                <a:effectLst>
                  <a:outerShdw blurRad="38100" dist="38100" dir="2700000" algn="tl">
                    <a:srgbClr val="DDDDDD"/>
                  </a:outerShdw>
                </a:effectLst>
                <a:latin typeface="Arial" charset="0"/>
                <a:ea typeface="ヒラギノ角ゴ Pro W3" charset="0"/>
                <a:cs typeface="ヒラギノ角ゴ Pro W3" charset="0"/>
              </a:rPr>
              <a:t>xx</a:t>
            </a:r>
            <a:endParaRPr lang="en-US" sz="3000">
              <a:effectLst>
                <a:outerShdw blurRad="38100" dist="38100" dir="2700000" algn="tl">
                  <a:srgbClr val="DDDDDD"/>
                </a:outerShdw>
              </a:effectLst>
              <a:latin typeface="Arial" charset="0"/>
              <a:ea typeface="ヒラギノ角ゴ Pro W3" charset="0"/>
              <a:cs typeface="ヒラギノ角ゴ Pro W3" charset="0"/>
            </a:endParaRPr>
          </a:p>
        </p:txBody>
      </p:sp>
      <p:pic>
        <p:nvPicPr>
          <p:cNvPr id="260099" name="Picture 2" descr="C:\Documents and Settings\cdroessler\My Documents\Documents\skills survey 2012\pages\2012SkillsSurveyWDBFinal-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0" name="Picture 2" descr="C:\Documents and Settings\cdroessler\My Documents\Documents\skills survey 2012\pages\2012SkillsSurveyWDBFina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288" y="5181600"/>
            <a:ext cx="1916112"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0" y="304800"/>
            <a:ext cx="9144000" cy="1143000"/>
          </a:xfrm>
        </p:spPr>
        <p:txBody>
          <a:bodyPr/>
          <a:lstStyle/>
          <a:p>
            <a:r>
              <a:rPr lang="en-US">
                <a:effectLst>
                  <a:outerShdw blurRad="38100" dist="38100" dir="2700000" algn="tl">
                    <a:srgbClr val="DDDDDD"/>
                  </a:outerShdw>
                </a:effectLst>
                <a:latin typeface="Arial" charset="0"/>
                <a:ea typeface="ヒラギノ角ゴ Pro W3" charset="0"/>
                <a:cs typeface="ヒラギノ角ゴ Pro W3" charset="0"/>
              </a:rPr>
              <a:t>xx</a:t>
            </a:r>
            <a:endParaRPr lang="en-US" sz="3000">
              <a:effectLst>
                <a:outerShdw blurRad="38100" dist="38100" dir="2700000" algn="tl">
                  <a:srgbClr val="DDDDDD"/>
                </a:outerShdw>
              </a:effectLst>
              <a:latin typeface="Arial" charset="0"/>
              <a:ea typeface="ヒラギノ角ゴ Pro W3" charset="0"/>
              <a:cs typeface="ヒラギノ角ゴ Pro W3" charset="0"/>
            </a:endParaRPr>
          </a:p>
        </p:txBody>
      </p:sp>
      <p:pic>
        <p:nvPicPr>
          <p:cNvPr id="262147" name="Picture 2" descr="C:\Documents and Settings\cdroessler\My Documents\Documents\skills survey 2012\pages\2012SkillsSurveyWDBFinal-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0"/>
            <a:ext cx="9174163"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48" name="Picture 2" descr="C:\Documents and Settings\cdroessler\My Documents\Documents\skills survey 2012\pages\2012SkillsSurveyWDBFina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288" y="5181600"/>
            <a:ext cx="1916112"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2626" name="Title 1"/>
          <p:cNvSpPr>
            <a:spLocks noGrp="1"/>
          </p:cNvSpPr>
          <p:nvPr>
            <p:ph type="title"/>
          </p:nvPr>
        </p:nvSpPr>
        <p:spPr/>
        <p:txBody>
          <a:bodyPr/>
          <a:lstStyle/>
          <a:p>
            <a:r>
              <a:rPr lang="en-US">
                <a:latin typeface="Arial" charset="0"/>
                <a:ea typeface="ヒラギノ角ゴ Pro W3" charset="0"/>
                <a:cs typeface="ヒラギノ角ゴ Pro W3" charset="0"/>
              </a:rPr>
              <a:t>Interview tips</a:t>
            </a:r>
          </a:p>
        </p:txBody>
      </p:sp>
      <p:sp>
        <p:nvSpPr>
          <p:cNvPr id="282627" name="Content Placeholder 2"/>
          <p:cNvSpPr>
            <a:spLocks noGrp="1"/>
          </p:cNvSpPr>
          <p:nvPr>
            <p:ph idx="1"/>
          </p:nvPr>
        </p:nvSpPr>
        <p:spPr/>
        <p:txBody>
          <a:bodyPr/>
          <a:lstStyle/>
          <a:p>
            <a:r>
              <a:rPr lang="en-US" sz="3100">
                <a:latin typeface="Arial" charset="0"/>
                <a:ea typeface="ヒラギノ角ゴ Pro W3" charset="0"/>
                <a:cs typeface="ヒラギノ角ゴ Pro W3" charset="0"/>
              </a:rPr>
              <a:t>Do NOT bring drinks, food, cell phone, friends, </a:t>
            </a:r>
            <a:r>
              <a:rPr lang="en-US" sz="3100" u="sng">
                <a:latin typeface="Arial" charset="0"/>
                <a:ea typeface="ヒラギノ角ゴ Pro W3" charset="0"/>
                <a:cs typeface="ヒラギノ角ゴ Pro W3" charset="0"/>
              </a:rPr>
              <a:t>parents</a:t>
            </a:r>
          </a:p>
          <a:p>
            <a:r>
              <a:rPr lang="en-US" sz="3100">
                <a:latin typeface="Arial" charset="0"/>
                <a:ea typeface="ヒラギノ角ゴ Pro W3" charset="0"/>
                <a:cs typeface="ヒラギノ角ゴ Pro W3" charset="0"/>
              </a:rPr>
              <a:t>Make good eye contact</a:t>
            </a:r>
          </a:p>
          <a:p>
            <a:r>
              <a:rPr lang="en-US" sz="3100">
                <a:latin typeface="Arial" charset="0"/>
                <a:ea typeface="ヒラギノ角ゴ Pro W3" charset="0"/>
                <a:cs typeface="ヒラギノ角ゴ Pro W3" charset="0"/>
              </a:rPr>
              <a:t>Shake hands</a:t>
            </a:r>
          </a:p>
          <a:p>
            <a:r>
              <a:rPr lang="en-US" sz="3100">
                <a:latin typeface="Arial" charset="0"/>
                <a:ea typeface="ヒラギノ角ゴ Pro W3" charset="0"/>
                <a:cs typeface="ヒラギノ角ゴ Pro W3" charset="0"/>
              </a:rPr>
              <a:t>Ask questions</a:t>
            </a:r>
          </a:p>
          <a:p>
            <a:r>
              <a:rPr lang="en-US" sz="3100">
                <a:latin typeface="Arial" charset="0"/>
                <a:ea typeface="ヒラギノ角ゴ Pro W3" charset="0"/>
                <a:cs typeface="ヒラギノ角ゴ Pro W3" charset="0"/>
              </a:rPr>
              <a:t>Be clean and neat</a:t>
            </a:r>
          </a:p>
          <a:p>
            <a:r>
              <a:rPr lang="en-US" sz="3100">
                <a:latin typeface="Arial" charset="0"/>
                <a:ea typeface="ヒラギノ角ゴ Pro W3" charset="0"/>
                <a:cs typeface="ヒラギノ角ゴ Pro W3" charset="0"/>
              </a:rPr>
              <a:t>Dress for the job</a:t>
            </a:r>
          </a:p>
          <a:p>
            <a:r>
              <a:rPr lang="en-US" sz="3100">
                <a:latin typeface="Arial" charset="0"/>
                <a:ea typeface="ヒラギノ角ゴ Pro W3" charset="0"/>
                <a:cs typeface="ヒラギノ角ゴ Pro W3" charset="0"/>
              </a:rPr>
              <a:t>Explain your availability</a:t>
            </a:r>
          </a:p>
          <a:p>
            <a:endParaRPr lang="en-US" sz="3100">
              <a:latin typeface="Arial" charset="0"/>
              <a:ea typeface="ヒラギノ角ゴ Pro W3" charset="0"/>
              <a:cs typeface="ヒラギノ角ゴ Pro W3" charset="0"/>
            </a:endParaRPr>
          </a:p>
        </p:txBody>
      </p:sp>
      <p:pic>
        <p:nvPicPr>
          <p:cNvPr id="282628" name="Picture 2" descr="C:\Documents and Settings\cdroessler\My Documents\Presentations\NEW\BoostingTeenEmploymentProspects_042013\p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1738" y="4800600"/>
            <a:ext cx="15160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994" name="Rectangle 2"/>
          <p:cNvSpPr>
            <a:spLocks noGrp="1" noChangeArrowheads="1"/>
          </p:cNvSpPr>
          <p:nvPr>
            <p:ph type="title" idx="4294967295"/>
          </p:nvPr>
        </p:nvSpPr>
        <p:spPr>
          <a:xfrm>
            <a:off x="457200" y="381000"/>
            <a:ext cx="8229600" cy="1143000"/>
          </a:xfrm>
        </p:spPr>
        <p:txBody>
          <a:bodyPr/>
          <a:lstStyle/>
          <a:p>
            <a:pPr eaLnBrk="1" hangingPunct="1"/>
            <a:r>
              <a:rPr lang="en-US" sz="4200" i="1">
                <a:effectLst>
                  <a:outerShdw blurRad="38100" dist="38100" dir="2700000" algn="tl">
                    <a:srgbClr val="DDDDDD"/>
                  </a:outerShdw>
                </a:effectLst>
                <a:latin typeface="Arial" charset="0"/>
                <a:ea typeface="ヒラギノ角ゴ Pro W3" charset="0"/>
                <a:cs typeface="ヒラギノ角ゴ Pro W3" charset="0"/>
              </a:rPr>
              <a:t>Myth # 1</a:t>
            </a:r>
          </a:p>
        </p:txBody>
      </p:sp>
      <p:sp>
        <p:nvSpPr>
          <p:cNvPr id="1620995" name="Rectangle 3"/>
          <p:cNvSpPr>
            <a:spLocks noGrp="1" noChangeArrowheads="1"/>
          </p:cNvSpPr>
          <p:nvPr>
            <p:ph type="body" idx="4294967295"/>
          </p:nvPr>
        </p:nvSpPr>
        <p:spPr>
          <a:xfrm>
            <a:off x="1066800" y="1600200"/>
            <a:ext cx="6934200" cy="4800600"/>
          </a:xfrm>
        </p:spPr>
        <p:txBody>
          <a:bodyPr/>
          <a:lstStyle/>
          <a:p>
            <a:pPr eaLnBrk="1" hangingPunct="1">
              <a:lnSpc>
                <a:spcPct val="120000"/>
              </a:lnSpc>
            </a:pPr>
            <a:r>
              <a:rPr lang="en-US" dirty="0">
                <a:effectLst>
                  <a:outerShdw blurRad="38100" dist="38100" dir="2700000" algn="tl">
                    <a:srgbClr val="DDDDDD"/>
                  </a:outerShdw>
                </a:effectLst>
                <a:latin typeface="Arial" charset="0"/>
                <a:ea typeface="ヒラギノ角ゴ Pro W3" charset="0"/>
                <a:cs typeface="ヒラギノ角ゴ Pro W3" charset="0"/>
              </a:rPr>
              <a:t>All of the manufacturing is moving </a:t>
            </a:r>
            <a:r>
              <a:rPr lang="en-US" dirty="0" smtClean="0">
                <a:effectLst>
                  <a:outerShdw blurRad="38100" dist="38100" dir="2700000" algn="tl">
                    <a:srgbClr val="DDDDDD"/>
                  </a:outerShdw>
                </a:effectLst>
                <a:latin typeface="Arial" charset="0"/>
                <a:ea typeface="ヒラギノ角ゴ Pro W3" charset="0"/>
                <a:cs typeface="ヒラギノ角ゴ Pro W3" charset="0"/>
              </a:rPr>
              <a:t>to </a:t>
            </a:r>
            <a:r>
              <a:rPr lang="en-US" dirty="0">
                <a:effectLst>
                  <a:outerShdw blurRad="38100" dist="38100" dir="2700000" algn="tl">
                    <a:srgbClr val="DDDDDD"/>
                  </a:outerShdw>
                </a:effectLst>
                <a:latin typeface="Arial" charset="0"/>
                <a:ea typeface="ヒラギノ角ゴ Pro W3" charset="0"/>
                <a:cs typeface="ヒラギノ角ゴ Pro W3" charset="0"/>
              </a:rPr>
              <a:t>China.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15394" name="Picture 2" descr="C:\Documents and Settings\cdroessler\My Documents\CTE future curriculum\Commerce meeting 081412\presentation\The-End-of-Chinese-Manufacturing-and-Rebirth-of-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975"/>
            <a:ext cx="7315200" cy="748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idx="4294967295"/>
          </p:nvPr>
        </p:nvSpPr>
        <p:spPr>
          <a:xfrm>
            <a:off x="228600" y="533400"/>
            <a:ext cx="8686800" cy="1143000"/>
          </a:xfrm>
        </p:spPr>
        <p:txBody>
          <a:bodyPr/>
          <a:lstStyle/>
          <a:p>
            <a:pPr eaLnBrk="1" hangingPunct="1"/>
            <a:r>
              <a:rPr lang="en-US" i="1">
                <a:effectLst>
                  <a:outerShdw blurRad="38100" dist="38100" dir="2700000" algn="tl">
                    <a:srgbClr val="DDDDDD"/>
                  </a:outerShdw>
                </a:effectLst>
                <a:latin typeface="Arial" charset="0"/>
                <a:ea typeface="ヒラギノ角ゴ Pro W3" charset="0"/>
                <a:cs typeface="ヒラギノ角ゴ Pro W3" charset="0"/>
              </a:rPr>
              <a:t>Fastest Growing Occup. in USA</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3200" i="1">
                <a:effectLst>
                  <a:outerShdw blurRad="38100" dist="38100" dir="2700000" algn="tl">
                    <a:srgbClr val="DDDDDD"/>
                  </a:outerShdw>
                </a:effectLst>
                <a:latin typeface="Arial" charset="0"/>
                <a:ea typeface="ヒラギノ角ゴ Pro W3" charset="0"/>
                <a:cs typeface="ヒラギノ角ゴ Pro W3" charset="0"/>
              </a:rPr>
              <a:t>Requiring Postsecondary Education</a:t>
            </a:r>
            <a:r>
              <a:rPr lang="en-US" i="1">
                <a:effectLst>
                  <a:outerShdw blurRad="38100" dist="38100" dir="2700000" algn="tl">
                    <a:srgbClr val="DDDDDD"/>
                  </a:outerShdw>
                </a:effectLst>
                <a:latin typeface="Arial" charset="0"/>
                <a:ea typeface="ヒラギノ角ゴ Pro W3" charset="0"/>
                <a:cs typeface="ヒラギノ角ゴ Pro W3" charset="0"/>
              </a:rPr>
              <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19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2010 - 2020)</a:t>
            </a:r>
            <a:br>
              <a:rPr lang="en-US" sz="19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br>
            <a:endParaRPr lang="en-US" sz="1900" i="1">
              <a:solidFill>
                <a:schemeClr val="tx1"/>
              </a:solidFill>
              <a:effectLst>
                <a:outerShdw blurRad="38100" dist="38100" dir="2700000" algn="tl">
                  <a:srgbClr val="DDDDDD"/>
                </a:outerShdw>
              </a:effectLst>
              <a:latin typeface="Arial" charset="0"/>
              <a:ea typeface="ヒラギノ角ゴ Pro W3" charset="0"/>
              <a:cs typeface="ヒラギノ角ゴ Pro W3" charset="0"/>
            </a:endParaRPr>
          </a:p>
        </p:txBody>
      </p:sp>
      <p:sp>
        <p:nvSpPr>
          <p:cNvPr id="102403" name="Rectangle 3"/>
          <p:cNvSpPr>
            <a:spLocks noGrp="1" noChangeArrowheads="1"/>
          </p:cNvSpPr>
          <p:nvPr>
            <p:ph type="body" idx="4294967295"/>
          </p:nvPr>
        </p:nvSpPr>
        <p:spPr>
          <a:xfrm>
            <a:off x="-304800" y="1676400"/>
            <a:ext cx="12039600" cy="4419600"/>
          </a:xfrm>
        </p:spPr>
        <p:txBody>
          <a:bodyPr/>
          <a:lstStyle/>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711,900	Registered Nurses</a:t>
            </a:r>
          </a:p>
          <a:p>
            <a:pPr marL="2060575" indent="-2060575">
              <a:lnSpc>
                <a:spcPct val="90000"/>
              </a:lnSpc>
              <a:buFontTx/>
              <a:buNone/>
              <a:tabLst>
                <a:tab pos="1320800" algn="r"/>
                <a:tab pos="1541463" algn="l"/>
              </a:tabLst>
            </a:pPr>
            <a:r>
              <a:rPr lang="en-US" sz="2200" dirty="0">
                <a:solidFill>
                  <a:srgbClr val="FF0000"/>
                </a:solidFill>
                <a:latin typeface="Arial" charset="0"/>
                <a:ea typeface="ヒラギノ角ゴ Pro W3" charset="0"/>
                <a:cs typeface="ヒラギノ角ゴ Pro W3" charset="0"/>
              </a:rPr>
              <a:t>	358,400	Elementary and Middle School Teachers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314,600	Software Developers and Programmers</a:t>
            </a:r>
          </a:p>
          <a:p>
            <a:pPr marL="2060575" indent="-2060575">
              <a:lnSpc>
                <a:spcPct val="90000"/>
              </a:lnSpc>
              <a:buFontTx/>
              <a:buNone/>
              <a:tabLst>
                <a:tab pos="1320800" algn="r"/>
                <a:tab pos="1541463" algn="l"/>
              </a:tabLst>
            </a:pPr>
            <a:r>
              <a:rPr lang="en-US" sz="2200" dirty="0">
                <a:solidFill>
                  <a:srgbClr val="FF0000"/>
                </a:solidFill>
                <a:latin typeface="Arial" charset="0"/>
                <a:ea typeface="ヒラギノ角ゴ Pro W3" charset="0"/>
                <a:cs typeface="ヒラギノ角ゴ Pro W3" charset="0"/>
              </a:rPr>
              <a:t>	305,700	Postsecondary Teachers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302,000	Nursing Aides, Orderlies, and Attendants</a:t>
            </a:r>
          </a:p>
          <a:p>
            <a:pPr marL="2060575" indent="-2060575">
              <a:lnSpc>
                <a:spcPct val="90000"/>
              </a:lnSpc>
              <a:buFontTx/>
              <a:buNone/>
              <a:tabLst>
                <a:tab pos="1320800" algn="r"/>
                <a:tab pos="1541463" algn="l"/>
              </a:tabLst>
            </a:pPr>
            <a:r>
              <a:rPr lang="en-US" sz="2200" dirty="0">
                <a:solidFill>
                  <a:srgbClr val="FF0000"/>
                </a:solidFill>
                <a:latin typeface="Arial" charset="0"/>
                <a:ea typeface="ヒラギノ角ゴ Pro W3" charset="0"/>
                <a:cs typeface="ヒラギノ角ゴ Pro W3" charset="0"/>
              </a:rPr>
              <a:t>	248,800	Elementary School Teachers, Except Special Education</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190,700	Accountants and Auditors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183,700	Health Practitioner Support Technologists and Technicians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178,600	Counselors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168,500	Licensed Practical and Licensed Vocational Nurses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168,300	Physicians and Surgeons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157,200	Management Analysts</a:t>
            </a:r>
          </a:p>
          <a:p>
            <a:pPr marL="2060575" indent="-2060575">
              <a:lnSpc>
                <a:spcPct val="90000"/>
              </a:lnSpc>
              <a:buFontTx/>
              <a:buNone/>
              <a:tabLst>
                <a:tab pos="1320800" algn="r"/>
                <a:tab pos="1541463" algn="l"/>
              </a:tabLst>
            </a:pPr>
            <a:r>
              <a:rPr lang="en-US" sz="2200" dirty="0">
                <a:solidFill>
                  <a:srgbClr val="FF0000"/>
                </a:solidFill>
                <a:latin typeface="Arial" charset="0"/>
                <a:ea typeface="ヒラギノ角ゴ Pro W3" charset="0"/>
                <a:cs typeface="ヒラギノ角ゴ Pro W3" charset="0"/>
              </a:rPr>
              <a:t>	146,300	Preschool and Kindergarten Teachers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143,800	Software Developers, Applications</a:t>
            </a:r>
            <a:endParaRPr lang="en-US" sz="2200" dirty="0">
              <a:solidFill>
                <a:schemeClr val="tx1"/>
              </a:solidFill>
              <a:latin typeface="Arial" charset="0"/>
              <a:ea typeface="ヒラギノ角ゴ Pro W3" charset="0"/>
              <a:cs typeface="ヒラギノ角ゴ Pro W3" charset="0"/>
            </a:endParaRPr>
          </a:p>
        </p:txBody>
      </p:sp>
      <p:sp>
        <p:nvSpPr>
          <p:cNvPr id="102404"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descr="C:\Documents and Settings\cdroessler\My Documents\Downloads\women_in_factory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89916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8605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C:\Documents and Settings\cdroessler\My Documents\CTE future curriculum\Commerce meeting 081412\GE 21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400"/>
            <a:ext cx="4724400" cy="703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2163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3602" name="Picture 2" descr="C:\Documents and Settings\cdroessler\My Documents\Presentations\new stuff\OECD Skills\OECD_Skills_Outlook_2013\OECD_Skills_Outlook_2013-5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8463"/>
            <a:ext cx="9086850" cy="53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3603" name="Picture 2" descr="C:\Documents and Settings\cdroessler\My Documents\Presentations\new stuff\OECD Skills\OECD_Skills_Outlook_2013\OECD_Skills_Outlook_201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575" y="5289550"/>
            <a:ext cx="13684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61517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62" name="Picture 2" descr="think-outside-the-box.jpg                                      003B2232HD                             C0EAB9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8001000" cy="618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74786" name="Picture 2" descr="C:\Documents and Settings\cdroessler\My Documents\Presentations\NEW\mosquitoes\page.jpg"/>
          <p:cNvPicPr>
            <a:picLocks noChangeAspect="1" noChangeArrowheads="1"/>
          </p:cNvPicPr>
          <p:nvPr/>
        </p:nvPicPr>
        <p:blipFill>
          <a:blip r:embed="rId3">
            <a:extLst>
              <a:ext uri="{28A0092B-C50C-407E-A947-70E740481C1C}">
                <a14:useLocalDpi xmlns:a14="http://schemas.microsoft.com/office/drawing/2010/main" val="0"/>
              </a:ext>
            </a:extLst>
          </a:blip>
          <a:srcRect r="35611"/>
          <a:stretch>
            <a:fillRect/>
          </a:stretch>
        </p:blipFill>
        <p:spPr bwMode="auto">
          <a:xfrm>
            <a:off x="1752600" y="-685800"/>
            <a:ext cx="5641975" cy="128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7954" name="Picture 2" descr="C:\Documents and Settings\cdroessler\My Documents\Presentations\NEW\Arduino kid\Arduino-webp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1071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2262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0002" name="Picture 2" descr="C:\Documents and Settings\cdroessler\My Documents\Presentations\NEW\Arduino kid\ArduinoUno_R3_Fro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82819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4655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46146" name="Picture 2" descr="C:\Documents and Settings\cdroessler\My Documents\Presentations\NEW\Arduino kid\PSC0913_DY_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876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3798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48194" name="Picture 2" descr="C:\Documents and Settings\cdroessler\My Documents\Presentations\NEW\Arduino kid\PSC0913_DY_0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876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716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50242" name="Picture 2" descr="C:\Documents and Settings\cdroessler\My Documents\Presentations\NEW\Arduino phone\Arduino-ph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3400"/>
            <a:ext cx="7315200" cy="836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6149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idx="4294967295"/>
          </p:nvPr>
        </p:nvSpPr>
        <p:spPr>
          <a:xfrm>
            <a:off x="228600" y="533400"/>
            <a:ext cx="8686800" cy="1143000"/>
          </a:xfrm>
        </p:spPr>
        <p:txBody>
          <a:bodyPr/>
          <a:lstStyle/>
          <a:p>
            <a:pPr eaLnBrk="1" hangingPunct="1"/>
            <a:r>
              <a:rPr lang="en-US" i="1">
                <a:effectLst>
                  <a:outerShdw blurRad="38100" dist="38100" dir="2700000" algn="tl">
                    <a:srgbClr val="DDDDDD"/>
                  </a:outerShdw>
                </a:effectLst>
                <a:latin typeface="Arial" charset="0"/>
                <a:ea typeface="ヒラギノ角ゴ Pro W3" charset="0"/>
                <a:cs typeface="ヒラギノ角ゴ Pro W3" charset="0"/>
              </a:rPr>
              <a:t>Fastest Growing Occup. in USA</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19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2010 - 2020)</a:t>
            </a:r>
          </a:p>
        </p:txBody>
      </p:sp>
      <p:sp>
        <p:nvSpPr>
          <p:cNvPr id="104451" name="Rectangle 3"/>
          <p:cNvSpPr>
            <a:spLocks noGrp="1" noChangeArrowheads="1"/>
          </p:cNvSpPr>
          <p:nvPr>
            <p:ph type="body" idx="4294967295"/>
          </p:nvPr>
        </p:nvSpPr>
        <p:spPr>
          <a:xfrm>
            <a:off x="0" y="1676400"/>
            <a:ext cx="12496800" cy="4419600"/>
          </a:xfrm>
        </p:spPr>
        <p:txBody>
          <a:bodyPr/>
          <a:lstStyle/>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a:t>
            </a:r>
            <a:r>
              <a:rPr lang="en-US" sz="2600">
                <a:solidFill>
                  <a:srgbClr val="0004FF"/>
                </a:solidFill>
                <a:latin typeface="Arial" charset="0"/>
                <a:ea typeface="ヒラギノ角ゴ Pro W3" charset="0"/>
                <a:cs typeface="ヒラギノ角ゴ Pro W3" charset="0"/>
              </a:rPr>
              <a:t>711,900	Registered Nurses</a:t>
            </a:r>
            <a:endParaRPr lang="en-US" sz="2600">
              <a:solidFill>
                <a:schemeClr val="tx1"/>
              </a:solidFill>
              <a:latin typeface="Arial" charset="0"/>
              <a:ea typeface="ヒラギノ角ゴ Pro W3" charset="0"/>
              <a:cs typeface="ヒラギノ角ゴ Pro W3" charset="0"/>
            </a:endParaRP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a:t>
            </a:r>
            <a:r>
              <a:rPr lang="en-US" sz="2600">
                <a:solidFill>
                  <a:srgbClr val="71852C"/>
                </a:solidFill>
                <a:latin typeface="Arial" charset="0"/>
                <a:ea typeface="ヒラギノ角ゴ Pro W3" charset="0"/>
                <a:cs typeface="ヒラギノ角ゴ Pro W3" charset="0"/>
              </a:rPr>
              <a:t>706,800	Retail Salespersons</a:t>
            </a:r>
          </a:p>
          <a:p>
            <a:pPr marL="2060575" indent="-2060575">
              <a:lnSpc>
                <a:spcPct val="90000"/>
              </a:lnSpc>
              <a:buFontTx/>
              <a:buNone/>
              <a:tabLst>
                <a:tab pos="1320800" algn="r"/>
                <a:tab pos="1541463" algn="l"/>
              </a:tabLst>
            </a:pPr>
            <a:r>
              <a:rPr lang="en-US" sz="2600">
                <a:solidFill>
                  <a:srgbClr val="71852C"/>
                </a:solidFill>
                <a:latin typeface="Arial" charset="0"/>
                <a:ea typeface="ヒラギノ角ゴ Pro W3" charset="0"/>
                <a:cs typeface="ヒラギノ角ゴ Pro W3" charset="0"/>
              </a:rPr>
              <a:t>	706,300	Home Health Aides</a:t>
            </a:r>
          </a:p>
          <a:p>
            <a:pPr marL="2060575" indent="-2060575">
              <a:lnSpc>
                <a:spcPct val="90000"/>
              </a:lnSpc>
              <a:buFontTx/>
              <a:buNone/>
              <a:tabLst>
                <a:tab pos="1320800" algn="r"/>
                <a:tab pos="1541463" algn="l"/>
              </a:tabLst>
            </a:pPr>
            <a:r>
              <a:rPr lang="en-US" sz="2600">
                <a:solidFill>
                  <a:srgbClr val="71852C"/>
                </a:solidFill>
                <a:latin typeface="Arial" charset="0"/>
                <a:ea typeface="ヒラギノ角ゴ Pro W3" charset="0"/>
                <a:cs typeface="ヒラギノ角ゴ Pro W3" charset="0"/>
              </a:rPr>
              <a:t>	607,000	Personal Care Aides</a:t>
            </a:r>
          </a:p>
          <a:p>
            <a:pPr marL="2060575" indent="-2060575">
              <a:lnSpc>
                <a:spcPct val="90000"/>
              </a:lnSpc>
              <a:buFontTx/>
              <a:buNone/>
              <a:tabLst>
                <a:tab pos="1320800" algn="r"/>
                <a:tab pos="1541463" algn="l"/>
              </a:tabLst>
            </a:pPr>
            <a:r>
              <a:rPr lang="en-US" sz="2600">
                <a:solidFill>
                  <a:srgbClr val="71852C"/>
                </a:solidFill>
                <a:latin typeface="Arial" charset="0"/>
                <a:ea typeface="ヒラギノ角ゴ Pro W3" charset="0"/>
                <a:cs typeface="ヒラギノ角ゴ Pro W3" charset="0"/>
              </a:rPr>
              <a:t>	497,700	Driver/Sales Workers and Truck Drivers</a:t>
            </a:r>
          </a:p>
          <a:p>
            <a:pPr marL="2060575" indent="-2060575">
              <a:lnSpc>
                <a:spcPct val="90000"/>
              </a:lnSpc>
              <a:buFontTx/>
              <a:buNone/>
              <a:tabLst>
                <a:tab pos="1320800" algn="r"/>
                <a:tab pos="1541463" algn="l"/>
              </a:tabLst>
            </a:pPr>
            <a:r>
              <a:rPr lang="en-US" sz="2600">
                <a:solidFill>
                  <a:srgbClr val="71852C"/>
                </a:solidFill>
                <a:latin typeface="Arial" charset="0"/>
                <a:ea typeface="ヒラギノ角ゴ Pro W3" charset="0"/>
                <a:cs typeface="ヒラギノ角ゴ Pro W3" charset="0"/>
              </a:rPr>
              <a:t>	489,500	Office Clerks, General</a:t>
            </a:r>
          </a:p>
          <a:p>
            <a:pPr marL="2060575" indent="-2060575">
              <a:lnSpc>
                <a:spcPct val="90000"/>
              </a:lnSpc>
              <a:buFontTx/>
              <a:buNone/>
              <a:tabLst>
                <a:tab pos="1320800" algn="r"/>
                <a:tab pos="1541463" algn="l"/>
              </a:tabLst>
            </a:pPr>
            <a:r>
              <a:rPr lang="en-US" sz="2600">
                <a:solidFill>
                  <a:srgbClr val="71852C"/>
                </a:solidFill>
                <a:latin typeface="Arial" charset="0"/>
                <a:ea typeface="ヒラギノ角ゴ Pro W3" charset="0"/>
                <a:cs typeface="ヒラギノ角ゴ Pro W3" charset="0"/>
              </a:rPr>
              <a:t>	437,300	Laborers and Material Movers, Hand</a:t>
            </a:r>
          </a:p>
          <a:p>
            <a:pPr marL="2060575" indent="-2060575">
              <a:lnSpc>
                <a:spcPct val="90000"/>
              </a:lnSpc>
              <a:buFontTx/>
              <a:buNone/>
              <a:tabLst>
                <a:tab pos="1320800" algn="r"/>
                <a:tab pos="1541463" algn="l"/>
              </a:tabLst>
            </a:pPr>
            <a:r>
              <a:rPr lang="en-US" sz="2600">
                <a:solidFill>
                  <a:srgbClr val="71852C"/>
                </a:solidFill>
                <a:latin typeface="Arial" charset="0"/>
                <a:ea typeface="ヒラギノ角ゴ Pro W3" charset="0"/>
                <a:cs typeface="ヒラギノ角ゴ Pro W3" charset="0"/>
              </a:rPr>
              <a:t>	425,400	Fast Food and Counter Workers</a:t>
            </a:r>
          </a:p>
          <a:p>
            <a:pPr marL="2060575" indent="-2060575">
              <a:lnSpc>
                <a:spcPct val="90000"/>
              </a:lnSpc>
              <a:buFontTx/>
              <a:buNone/>
              <a:tabLst>
                <a:tab pos="1320800" algn="r"/>
                <a:tab pos="1541463" algn="l"/>
              </a:tabLst>
            </a:pPr>
            <a:r>
              <a:rPr lang="en-US" sz="2600">
                <a:solidFill>
                  <a:srgbClr val="71852C"/>
                </a:solidFill>
                <a:latin typeface="Arial" charset="0"/>
                <a:ea typeface="ヒラギノ角ゴ Pro W3" charset="0"/>
                <a:cs typeface="ヒラギノ角ゴ Pro W3" charset="0"/>
              </a:rPr>
              <a:t>	398,000	Combined Food Preparation and Serving Workers, Including Fast Food</a:t>
            </a:r>
          </a:p>
          <a:p>
            <a:pPr marL="2060575" indent="-2060575">
              <a:lnSpc>
                <a:spcPct val="90000"/>
              </a:lnSpc>
              <a:buFontTx/>
              <a:buNone/>
              <a:tabLst>
                <a:tab pos="1320800" algn="r"/>
                <a:tab pos="1541463" algn="l"/>
              </a:tabLst>
            </a:pPr>
            <a:r>
              <a:rPr lang="en-US" sz="2600">
                <a:solidFill>
                  <a:srgbClr val="71852C"/>
                </a:solidFill>
                <a:latin typeface="Arial" charset="0"/>
                <a:ea typeface="ヒラギノ角ゴ Pro W3" charset="0"/>
                <a:cs typeface="ヒラギノ角ゴ Pro W3" charset="0"/>
              </a:rPr>
              <a:t>	359,000	Building Cleaning Workers</a:t>
            </a:r>
          </a:p>
          <a:p>
            <a:pPr marL="2060575" indent="-2060575">
              <a:lnSpc>
                <a:spcPct val="90000"/>
              </a:lnSpc>
              <a:buFontTx/>
              <a:buNone/>
              <a:tabLst>
                <a:tab pos="1320800" algn="r"/>
                <a:tab pos="1541463" algn="l"/>
              </a:tabLst>
            </a:pPr>
            <a:r>
              <a:rPr lang="en-US" sz="2600">
                <a:solidFill>
                  <a:srgbClr val="71852C"/>
                </a:solidFill>
                <a:latin typeface="Arial" charset="0"/>
                <a:ea typeface="ヒラギノ角ゴ Pro W3" charset="0"/>
                <a:cs typeface="ヒラギノ角ゴ Pro W3" charset="0"/>
              </a:rPr>
              <a:t>	</a:t>
            </a:r>
            <a:r>
              <a:rPr lang="en-US" sz="2600">
                <a:solidFill>
                  <a:srgbClr val="0004FF"/>
                </a:solidFill>
                <a:latin typeface="Arial" charset="0"/>
                <a:ea typeface="ヒラギノ角ゴ Pro W3" charset="0"/>
                <a:cs typeface="ヒラギノ角ゴ Pro W3" charset="0"/>
              </a:rPr>
              <a:t>358,400	Elementary and Middle School Teachers</a:t>
            </a:r>
            <a:endParaRPr lang="en-US" sz="2600">
              <a:solidFill>
                <a:srgbClr val="71852C"/>
              </a:solidFill>
              <a:latin typeface="Arial" charset="0"/>
              <a:ea typeface="ヒラギノ角ゴ Pro W3" charset="0"/>
              <a:cs typeface="ヒラギノ角ゴ Pro W3" charset="0"/>
            </a:endParaRPr>
          </a:p>
          <a:p>
            <a:pPr marL="2060575" indent="-2060575">
              <a:lnSpc>
                <a:spcPct val="90000"/>
              </a:lnSpc>
              <a:buFontTx/>
              <a:buNone/>
              <a:tabLst>
                <a:tab pos="1320800" algn="r"/>
                <a:tab pos="1541463" algn="l"/>
              </a:tabLst>
            </a:pPr>
            <a:r>
              <a:rPr lang="en-US" sz="2600">
                <a:solidFill>
                  <a:srgbClr val="71852C"/>
                </a:solidFill>
                <a:latin typeface="Arial" charset="0"/>
                <a:ea typeface="ヒラギノ角ゴ Pro W3" charset="0"/>
                <a:cs typeface="ヒラギノ角ゴ Pro W3" charset="0"/>
              </a:rPr>
              <a:t>	338,400	Customer Service Representatives</a:t>
            </a:r>
          </a:p>
          <a:p>
            <a:pPr marL="2060575" indent="-2060575">
              <a:lnSpc>
                <a:spcPct val="90000"/>
              </a:lnSpc>
              <a:buFontTx/>
              <a:buNone/>
              <a:tabLst>
                <a:tab pos="1320800" algn="r"/>
                <a:tab pos="1541463" algn="l"/>
              </a:tabLst>
            </a:pPr>
            <a:r>
              <a:rPr lang="en-US" sz="2600">
                <a:solidFill>
                  <a:srgbClr val="71852C"/>
                </a:solidFill>
                <a:latin typeface="Arial" charset="0"/>
                <a:ea typeface="ヒラギノ角ゴ Pro W3" charset="0"/>
                <a:cs typeface="ヒラギノ角ゴ Pro W3" charset="0"/>
              </a:rPr>
              <a:t>	330,100	Heavy and Tractor-Trailer Truck Drivers</a:t>
            </a:r>
          </a:p>
          <a:p>
            <a:pPr marL="2060575" indent="-2060575">
              <a:lnSpc>
                <a:spcPct val="90000"/>
              </a:lnSpc>
              <a:buFontTx/>
              <a:buNone/>
              <a:tabLst>
                <a:tab pos="1320800" algn="r"/>
                <a:tab pos="1541463" algn="l"/>
              </a:tabLst>
            </a:pPr>
            <a:r>
              <a:rPr lang="en-US" sz="2600">
                <a:solidFill>
                  <a:srgbClr val="71852C"/>
                </a:solidFill>
                <a:latin typeface="Arial" charset="0"/>
                <a:ea typeface="ヒラギノ角ゴ Pro W3" charset="0"/>
                <a:cs typeface="ヒラギノ角ゴ Pro W3" charset="0"/>
              </a:rPr>
              <a:t>	328,500	Miscellaneous Healthcare Support Occupations</a:t>
            </a:r>
          </a:p>
          <a:p>
            <a:pPr marL="2060575" indent="-2060575">
              <a:lnSpc>
                <a:spcPct val="90000"/>
              </a:lnSpc>
              <a:buFontTx/>
              <a:buNone/>
              <a:tabLst>
                <a:tab pos="1320800" algn="r"/>
                <a:tab pos="1541463" algn="l"/>
              </a:tabLst>
            </a:pPr>
            <a:r>
              <a:rPr lang="en-US" sz="2600">
                <a:solidFill>
                  <a:srgbClr val="71852C"/>
                </a:solidFill>
                <a:latin typeface="Arial" charset="0"/>
                <a:ea typeface="ヒラギノ角ゴ Pro W3" charset="0"/>
                <a:cs typeface="ヒラギノ角ゴ Pro W3" charset="0"/>
              </a:rPr>
              <a:t>	319,100	Laborers and Freight, Stock, and Material Movers, Hand</a:t>
            </a:r>
          </a:p>
          <a:p>
            <a:pPr marL="2060575" indent="-2060575">
              <a:lnSpc>
                <a:spcPct val="90000"/>
              </a:lnSpc>
              <a:buFontTx/>
              <a:buNone/>
              <a:tabLst>
                <a:tab pos="1320800" algn="r"/>
                <a:tab pos="1541463" algn="l"/>
              </a:tabLst>
            </a:pPr>
            <a:r>
              <a:rPr lang="en-US" sz="2600">
                <a:solidFill>
                  <a:srgbClr val="71852C"/>
                </a:solidFill>
                <a:latin typeface="Arial" charset="0"/>
                <a:ea typeface="ヒラギノ角ゴ Pro W3" charset="0"/>
                <a:cs typeface="ヒラギノ角ゴ Pro W3" charset="0"/>
              </a:rPr>
              <a:t>	314,600	Software Developers and Programmers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a:t>
            </a:r>
            <a:r>
              <a:rPr lang="en-US" sz="2600">
                <a:solidFill>
                  <a:srgbClr val="0004FF"/>
                </a:solidFill>
                <a:latin typeface="Arial" charset="0"/>
                <a:ea typeface="ヒラギノ角ゴ Pro W3" charset="0"/>
                <a:cs typeface="ヒラギノ角ゴ Pro W3" charset="0"/>
              </a:rPr>
              <a:t>305,700	Postsecondary Teachers</a:t>
            </a:r>
            <a:endParaRPr lang="en-US" sz="2600">
              <a:solidFill>
                <a:schemeClr val="tx1"/>
              </a:solidFill>
              <a:latin typeface="Arial" charset="0"/>
              <a:ea typeface="ヒラギノ角ゴ Pro W3" charset="0"/>
              <a:cs typeface="ヒラギノ角ゴ Pro W3" charset="0"/>
            </a:endParaRP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302,000	Nursing Aides, Orderlies, and Attendants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262,000	Childcare Workers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259,000	Bookkeeping, Accounting, and Auditing Clerks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250,200	Cashiers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248,800	Elementary School Teachers, Except Special Education</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248,500	Receptionists and Information Clerks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247,800	Cashiers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246,400	Janitors and Cleaners, Except Maids and Housekeeping Cleaners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240,800	Landscaping and Groundskeeping Workers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223,400	Sales Representatives, Wholesale and Manufacturing, Except Technical and Scientific Products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212,400	Construction Laborers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210,200	Medical Secretaries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203,400	First-Line Supervisors of Office and Administrative Support Workers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196,000	Carpenters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195,900	Waiters and Waitresses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195,600	Security Guards and Gaming Surveillance Officers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195,000	Security Guards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191,100	Teacher Assistants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190,700	Accountants and Auditors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190,400	Therapists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183,700	Health Practitioner Support Technologists and Technicians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178,600	Counselors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172,700	Miscellaneous Community and Social Service Specialists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168,500	Licensed Practical and Licensed Vocational Nurses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168,300	Physicians and Surgeons</a:t>
            </a:r>
          </a:p>
          <a:p>
            <a:pPr marL="2060575" indent="-2060575">
              <a:lnSpc>
                <a:spcPct val="90000"/>
              </a:lnSpc>
              <a:buFontTx/>
              <a:buNone/>
              <a:tabLst>
                <a:tab pos="1320800" algn="r"/>
                <a:tab pos="1541463" algn="l"/>
              </a:tabLst>
            </a:pPr>
            <a:r>
              <a:rPr lang="en-US" sz="2600">
                <a:solidFill>
                  <a:schemeClr val="tx1"/>
                </a:solidFill>
                <a:latin typeface="Arial" charset="0"/>
                <a:ea typeface="ヒラギノ角ゴ Pro W3" charset="0"/>
                <a:cs typeface="ヒラギノ角ゴ Pro W3" charset="0"/>
              </a:rPr>
              <a:t>	162,900	Medical Assistants</a:t>
            </a:r>
          </a:p>
        </p:txBody>
      </p:sp>
      <p:sp>
        <p:nvSpPr>
          <p:cNvPr id="104452"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cdroessler\My Documents\Presentations\NEW\stomping power\Screen-Shot-2014-01-03-at-8.37.43-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374"/>
            <a:ext cx="6553200" cy="1085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0620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0" y="304800"/>
            <a:ext cx="9144000" cy="990600"/>
          </a:xfrm>
        </p:spPr>
        <p:txBody>
          <a:bodyPr/>
          <a:lstStyle/>
          <a:p>
            <a:r>
              <a:rPr lang="en-US" sz="3700">
                <a:latin typeface="Arial" charset="0"/>
                <a:ea typeface="ヒラギノ角ゴ Pro W3" charset="0"/>
                <a:cs typeface="ヒラギノ角ゴ Pro W3" charset="0"/>
              </a:rPr>
              <a:t>The way of doing business is changing</a:t>
            </a:r>
            <a:endParaRPr lang="en-US">
              <a:latin typeface="Arial" charset="0"/>
              <a:ea typeface="ヒラギノ角ゴ Pro W3" charset="0"/>
              <a:cs typeface="ヒラギノ角ゴ Pro W3" charset="0"/>
            </a:endParaRPr>
          </a:p>
        </p:txBody>
      </p:sp>
      <p:sp>
        <p:nvSpPr>
          <p:cNvPr id="380931" name="Rectangle 3"/>
          <p:cNvSpPr>
            <a:spLocks noGrp="1" noChangeArrowheads="1"/>
          </p:cNvSpPr>
          <p:nvPr>
            <p:ph type="body" idx="1"/>
          </p:nvPr>
        </p:nvSpPr>
        <p:spPr>
          <a:xfrm>
            <a:off x="1828800" y="1600200"/>
            <a:ext cx="6629400" cy="4495800"/>
          </a:xfrm>
        </p:spPr>
        <p:txBody>
          <a:bodyPr/>
          <a:lstStyle/>
          <a:p>
            <a:pPr marL="0" indent="0">
              <a:buFontTx/>
              <a:buNone/>
            </a:pPr>
            <a:r>
              <a:rPr lang="en-US">
                <a:latin typeface="Arial" charset="0"/>
                <a:ea typeface="ヒラギノ角ゴ Pro W3" charset="0"/>
                <a:cs typeface="ヒラギノ角ゴ Pro W3" charset="0"/>
              </a:rPr>
              <a:t>Competitiveness is not working and is going away.</a:t>
            </a:r>
          </a:p>
          <a:p>
            <a:pPr marL="0" indent="0">
              <a:buFontTx/>
              <a:buNone/>
            </a:pPr>
            <a:endParaRPr lang="en-US">
              <a:latin typeface="Arial" charset="0"/>
              <a:ea typeface="ヒラギノ角ゴ Pro W3" charset="0"/>
              <a:cs typeface="ヒラギノ角ゴ Pro W3" charset="0"/>
            </a:endParaRPr>
          </a:p>
          <a:p>
            <a:pPr marL="0" indent="0">
              <a:buFontTx/>
              <a:buNone/>
            </a:pPr>
            <a:r>
              <a:rPr lang="en-US">
                <a:latin typeface="Arial" charset="0"/>
                <a:ea typeface="ヒラギノ角ゴ Pro W3" charset="0"/>
                <a:cs typeface="ヒラギノ角ゴ Pro W3" charset="0"/>
              </a:rPr>
              <a:t>Collaboration is the way of the future. Businesses creating a niche market and working with other businesses to help each other. </a:t>
            </a:r>
          </a:p>
          <a:p>
            <a:pPr marL="0" indent="0"/>
            <a:endParaRPr lang="en-US">
              <a:latin typeface="Arial" charset="0"/>
              <a:ea typeface="ヒラギノ角ゴ Pro W3" charset="0"/>
              <a:cs typeface="ヒラギノ角ゴ Pro W3" charset="0"/>
            </a:endParaRPr>
          </a:p>
        </p:txBody>
      </p:sp>
      <p:pic>
        <p:nvPicPr>
          <p:cNvPr id="380932" name="Picture 5" descr="&#10;female.gif                                                     000003DFWD_RED                         0000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81400"/>
            <a:ext cx="5762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933" name="Picture 6" descr="male.gif                                                       000003DFWD_RED                         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28800"/>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34" name="Rectangle 7"/>
          <p:cNvSpPr>
            <a:spLocks noChangeArrowheads="1"/>
          </p:cNvSpPr>
          <p:nvPr/>
        </p:nvSpPr>
        <p:spPr bwMode="auto">
          <a:xfrm>
            <a:off x="609600" y="5486400"/>
            <a:ext cx="73152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pPr>
            <a:r>
              <a:rPr lang="en-US" sz="2600"/>
              <a:t>We need to change the focus from self-centered learning to group-centered learning.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idx="4294967295"/>
          </p:nvPr>
        </p:nvSpPr>
        <p:spPr>
          <a:xfrm>
            <a:off x="0" y="304800"/>
            <a:ext cx="9144000" cy="1143000"/>
          </a:xfrm>
        </p:spPr>
        <p:txBody>
          <a:bodyPr/>
          <a:lstStyle/>
          <a:p>
            <a:r>
              <a:rPr lang="en-US" sz="2800">
                <a:latin typeface="Arial" charset="0"/>
                <a:ea typeface="ヒラギノ角ゴ Pro W3" charset="0"/>
                <a:cs typeface="ヒラギノ角ゴ Pro W3" charset="0"/>
              </a:rPr>
              <a:t>The 10 key skills for the future of work</a:t>
            </a:r>
          </a:p>
        </p:txBody>
      </p:sp>
      <p:sp>
        <p:nvSpPr>
          <p:cNvPr id="389123" name="Rectangle 3"/>
          <p:cNvSpPr>
            <a:spLocks noGrp="1" noChangeArrowheads="1"/>
          </p:cNvSpPr>
          <p:nvPr>
            <p:ph type="body" idx="4294967295"/>
          </p:nvPr>
        </p:nvSpPr>
        <p:spPr>
          <a:xfrm>
            <a:off x="228600" y="1600200"/>
            <a:ext cx="8915400" cy="4114800"/>
          </a:xfrm>
        </p:spPr>
        <p:txBody>
          <a:bodyPr/>
          <a:lstStyle/>
          <a:p>
            <a:pPr>
              <a:lnSpc>
                <a:spcPct val="90000"/>
              </a:lnSpc>
            </a:pPr>
            <a:r>
              <a:rPr lang="en-US" sz="2400" b="1">
                <a:latin typeface="Arial" charset="0"/>
                <a:ea typeface="ヒラギノ角ゴ Pro W3" charset="0"/>
                <a:cs typeface="ヒラギノ角ゴ Pro W3" charset="0"/>
              </a:rPr>
              <a:t>Sense-making</a:t>
            </a:r>
          </a:p>
          <a:p>
            <a:pPr>
              <a:lnSpc>
                <a:spcPct val="90000"/>
              </a:lnSpc>
            </a:pPr>
            <a:r>
              <a:rPr lang="en-US" sz="2400" b="1">
                <a:latin typeface="Arial" charset="0"/>
                <a:ea typeface="ヒラギノ角ゴ Pro W3" charset="0"/>
                <a:cs typeface="ヒラギノ角ゴ Pro W3" charset="0"/>
              </a:rPr>
              <a:t>Social intelligence</a:t>
            </a:r>
          </a:p>
          <a:p>
            <a:pPr>
              <a:lnSpc>
                <a:spcPct val="90000"/>
              </a:lnSpc>
            </a:pPr>
            <a:r>
              <a:rPr lang="en-US" sz="2400" b="1">
                <a:latin typeface="Arial" charset="0"/>
                <a:ea typeface="ヒラギノ角ゴ Pro W3" charset="0"/>
                <a:cs typeface="ヒラギノ角ゴ Pro W3" charset="0"/>
              </a:rPr>
              <a:t>Novel and adaptive thinking</a:t>
            </a:r>
          </a:p>
          <a:p>
            <a:pPr>
              <a:lnSpc>
                <a:spcPct val="90000"/>
              </a:lnSpc>
            </a:pPr>
            <a:r>
              <a:rPr lang="en-US" sz="2400" b="1">
                <a:latin typeface="Arial" charset="0"/>
                <a:ea typeface="ヒラギノ角ゴ Pro W3" charset="0"/>
                <a:cs typeface="ヒラギノ角ゴ Pro W3" charset="0"/>
              </a:rPr>
              <a:t>Cross-cultural competency</a:t>
            </a:r>
          </a:p>
          <a:p>
            <a:pPr>
              <a:lnSpc>
                <a:spcPct val="90000"/>
              </a:lnSpc>
            </a:pPr>
            <a:r>
              <a:rPr lang="en-US" sz="2400" b="1">
                <a:latin typeface="Arial" charset="0"/>
                <a:ea typeface="ヒラギノ角ゴ Pro W3" charset="0"/>
                <a:cs typeface="ヒラギノ角ゴ Pro W3" charset="0"/>
              </a:rPr>
              <a:t>Computational thinking</a:t>
            </a:r>
          </a:p>
          <a:p>
            <a:pPr>
              <a:lnSpc>
                <a:spcPct val="90000"/>
              </a:lnSpc>
            </a:pPr>
            <a:r>
              <a:rPr lang="en-US" sz="2400" b="1">
                <a:latin typeface="Arial" charset="0"/>
                <a:ea typeface="ヒラギノ角ゴ Pro W3" charset="0"/>
                <a:cs typeface="ヒラギノ角ゴ Pro W3" charset="0"/>
              </a:rPr>
              <a:t>New-media literacy</a:t>
            </a:r>
          </a:p>
          <a:p>
            <a:pPr>
              <a:lnSpc>
                <a:spcPct val="90000"/>
              </a:lnSpc>
            </a:pPr>
            <a:r>
              <a:rPr lang="en-US" sz="2400" b="1">
                <a:latin typeface="Arial" charset="0"/>
                <a:ea typeface="ヒラギノ角ゴ Pro W3" charset="0"/>
                <a:cs typeface="ヒラギノ角ゴ Pro W3" charset="0"/>
              </a:rPr>
              <a:t>Transdisciplinarity</a:t>
            </a:r>
            <a:endParaRPr lang="en-US" sz="2400">
              <a:latin typeface="Arial" charset="0"/>
              <a:ea typeface="ヒラギノ角ゴ Pro W3" charset="0"/>
              <a:cs typeface="ヒラギノ角ゴ Pro W3" charset="0"/>
            </a:endParaRPr>
          </a:p>
          <a:p>
            <a:pPr>
              <a:lnSpc>
                <a:spcPct val="90000"/>
              </a:lnSpc>
            </a:pPr>
            <a:r>
              <a:rPr lang="en-US" sz="2400" b="1">
                <a:latin typeface="Arial" charset="0"/>
                <a:ea typeface="ヒラギノ角ゴ Pro W3" charset="0"/>
                <a:cs typeface="ヒラギノ角ゴ Pro W3" charset="0"/>
              </a:rPr>
              <a:t>Design mind-set</a:t>
            </a:r>
          </a:p>
          <a:p>
            <a:pPr>
              <a:lnSpc>
                <a:spcPct val="90000"/>
              </a:lnSpc>
            </a:pPr>
            <a:r>
              <a:rPr lang="en-US" sz="2400" b="1">
                <a:latin typeface="Arial" charset="0"/>
                <a:ea typeface="ヒラギノ角ゴ Pro W3" charset="0"/>
                <a:cs typeface="ヒラギノ角ゴ Pro W3" charset="0"/>
              </a:rPr>
              <a:t>Cognitive load management</a:t>
            </a:r>
            <a:endParaRPr lang="en-US" sz="2400">
              <a:latin typeface="Arial" charset="0"/>
              <a:ea typeface="ヒラギノ角ゴ Pro W3" charset="0"/>
              <a:cs typeface="ヒラギノ角ゴ Pro W3" charset="0"/>
            </a:endParaRPr>
          </a:p>
          <a:p>
            <a:pPr>
              <a:lnSpc>
                <a:spcPct val="90000"/>
              </a:lnSpc>
            </a:pPr>
            <a:r>
              <a:rPr lang="en-US" sz="2400" b="1">
                <a:latin typeface="Arial" charset="0"/>
                <a:ea typeface="ヒラギノ角ゴ Pro W3" charset="0"/>
                <a:cs typeface="ヒラギノ角ゴ Pro W3" charset="0"/>
              </a:rPr>
              <a:t>Virtual collaboration</a:t>
            </a:r>
            <a:endParaRPr lang="en-US" sz="2400">
              <a:latin typeface="Arial" charset="0"/>
              <a:ea typeface="ヒラギノ角ゴ Pro W3" charset="0"/>
              <a:cs typeface="ヒラギノ角ゴ Pro W3" charset="0"/>
            </a:endParaRPr>
          </a:p>
        </p:txBody>
      </p:sp>
      <p:pic>
        <p:nvPicPr>
          <p:cNvPr id="389124" name="Picture 4" descr="F:\giga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49963"/>
            <a:ext cx="41148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9026" name="Picture 2" descr="C:\Documents and Settings\cdroessler\My Documents\Presentations\new stuff\Empathy\p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1062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9013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cdroessler\My Documents\Presentations\NEW\prosthetic hand\Screen-Shot-2014-01-02-at-2.30.24-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97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1119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6"/>
          <p:cNvSpPr>
            <a:spLocks noGrp="1" noChangeArrowheads="1"/>
          </p:cNvSpPr>
          <p:nvPr>
            <p:ph type="title" idx="4294967295"/>
          </p:nvPr>
        </p:nvSpPr>
        <p:spPr>
          <a:xfrm>
            <a:off x="762000" y="685800"/>
            <a:ext cx="7620000" cy="5105400"/>
          </a:xfrm>
        </p:spPr>
        <p:txBody>
          <a:bodyPr/>
          <a:lstStyle/>
          <a:p>
            <a:pPr eaLnBrk="1" hangingPunct="1">
              <a:lnSpc>
                <a:spcPct val="140000"/>
              </a:lnSpc>
            </a:pPr>
            <a:r>
              <a:rPr lang="en-US">
                <a:solidFill>
                  <a:srgbClr val="7F1353"/>
                </a:solidFill>
                <a:latin typeface="Arial" charset="0"/>
                <a:ea typeface="ヒラギノ角ゴ Pro W3" charset="0"/>
                <a:cs typeface="ヒラギノ角ゴ Pro W3" charset="0"/>
              </a:rPr>
              <a:t>Help students discover their passion, then help them get on a pathway where they can turn that passion into a career.</a:t>
            </a:r>
            <a:br>
              <a:rPr lang="en-US">
                <a:solidFill>
                  <a:srgbClr val="7F1353"/>
                </a:solidFill>
                <a:latin typeface="Arial" charset="0"/>
                <a:ea typeface="ヒラギノ角ゴ Pro W3" charset="0"/>
                <a:cs typeface="ヒラギノ角ゴ Pro W3" charset="0"/>
              </a:rPr>
            </a:br>
            <a:endParaRPr lang="en-US">
              <a:solidFill>
                <a:srgbClr val="7F1353"/>
              </a:solidFill>
              <a:latin typeface="Arial" charset="0"/>
              <a:ea typeface="ヒラギノ角ゴ Pro W3" charset="0"/>
              <a:cs typeface="ヒラギノ角ゴ Pro W3" charset="0"/>
            </a:endParaRPr>
          </a:p>
        </p:txBody>
      </p:sp>
      <p:sp>
        <p:nvSpPr>
          <p:cNvPr id="473091" name="Rectangle 1"/>
          <p:cNvSpPr>
            <a:spLocks noChangeArrowheads="1"/>
          </p:cNvSpPr>
          <p:nvPr/>
        </p:nvSpPr>
        <p:spPr bwMode="auto">
          <a:xfrm>
            <a:off x="6705600" y="4948535"/>
            <a:ext cx="21861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7F1353"/>
                </a:solidFill>
              </a:rPr>
              <a:t>Emil Barnabas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ctrTitle"/>
          </p:nvPr>
        </p:nvSpPr>
        <p:spPr>
          <a:xfrm>
            <a:off x="0" y="838200"/>
            <a:ext cx="9144000" cy="1143000"/>
          </a:xfrm>
        </p:spPr>
        <p:txBody>
          <a:bodyPr/>
          <a:lstStyle/>
          <a:p>
            <a:r>
              <a:rPr lang="en-US" sz="4800" dirty="0">
                <a:latin typeface="Arial" charset="0"/>
                <a:ea typeface="ヒラギノ角ゴ Pro W3" charset="0"/>
                <a:cs typeface="ヒラギノ角ゴ Pro W3" charset="0"/>
              </a:rPr>
              <a:t>Thanks for listening!</a:t>
            </a:r>
            <a:endParaRPr lang="en-US" dirty="0">
              <a:latin typeface="Arial" charset="0"/>
              <a:ea typeface="ヒラギノ角ゴ Pro W3" charset="0"/>
              <a:cs typeface="ヒラギノ角ゴ Pro W3" charset="0"/>
            </a:endParaRPr>
          </a:p>
        </p:txBody>
      </p:sp>
      <p:sp>
        <p:nvSpPr>
          <p:cNvPr id="468995" name="Rectangle 3"/>
          <p:cNvSpPr>
            <a:spLocks noGrp="1" noChangeArrowheads="1"/>
          </p:cNvSpPr>
          <p:nvPr>
            <p:ph type="subTitle" idx="1"/>
          </p:nvPr>
        </p:nvSpPr>
        <p:spPr>
          <a:xfrm>
            <a:off x="-457200" y="3505200"/>
            <a:ext cx="9144000" cy="2133600"/>
          </a:xfrm>
        </p:spPr>
        <p:txBody>
          <a:bodyPr/>
          <a:lstStyle/>
          <a:p>
            <a:pPr>
              <a:lnSpc>
                <a:spcPct val="80000"/>
              </a:lnSpc>
            </a:pPr>
            <a:r>
              <a:rPr lang="en-US" sz="4000" dirty="0">
                <a:latin typeface="Arial" charset="0"/>
                <a:ea typeface="ヒラギノ角ゴ Pro W3" charset="0"/>
                <a:cs typeface="ヒラギノ角ゴ Pro W3" charset="0"/>
              </a:rPr>
              <a:t>Emil Barnabas</a:t>
            </a:r>
          </a:p>
          <a:p>
            <a:pPr>
              <a:lnSpc>
                <a:spcPct val="80000"/>
              </a:lnSpc>
            </a:pPr>
            <a:endParaRPr lang="en-US" sz="3200" dirty="0">
              <a:latin typeface="Arial" charset="0"/>
              <a:ea typeface="ヒラギノ角ゴ Pro W3" charset="0"/>
              <a:cs typeface="ヒラギノ角ゴ Pro W3" charset="0"/>
            </a:endParaRPr>
          </a:p>
          <a:p>
            <a:pPr>
              <a:lnSpc>
                <a:spcPct val="80000"/>
              </a:lnSpc>
            </a:pPr>
            <a:r>
              <a:rPr lang="en-US" sz="3200" dirty="0" err="1">
                <a:latin typeface="Arial" charset="0"/>
                <a:ea typeface="ヒラギノ角ゴ Pro W3" charset="0"/>
                <a:cs typeface="ヒラギノ角ゴ Pro W3" charset="0"/>
              </a:rPr>
              <a:t>Emil@barnabas.com</a:t>
            </a:r>
            <a:endParaRPr lang="en-US" sz="3200" dirty="0">
              <a:latin typeface="Arial" charset="0"/>
              <a:ea typeface="ヒラギノ角ゴ Pro W3" charset="0"/>
              <a:cs typeface="ヒラギノ角ゴ Pro W3" charset="0"/>
            </a:endParaRPr>
          </a:p>
        </p:txBody>
      </p:sp>
      <p:sp>
        <p:nvSpPr>
          <p:cNvPr id="468996" name="AutoShape 4"/>
          <p:cNvSpPr>
            <a:spLocks noChangeArrowheads="1"/>
          </p:cNvSpPr>
          <p:nvPr/>
        </p:nvSpPr>
        <p:spPr bwMode="auto">
          <a:xfrm>
            <a:off x="838200" y="533400"/>
            <a:ext cx="7162800" cy="1752600"/>
          </a:xfrm>
          <a:prstGeom prst="wedgeRoundRectCallout">
            <a:avLst>
              <a:gd name="adj1" fmla="val 39958"/>
              <a:gd name="adj2" fmla="val 133426"/>
              <a:gd name="adj3" fmla="val 16667"/>
            </a:avLst>
          </a:prstGeom>
          <a:noFill/>
          <a:ln w="762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5" name="Rectangle 4"/>
          <p:cNvSpPr>
            <a:spLocks noChangeArrowheads="1"/>
          </p:cNvSpPr>
          <p:nvPr/>
        </p:nvSpPr>
        <p:spPr bwMode="auto">
          <a:xfrm>
            <a:off x="228600" y="5562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04963" indent="-1604963">
              <a:spcBef>
                <a:spcPct val="20000"/>
              </a:spcBef>
              <a:tabLst>
                <a:tab pos="1604963" algn="l"/>
              </a:tabLst>
            </a:pPr>
            <a:r>
              <a:rPr lang="en-US" sz="3000" dirty="0" smtClean="0"/>
              <a:t>Get the PowerPoint</a:t>
            </a:r>
          </a:p>
          <a:p>
            <a:pPr marL="1604963" indent="-1604963">
              <a:spcBef>
                <a:spcPct val="20000"/>
              </a:spcBef>
              <a:tabLst>
                <a:tab pos="1604963" algn="l"/>
              </a:tabLst>
            </a:pPr>
            <a:r>
              <a:rPr lang="en-US" sz="3000" dirty="0" err="1" smtClean="0"/>
              <a:t>www.CareerOutlook.US</a:t>
            </a:r>
            <a:r>
              <a:rPr lang="en-US" sz="3000" dirty="0"/>
              <a:t>/presentations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0786" name="Rectangle 2"/>
          <p:cNvSpPr>
            <a:spLocks noGrp="1" noChangeArrowheads="1"/>
          </p:cNvSpPr>
          <p:nvPr>
            <p:ph type="title" idx="4294967295"/>
          </p:nvPr>
        </p:nvSpPr>
        <p:spPr>
          <a:xfrm>
            <a:off x="228600" y="533400"/>
            <a:ext cx="8686800" cy="1143000"/>
          </a:xfrm>
        </p:spPr>
        <p:txBody>
          <a:bodyPr/>
          <a:lstStyle/>
          <a:p>
            <a:pPr eaLnBrk="1" hangingPunct="1"/>
            <a:r>
              <a:rPr lang="en-US" i="1">
                <a:effectLst>
                  <a:outerShdw blurRad="38100" dist="38100" dir="2700000" algn="tl">
                    <a:srgbClr val="DDDDDD"/>
                  </a:outerShdw>
                </a:effectLst>
                <a:latin typeface="Arial" charset="0"/>
                <a:ea typeface="ヒラギノ角ゴ Pro W3" charset="0"/>
                <a:cs typeface="ヒラギノ角ゴ Pro W3" charset="0"/>
              </a:rPr>
              <a:t>Fastest Growing Occup. in USA</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19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t>(Percent Change in Positions Projected from 2010 - 2020)</a:t>
            </a:r>
          </a:p>
        </p:txBody>
      </p:sp>
      <p:sp>
        <p:nvSpPr>
          <p:cNvPr id="106499" name="Rectangle 3"/>
          <p:cNvSpPr>
            <a:spLocks noGrp="1" noChangeArrowheads="1"/>
          </p:cNvSpPr>
          <p:nvPr>
            <p:ph type="body" idx="4294967295"/>
          </p:nvPr>
        </p:nvSpPr>
        <p:spPr>
          <a:xfrm>
            <a:off x="-228600" y="1676400"/>
            <a:ext cx="13639800" cy="4419600"/>
          </a:xfrm>
        </p:spPr>
        <p:txBody>
          <a:bodyPr/>
          <a:lstStyle/>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70.5	Personal Care Aides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69.4	Home Health Aides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61.7	Biomedical Engineers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60.1	Helpers--Brickmasons, Blockmasons, Stonemasons, and Tile and Marble Setters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55.7	Helpers--Carpenters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52.0	Veterinary Technologists and Technicians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48.6	Reinforcing Iron and Rebar Workers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45.7	Physical Therapist Assistants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45.4	Helpers--Pipelayers, Plumbers, Pipefitters, and Steamfitters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44.6	Physical Therapist Assistants and Aides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43.7	Meeting, Convention, and Event Planners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43.5	Diagnostic Medical Sonographers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43.3	Occupational Therapy Assistants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43.1	Physical Therapist Aides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42.4	Glaziers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42.2	Interpreters and Translators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41.3	Medical Secretaries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41.2	Market Research Analysts and Marketing Specialists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41.2	Marriage and Family Therapists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41.2	Occupational Therapy Assistants and Aides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40.5	Brickmasons and Blockmasons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39.9	Brickmasons, Blockmasons, and Stonemasons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39.0	Physical Therapists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37.7	Dental Hygienists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37.6	Bicycle Repairers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36.8	Audiologists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36.5	Health Educators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36.5	Stonemasons</a:t>
            </a:r>
          </a:p>
          <a:p>
            <a:pPr marL="2060575" indent="-2060575">
              <a:lnSpc>
                <a:spcPct val="90000"/>
              </a:lnSpc>
              <a:buFontTx/>
              <a:buNone/>
              <a:tabLst>
                <a:tab pos="1320800" algn="r"/>
                <a:tab pos="1541463" algn="l"/>
              </a:tabLst>
            </a:pPr>
            <a:r>
              <a:rPr lang="en-US" sz="2200">
                <a:solidFill>
                  <a:schemeClr val="tx1"/>
                </a:solidFill>
                <a:latin typeface="Arial" charset="0"/>
                <a:ea typeface="ヒラギノ角ゴ Pro W3" charset="0"/>
                <a:cs typeface="ヒラギノ角ゴ Pro W3" charset="0"/>
              </a:rPr>
              <a:t>	36.4	Cost Estimators</a:t>
            </a:r>
          </a:p>
        </p:txBody>
      </p:sp>
      <p:sp>
        <p:nvSpPr>
          <p:cNvPr id="106500" name="Text Box 4"/>
          <p:cNvSpPr txBox="1">
            <a:spLocks noChangeArrowheads="1"/>
          </p:cNvSpPr>
          <p:nvPr/>
        </p:nvSpPr>
        <p:spPr bwMode="auto">
          <a:xfrm>
            <a:off x="102108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
        <p:nvSpPr>
          <p:cNvPr id="58374" name="Text Box 6"/>
          <p:cNvSpPr txBox="1">
            <a:spLocks noChangeArrowheads="1"/>
          </p:cNvSpPr>
          <p:nvPr/>
        </p:nvSpPr>
        <p:spPr bwMode="auto">
          <a:xfrm>
            <a:off x="3962400" y="2057400"/>
            <a:ext cx="6248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nSpc>
                <a:spcPct val="90000"/>
              </a:lnSpc>
              <a:spcBef>
                <a:spcPct val="20000"/>
              </a:spcBef>
            </a:pPr>
            <a:r>
              <a:rPr lang="en-US" sz="2200" dirty="0">
                <a:solidFill>
                  <a:srgbClr val="960096"/>
                </a:solidFill>
              </a:rPr>
              <a:t>1,017,700 in 2010 :: 706,000 increase</a:t>
            </a:r>
          </a:p>
          <a:p>
            <a:pPr>
              <a:lnSpc>
                <a:spcPct val="90000"/>
              </a:lnSpc>
              <a:spcBef>
                <a:spcPct val="20000"/>
              </a:spcBef>
            </a:pPr>
            <a:r>
              <a:rPr lang="en-US" sz="2200" dirty="0">
                <a:solidFill>
                  <a:srgbClr val="960096"/>
                </a:solidFill>
              </a:rPr>
              <a:t>     15,700 in 2010 :: 9,700 increase</a:t>
            </a:r>
            <a:endParaRPr lang="en-US" dirty="0"/>
          </a:p>
        </p:txBody>
      </p:sp>
      <p:sp>
        <p:nvSpPr>
          <p:cNvPr id="8" name="Rounded Rectangle 7"/>
          <p:cNvSpPr>
            <a:spLocks noChangeArrowheads="1"/>
          </p:cNvSpPr>
          <p:nvPr/>
        </p:nvSpPr>
        <p:spPr bwMode="auto">
          <a:xfrm>
            <a:off x="309563" y="2052638"/>
            <a:ext cx="8605837" cy="766762"/>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utoUpdateAnimBg="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idx="4294967295"/>
          </p:nvPr>
        </p:nvSpPr>
        <p:spPr>
          <a:xfrm>
            <a:off x="228600" y="533400"/>
            <a:ext cx="8686800" cy="1143000"/>
          </a:xfrm>
        </p:spPr>
        <p:txBody>
          <a:bodyPr/>
          <a:lstStyle/>
          <a:p>
            <a:pPr eaLnBrk="1" hangingPunct="1"/>
            <a:r>
              <a:rPr lang="en-US" i="1">
                <a:effectLst>
                  <a:outerShdw blurRad="38100" dist="38100" dir="2700000" algn="tl">
                    <a:srgbClr val="DDDDDD"/>
                  </a:outerShdw>
                </a:effectLst>
                <a:latin typeface="Arial" charset="0"/>
                <a:ea typeface="ヒラギノ角ゴ Pro W3" charset="0"/>
                <a:cs typeface="ヒラギノ角ゴ Pro W3" charset="0"/>
              </a:rPr>
              <a:t>Fastest Declining Occup. in USA</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19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2010 - 2020)</a:t>
            </a:r>
          </a:p>
        </p:txBody>
      </p:sp>
      <p:sp>
        <p:nvSpPr>
          <p:cNvPr id="108547" name="Rectangle 3"/>
          <p:cNvSpPr>
            <a:spLocks noGrp="1" noChangeArrowheads="1"/>
          </p:cNvSpPr>
          <p:nvPr>
            <p:ph type="body" idx="4294967295"/>
          </p:nvPr>
        </p:nvSpPr>
        <p:spPr>
          <a:xfrm>
            <a:off x="0" y="1676400"/>
            <a:ext cx="12496800" cy="4419600"/>
          </a:xfrm>
        </p:spPr>
        <p:txBody>
          <a:bodyPr/>
          <a:lstStyle/>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-96,100	Farmers, Ranchers, and Other Agricultural Managers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-68,900	Postal Service Mail Sorters, Processors, and Processing Machine Operators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-42,100	Sewing Machine Operators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-38,100	Postal Service Mail Carriers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-33,200	Switchboard Operators, Including Answering Service</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-31,600	Postal Service Clerks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-19,100	Cooks, Fast Food</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-15,900	Data Entry Keyers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-13,200	Word Processors and Typists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-13,000	Textile Machine Setters, Operators, and Tenders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-12,400	Electrical, Electronics, and Electromechanical Assemblers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-12,400	Miscellaneous Plant and System Operators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-11,500	Door-to-Door Sales Workers, News and Street Vendors, and Related Workers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-10,600	Food Service Managers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-10,400	Electrical and Electronic Equipment Assemblers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-8,800	File Clerks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-8,100	Prepress Technicians and Workers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-7,400	Computer Operators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-6,800	Office Machine Operators, Except Computer</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-6,800	Pressers, Textile, Garment, and Related Materials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-6,800	Postmasters and Mail Superintendents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-6,200	Floral Designers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-6,200	Petroleum Pump System Operators, Refinery Operators, and Gaugers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-5,700	Loan Interviewers and Clerks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-5,500	Paper Goods Machine Setters, Operators, and Tenders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-5,300	Chemical Plant and System Operators</a:t>
            </a:r>
          </a:p>
          <a:p>
            <a:pPr marL="2060575" indent="-2060575">
              <a:lnSpc>
                <a:spcPct val="90000"/>
              </a:lnSpc>
              <a:buFontTx/>
              <a:buNone/>
              <a:tabLst>
                <a:tab pos="1320800" algn="r"/>
                <a:tab pos="1541463" algn="l"/>
              </a:tabLst>
            </a:pPr>
            <a:r>
              <a:rPr lang="en-US" sz="2000">
                <a:solidFill>
                  <a:srgbClr val="CD0921"/>
                </a:solidFill>
                <a:latin typeface="Arial" charset="0"/>
                <a:ea typeface="ヒラギノ角ゴ Pro W3" charset="0"/>
                <a:cs typeface="ヒラギノ角ゴ Pro W3" charset="0"/>
              </a:rPr>
              <a:t>	-4,500	Photographic Process Workers and Processing Machine Operators</a:t>
            </a:r>
          </a:p>
        </p:txBody>
      </p:sp>
      <p:sp>
        <p:nvSpPr>
          <p:cNvPr id="108548"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10594" name="Picture 2" descr="&#10;Picture-1.jpg                                                  00000037&#10;GREEN BEAN                     0000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0"/>
            <a:ext cx="9144000" cy="675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1905000" y="3124200"/>
            <a:ext cx="5521325" cy="1409700"/>
          </a:xfrm>
          <a:prstGeom prst="rect">
            <a:avLst/>
          </a:prstGeom>
          <a:solidFill>
            <a:srgbClr val="BBE0E3"/>
          </a:solidFill>
          <a:ln w="38100">
            <a:solidFill>
              <a:srgbClr val="FF0000"/>
            </a:solidFill>
            <a:miter lim="800000"/>
            <a:headEnd/>
            <a:tailEnd/>
          </a:ln>
          <a:effec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b="1">
              <a:effectLst>
                <a:outerShdw blurRad="38100" dist="38100" dir="2700000" algn="tl">
                  <a:srgbClr val="FFFFFF"/>
                </a:outerShdw>
              </a:effectLst>
              <a:latin typeface="Helvetica Neue" charset="0"/>
            </a:endParaRPr>
          </a:p>
          <a:p>
            <a:r>
              <a:rPr lang="en-US" b="1">
                <a:effectLst>
                  <a:outerShdw blurRad="38100" dist="38100" dir="2700000" algn="tl">
                    <a:srgbClr val="FFFFFF"/>
                  </a:outerShdw>
                </a:effectLst>
                <a:latin typeface="Helvetica Neue" charset="0"/>
              </a:rPr>
              <a:t>   www.</a:t>
            </a:r>
            <a:r>
              <a:rPr lang="en-US" sz="3600" b="1">
                <a:effectLst>
                  <a:outerShdw blurRad="38100" dist="38100" dir="2700000" algn="tl">
                    <a:srgbClr val="FFFFFF"/>
                  </a:outerShdw>
                </a:effectLst>
                <a:latin typeface="Helvetica Neue" charset="0"/>
              </a:rPr>
              <a:t>CareerOutlook.US</a:t>
            </a:r>
            <a:r>
              <a:rPr lang="en-US" b="1">
                <a:effectLst>
                  <a:outerShdw blurRad="38100" dist="38100" dir="2700000" algn="tl">
                    <a:srgbClr val="FFFFFF"/>
                  </a:outerShdw>
                </a:effectLst>
                <a:latin typeface="Helvetica Neue" charset="0"/>
              </a:rPr>
              <a:t>   </a:t>
            </a:r>
          </a:p>
          <a:p>
            <a:endParaRPr lang="en-US" b="1">
              <a:effectLst>
                <a:outerShdw blurRad="38100" dist="38100" dir="2700000" algn="tl">
                  <a:srgbClr val="FFFFFF"/>
                </a:outerShdw>
              </a:effectLst>
              <a:latin typeface="Helvetica Neue"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322" name="Rectangle 2"/>
          <p:cNvSpPr>
            <a:spLocks noGrp="1" noChangeArrowheads="1"/>
          </p:cNvSpPr>
          <p:nvPr>
            <p:ph type="title" idx="4294967295"/>
          </p:nvPr>
        </p:nvSpPr>
        <p:spPr>
          <a:xfrm>
            <a:off x="0" y="228600"/>
            <a:ext cx="9144000" cy="1143000"/>
          </a:xfrm>
        </p:spPr>
        <p:txBody>
          <a:bodyPr/>
          <a:lstStyle/>
          <a:p>
            <a:pPr eaLnBrk="1" hangingPunct="1"/>
            <a:r>
              <a:rPr lang="en-US">
                <a:effectLst>
                  <a:outerShdw blurRad="38100" dist="38100" dir="2700000" algn="tl">
                    <a:srgbClr val="DDDDDD"/>
                  </a:outerShdw>
                </a:effectLst>
                <a:latin typeface="Arial" charset="0"/>
                <a:ea typeface="ヒラギノ角ゴ Pro W3" charset="0"/>
                <a:cs typeface="ヒラギノ角ゴ Pro W3" charset="0"/>
              </a:rPr>
              <a:t>States with Most New Jobs</a:t>
            </a:r>
            <a:br>
              <a:rPr lang="en-US">
                <a:effectLst>
                  <a:outerShdw blurRad="38100" dist="38100" dir="2700000" algn="tl">
                    <a:srgbClr val="DDDDDD"/>
                  </a:outerShdw>
                </a:effectLst>
                <a:latin typeface="Arial" charset="0"/>
                <a:ea typeface="ヒラギノ角ゴ Pro W3" charset="0"/>
                <a:cs typeface="ヒラギノ角ゴ Pro W3" charset="0"/>
              </a:rPr>
            </a:br>
            <a:r>
              <a:rPr lang="en-US" sz="19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2008 - 2018)</a:t>
            </a:r>
          </a:p>
        </p:txBody>
      </p:sp>
      <p:sp>
        <p:nvSpPr>
          <p:cNvPr id="1336323" name="Rectangle 3"/>
          <p:cNvSpPr>
            <a:spLocks noChangeArrowheads="1"/>
          </p:cNvSpPr>
          <p:nvPr/>
        </p:nvSpPr>
        <p:spPr bwMode="auto">
          <a:xfrm>
            <a:off x="3733800" y="1466850"/>
            <a:ext cx="5410200" cy="457200"/>
          </a:xfrm>
          <a:prstGeom prst="rect">
            <a:avLst/>
          </a:prstGeom>
          <a:noFill/>
          <a:ln w="9525">
            <a:noFill/>
            <a:miter lim="800000"/>
            <a:headEnd/>
            <a:tailEnd/>
          </a:ln>
          <a:effectLst/>
        </p:spPr>
        <p:txBody>
          <a:bodyPr>
            <a:spAutoFit/>
          </a:bodyPr>
          <a:lstStyle/>
          <a:p>
            <a:pPr algn="ctr">
              <a:tabLst>
                <a:tab pos="1201738" algn="r"/>
                <a:tab pos="1371600" algn="l"/>
              </a:tabLst>
            </a:pPr>
            <a:r>
              <a:rPr lang="en-US" b="1" u="sng">
                <a:solidFill>
                  <a:srgbClr val="0004FF"/>
                </a:solidFill>
                <a:effectLst>
                  <a:outerShdw blurRad="38100" dist="38100" dir="2700000" algn="tl">
                    <a:srgbClr val="DDDDDD"/>
                  </a:outerShdw>
                </a:effectLst>
                <a:latin typeface="Helvetica Neue" charset="0"/>
              </a:rPr>
              <a:t>% change</a:t>
            </a:r>
          </a:p>
        </p:txBody>
      </p:sp>
      <p:sp>
        <p:nvSpPr>
          <p:cNvPr id="145412" name="Rectangle 114"/>
          <p:cNvSpPr>
            <a:spLocks noGrp="1" noChangeArrowheads="1"/>
          </p:cNvSpPr>
          <p:nvPr>
            <p:ph type="body" idx="4294967295"/>
          </p:nvPr>
        </p:nvSpPr>
        <p:spPr>
          <a:xfrm>
            <a:off x="304800" y="1447800"/>
            <a:ext cx="4953000" cy="5181600"/>
          </a:xfrm>
        </p:spPr>
        <p:txBody>
          <a:bodyPr/>
          <a:lstStyle/>
          <a:p>
            <a:pPr marL="0" indent="0" eaLnBrk="1" hangingPunct="1">
              <a:lnSpc>
                <a:spcPct val="90000"/>
              </a:lnSpc>
              <a:buFontTx/>
              <a:buNone/>
              <a:tabLst>
                <a:tab pos="1828800" algn="r"/>
                <a:tab pos="1947863" algn="l"/>
              </a:tabLst>
            </a:pPr>
            <a:r>
              <a:rPr lang="en-US" sz="2600" u="sng">
                <a:solidFill>
                  <a:srgbClr val="0004FF"/>
                </a:solidFill>
                <a:latin typeface="Arial" charset="0"/>
                <a:ea typeface="ヒラギノ角ゴ Pro W3" charset="0"/>
                <a:cs typeface="Arial" charset="0"/>
              </a:rPr>
              <a:t>	15,273,900	United States</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1,996,020	</a:t>
            </a:r>
            <a:r>
              <a:rPr lang="en-US" sz="2200">
                <a:solidFill>
                  <a:srgbClr val="FF0000"/>
                </a:solidFill>
                <a:latin typeface="Arial" charset="0"/>
                <a:ea typeface="ヒラギノ角ゴ Pro W3" charset="0"/>
                <a:cs typeface="Arial" charset="0"/>
              </a:rPr>
              <a:t>Texas</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1,652,300	California</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679,770	</a:t>
            </a:r>
            <a:r>
              <a:rPr lang="en-US" sz="2200">
                <a:solidFill>
                  <a:srgbClr val="FF0000"/>
                </a:solidFill>
                <a:latin typeface="Arial" charset="0"/>
                <a:ea typeface="ヒラギノ角ゴ Pro W3" charset="0"/>
                <a:cs typeface="Arial" charset="0"/>
              </a:rPr>
              <a:t>Georgia</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597,930	</a:t>
            </a:r>
            <a:r>
              <a:rPr lang="en-US" sz="2200">
                <a:solidFill>
                  <a:srgbClr val="FF0000"/>
                </a:solidFill>
                <a:latin typeface="Arial" charset="0"/>
                <a:ea typeface="ヒラギノ角ゴ Pro W3" charset="0"/>
                <a:cs typeface="Arial" charset="0"/>
              </a:rPr>
              <a:t>Virginia</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548,420	Illinois</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438,110	Florida</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419,680	North Carolina</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310,090	</a:t>
            </a:r>
            <a:r>
              <a:rPr lang="en-US" sz="2200">
                <a:solidFill>
                  <a:srgbClr val="FF0000"/>
                </a:solidFill>
                <a:latin typeface="Arial" charset="0"/>
                <a:ea typeface="ヒラギノ角ゴ Pro W3" charset="0"/>
                <a:cs typeface="Arial" charset="0"/>
              </a:rPr>
              <a:t>Utah</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304,670	Washington</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287,050	New York</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266,410	Indiana</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257,640	Michigan</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251,750	Maryland</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249,000	Ohio</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233,930	Alabama</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195,660	Mississippi</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195,000	Minnesota</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178,670	Oklahoma</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172,990	Tennessee</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172,610	Iowa</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164,870	Colorado</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163,520	Louisiana</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159,950	Oregon</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158,480	Arizona</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157,310	South Carolina</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148,690	Kentucky</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147,720	Kansas</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145,900	Pennsylvania</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120,400	New Jersey</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112,430	Massachusetts</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111,300	Idaho</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110,840	Nebraska</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95,420	Missouri</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95,210	Arkansas</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93,900	Nevada</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83,670	Wisconsin</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82,950	Connecticut</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73,140	New Mexico</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61,050	New Hampshire</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59,384	Puerto Rico</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54,370	D.C.</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52,320	Montana</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48,850	Hawaii</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41,145	South Dakota</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39,670	Rhode Island</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38,530	North Dakota</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34,450	Delaware</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33,670	Alaska</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31,180	Vermont</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26,520	Wyoming</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25,830	West Virginia</a:t>
            </a:r>
          </a:p>
          <a:p>
            <a:pPr marL="0" indent="0" eaLnBrk="1" hangingPunct="1">
              <a:buFontTx/>
              <a:buNone/>
              <a:tabLst>
                <a:tab pos="1828800" algn="r"/>
                <a:tab pos="1947863" algn="l"/>
              </a:tabLst>
            </a:pPr>
            <a:r>
              <a:rPr lang="en-US" sz="2200">
                <a:solidFill>
                  <a:srgbClr val="0004FF"/>
                </a:solidFill>
                <a:latin typeface="Arial" charset="0"/>
                <a:ea typeface="ヒラギノ角ゴ Pro W3" charset="0"/>
                <a:cs typeface="Arial" charset="0"/>
              </a:rPr>
              <a:t>	14,390	Maine</a:t>
            </a:r>
          </a:p>
          <a:p>
            <a:pPr marL="0" indent="0" eaLnBrk="1" hangingPunct="1">
              <a:buFontTx/>
              <a:buNone/>
              <a:tabLst>
                <a:tab pos="1828800" algn="r"/>
                <a:tab pos="1947863" algn="l"/>
              </a:tabLst>
            </a:pPr>
            <a:endParaRPr lang="en-US" sz="2200">
              <a:solidFill>
                <a:srgbClr val="0004FF"/>
              </a:solidFill>
              <a:latin typeface="Arial" charset="0"/>
              <a:ea typeface="ヒラギノ角ゴ Pro W3" charset="0"/>
              <a:cs typeface="Arial" charset="0"/>
            </a:endParaRPr>
          </a:p>
        </p:txBody>
      </p:sp>
      <p:sp>
        <p:nvSpPr>
          <p:cNvPr id="145413" name="Rectangle 115"/>
          <p:cNvSpPr>
            <a:spLocks noChangeArrowheads="1"/>
          </p:cNvSpPr>
          <p:nvPr/>
        </p:nvSpPr>
        <p:spPr bwMode="auto">
          <a:xfrm>
            <a:off x="4267200" y="1905000"/>
            <a:ext cx="495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tabLst>
                <a:tab pos="1828800" algn="r"/>
                <a:tab pos="1947863" algn="l"/>
              </a:tabLst>
            </a:pPr>
            <a:r>
              <a:rPr lang="en-US" sz="2200">
                <a:solidFill>
                  <a:srgbClr val="0004FF"/>
                </a:solidFill>
              </a:rPr>
              <a:t>	21.41	</a:t>
            </a:r>
            <a:r>
              <a:rPr lang="en-US" sz="2200">
                <a:solidFill>
                  <a:srgbClr val="FF0000"/>
                </a:solidFill>
              </a:rPr>
              <a:t>Utah</a:t>
            </a:r>
          </a:p>
          <a:p>
            <a:pPr eaLnBrk="1" hangingPunct="1">
              <a:spcBef>
                <a:spcPct val="20000"/>
              </a:spcBef>
              <a:tabLst>
                <a:tab pos="1828800" algn="r"/>
                <a:tab pos="1947863" algn="l"/>
              </a:tabLst>
            </a:pPr>
            <a:r>
              <a:rPr lang="en-US" sz="2200">
                <a:solidFill>
                  <a:srgbClr val="0004FF"/>
                </a:solidFill>
              </a:rPr>
              <a:t>	17.04	</a:t>
            </a:r>
            <a:r>
              <a:rPr lang="en-US" sz="2200">
                <a:solidFill>
                  <a:srgbClr val="FF0000"/>
                </a:solidFill>
              </a:rPr>
              <a:t>Texas</a:t>
            </a:r>
          </a:p>
          <a:p>
            <a:pPr eaLnBrk="1" hangingPunct="1">
              <a:spcBef>
                <a:spcPct val="20000"/>
              </a:spcBef>
              <a:tabLst>
                <a:tab pos="1828800" algn="r"/>
                <a:tab pos="1947863" algn="l"/>
              </a:tabLst>
            </a:pPr>
            <a:r>
              <a:rPr lang="en-US" sz="2200">
                <a:solidFill>
                  <a:srgbClr val="0004FF"/>
                </a:solidFill>
              </a:rPr>
              <a:t>	15.58	Idaho</a:t>
            </a:r>
          </a:p>
          <a:p>
            <a:pPr eaLnBrk="1" hangingPunct="1">
              <a:spcBef>
                <a:spcPct val="20000"/>
              </a:spcBef>
              <a:tabLst>
                <a:tab pos="1828800" algn="r"/>
                <a:tab pos="1947863" algn="l"/>
              </a:tabLst>
            </a:pPr>
            <a:r>
              <a:rPr lang="en-US" sz="2200">
                <a:solidFill>
                  <a:srgbClr val="0004FF"/>
                </a:solidFill>
              </a:rPr>
              <a:t>	15.41	</a:t>
            </a:r>
            <a:r>
              <a:rPr lang="en-US" sz="2200">
                <a:solidFill>
                  <a:srgbClr val="FF0000"/>
                </a:solidFill>
              </a:rPr>
              <a:t>Georgia</a:t>
            </a:r>
          </a:p>
          <a:p>
            <a:pPr eaLnBrk="1" hangingPunct="1">
              <a:spcBef>
                <a:spcPct val="20000"/>
              </a:spcBef>
              <a:tabLst>
                <a:tab pos="1828800" algn="r"/>
                <a:tab pos="1947863" algn="l"/>
              </a:tabLst>
            </a:pPr>
            <a:r>
              <a:rPr lang="en-US" sz="2200">
                <a:solidFill>
                  <a:srgbClr val="0004FF"/>
                </a:solidFill>
              </a:rPr>
              <a:t>	14.90	</a:t>
            </a:r>
            <a:r>
              <a:rPr lang="en-US" sz="2200">
                <a:solidFill>
                  <a:srgbClr val="FF0000"/>
                </a:solidFill>
              </a:rPr>
              <a:t>Virginia</a:t>
            </a:r>
          </a:p>
          <a:p>
            <a:pPr eaLnBrk="1" hangingPunct="1">
              <a:spcBef>
                <a:spcPct val="20000"/>
              </a:spcBef>
              <a:tabLst>
                <a:tab pos="1828800" algn="r"/>
                <a:tab pos="1947863" algn="l"/>
              </a:tabLst>
            </a:pPr>
            <a:r>
              <a:rPr lang="en-US" sz="2200">
                <a:solidFill>
                  <a:srgbClr val="0004FF"/>
                </a:solidFill>
              </a:rPr>
              <a:t>	14.32	Mississippi</a:t>
            </a:r>
          </a:p>
          <a:p>
            <a:pPr eaLnBrk="1" hangingPunct="1">
              <a:spcBef>
                <a:spcPct val="20000"/>
              </a:spcBef>
              <a:tabLst>
                <a:tab pos="1828800" algn="r"/>
                <a:tab pos="1947863" algn="l"/>
              </a:tabLst>
            </a:pPr>
            <a:r>
              <a:rPr lang="en-US" sz="2200">
                <a:solidFill>
                  <a:srgbClr val="0004FF"/>
                </a:solidFill>
              </a:rPr>
              <a:t>	11.03	Montana</a:t>
            </a:r>
          </a:p>
          <a:p>
            <a:pPr eaLnBrk="1" hangingPunct="1">
              <a:spcBef>
                <a:spcPct val="20000"/>
              </a:spcBef>
              <a:tabLst>
                <a:tab pos="1828800" algn="r"/>
                <a:tab pos="1947863" algn="l"/>
              </a:tabLst>
            </a:pPr>
            <a:r>
              <a:rPr lang="en-US" sz="2200">
                <a:solidFill>
                  <a:srgbClr val="0004FF"/>
                </a:solidFill>
              </a:rPr>
              <a:t>	10.61	Alabama</a:t>
            </a:r>
          </a:p>
          <a:p>
            <a:pPr eaLnBrk="1" hangingPunct="1">
              <a:spcBef>
                <a:spcPct val="20000"/>
              </a:spcBef>
              <a:tabLst>
                <a:tab pos="1828800" algn="r"/>
                <a:tab pos="1947863" algn="l"/>
              </a:tabLst>
            </a:pPr>
            <a:r>
              <a:rPr lang="en-US" sz="2200">
                <a:solidFill>
                  <a:srgbClr val="0004FF"/>
                </a:solidFill>
              </a:rPr>
              <a:t>	10.46	Alaska</a:t>
            </a:r>
          </a:p>
          <a:p>
            <a:pPr eaLnBrk="1" hangingPunct="1">
              <a:spcBef>
                <a:spcPct val="20000"/>
              </a:spcBef>
              <a:tabLst>
                <a:tab pos="1828800" algn="r"/>
                <a:tab pos="1947863" algn="l"/>
              </a:tabLst>
            </a:pPr>
            <a:r>
              <a:rPr lang="en-US" sz="2200">
                <a:solidFill>
                  <a:srgbClr val="0004FF"/>
                </a:solidFill>
              </a:rPr>
              <a:t>	10.21	Oklahoma</a:t>
            </a:r>
          </a:p>
          <a:p>
            <a:pPr eaLnBrk="1" hangingPunct="1">
              <a:spcBef>
                <a:spcPct val="20000"/>
              </a:spcBef>
              <a:tabLst>
                <a:tab pos="1828800" algn="r"/>
                <a:tab pos="1947863" algn="l"/>
              </a:tabLst>
            </a:pPr>
            <a:r>
              <a:rPr lang="en-US" sz="2200">
                <a:solidFill>
                  <a:srgbClr val="0004FF"/>
                </a:solidFill>
              </a:rPr>
              <a:t>	10.15	Nebraska</a:t>
            </a:r>
          </a:p>
          <a:p>
            <a:pPr eaLnBrk="1" hangingPunct="1">
              <a:spcBef>
                <a:spcPct val="20000"/>
              </a:spcBef>
              <a:tabLst>
                <a:tab pos="1828800" algn="r"/>
                <a:tab pos="1947863" algn="l"/>
              </a:tabLst>
            </a:pPr>
            <a:r>
              <a:rPr lang="en-US" sz="2200">
                <a:solidFill>
                  <a:srgbClr val="0004FF"/>
                </a:solidFill>
              </a:rPr>
              <a:t>	10.12	</a:t>
            </a:r>
            <a:r>
              <a:rPr lang="en-US" sz="2200" b="1">
                <a:solidFill>
                  <a:srgbClr val="0004FF"/>
                </a:solidFill>
              </a:rPr>
              <a:t>United States</a:t>
            </a:r>
          </a:p>
          <a:p>
            <a:pPr eaLnBrk="1" hangingPunct="1">
              <a:spcBef>
                <a:spcPct val="20000"/>
              </a:spcBef>
              <a:tabLst>
                <a:tab pos="1828800" algn="r"/>
                <a:tab pos="1947863" algn="l"/>
              </a:tabLst>
            </a:pPr>
            <a:r>
              <a:rPr lang="en-US" sz="2200">
                <a:solidFill>
                  <a:srgbClr val="0004FF"/>
                </a:solidFill>
              </a:rPr>
              <a:t>	9.82	Kansas</a:t>
            </a:r>
          </a:p>
          <a:p>
            <a:pPr eaLnBrk="1" hangingPunct="1">
              <a:spcBef>
                <a:spcPct val="20000"/>
              </a:spcBef>
              <a:tabLst>
                <a:tab pos="1828800" algn="r"/>
                <a:tab pos="1947863" algn="l"/>
              </a:tabLst>
            </a:pPr>
            <a:r>
              <a:rPr lang="en-US" sz="2200">
                <a:solidFill>
                  <a:srgbClr val="0004FF"/>
                </a:solidFill>
              </a:rPr>
              <a:t>	9.79	Iowa</a:t>
            </a:r>
          </a:p>
          <a:p>
            <a:pPr eaLnBrk="1" hangingPunct="1">
              <a:spcBef>
                <a:spcPct val="20000"/>
              </a:spcBef>
              <a:tabLst>
                <a:tab pos="1828800" algn="r"/>
                <a:tab pos="1947863" algn="l"/>
              </a:tabLst>
            </a:pPr>
            <a:r>
              <a:rPr lang="en-US" sz="2200">
                <a:solidFill>
                  <a:srgbClr val="0004FF"/>
                </a:solidFill>
              </a:rPr>
              <a:t>	9.71	California</a:t>
            </a:r>
          </a:p>
          <a:p>
            <a:pPr eaLnBrk="1" hangingPunct="1">
              <a:spcBef>
                <a:spcPct val="20000"/>
              </a:spcBef>
              <a:tabLst>
                <a:tab pos="1828800" algn="r"/>
                <a:tab pos="1947863" algn="l"/>
              </a:tabLst>
            </a:pPr>
            <a:r>
              <a:rPr lang="en-US" sz="2200">
                <a:solidFill>
                  <a:srgbClr val="0004FF"/>
                </a:solidFill>
              </a:rPr>
              <a:t>	9.44	North Carolina</a:t>
            </a:r>
          </a:p>
          <a:p>
            <a:pPr eaLnBrk="1" hangingPunct="1">
              <a:spcBef>
                <a:spcPct val="20000"/>
              </a:spcBef>
              <a:tabLst>
                <a:tab pos="1828800" algn="r"/>
                <a:tab pos="1947863" algn="l"/>
              </a:tabLst>
            </a:pPr>
            <a:r>
              <a:rPr lang="en-US" sz="2200">
                <a:solidFill>
                  <a:srgbClr val="0004FF"/>
                </a:solidFill>
              </a:rPr>
              <a:t>	9.17	North Dakota</a:t>
            </a:r>
          </a:p>
          <a:p>
            <a:pPr eaLnBrk="1" hangingPunct="1">
              <a:spcBef>
                <a:spcPct val="20000"/>
              </a:spcBef>
              <a:tabLst>
                <a:tab pos="1828800" algn="r"/>
                <a:tab pos="1947863" algn="l"/>
              </a:tabLst>
            </a:pPr>
            <a:r>
              <a:rPr lang="en-US" sz="2200">
                <a:solidFill>
                  <a:srgbClr val="0004FF"/>
                </a:solidFill>
              </a:rPr>
              <a:t>	9.15	Maryland</a:t>
            </a:r>
          </a:p>
          <a:p>
            <a:pPr eaLnBrk="1" hangingPunct="1">
              <a:spcBef>
                <a:spcPct val="20000"/>
              </a:spcBef>
              <a:tabLst>
                <a:tab pos="1828800" algn="r"/>
                <a:tab pos="1947863" algn="l"/>
              </a:tabLst>
            </a:pPr>
            <a:r>
              <a:rPr lang="en-US" sz="2200">
                <a:solidFill>
                  <a:srgbClr val="0004FF"/>
                </a:solidFill>
              </a:rPr>
              <a:t>	9.06	Oregon</a:t>
            </a:r>
          </a:p>
          <a:p>
            <a:pPr eaLnBrk="1" hangingPunct="1">
              <a:spcBef>
                <a:spcPct val="20000"/>
              </a:spcBef>
              <a:tabLst>
                <a:tab pos="1828800" algn="r"/>
                <a:tab pos="1947863" algn="l"/>
              </a:tabLst>
            </a:pPr>
            <a:r>
              <a:rPr lang="en-US" sz="2200">
                <a:solidFill>
                  <a:srgbClr val="0004FF"/>
                </a:solidFill>
              </a:rPr>
              <a:t>	9.03	Washington</a:t>
            </a:r>
          </a:p>
          <a:p>
            <a:pPr eaLnBrk="1" hangingPunct="1">
              <a:spcBef>
                <a:spcPct val="20000"/>
              </a:spcBef>
              <a:tabLst>
                <a:tab pos="1828800" algn="r"/>
                <a:tab pos="1947863" algn="l"/>
              </a:tabLst>
            </a:pPr>
            <a:r>
              <a:rPr lang="en-US" sz="2200">
                <a:solidFill>
                  <a:srgbClr val="0004FF"/>
                </a:solidFill>
              </a:rPr>
              <a:t>	8.89	South Dakota</a:t>
            </a:r>
          </a:p>
          <a:p>
            <a:pPr eaLnBrk="1" hangingPunct="1">
              <a:spcBef>
                <a:spcPct val="20000"/>
              </a:spcBef>
              <a:tabLst>
                <a:tab pos="1828800" algn="r"/>
                <a:tab pos="1947863" algn="l"/>
              </a:tabLst>
            </a:pPr>
            <a:r>
              <a:rPr lang="en-US" sz="2200">
                <a:solidFill>
                  <a:srgbClr val="0004FF"/>
                </a:solidFill>
              </a:rPr>
              <a:t>	8.78	New Hampshire</a:t>
            </a:r>
          </a:p>
          <a:p>
            <a:pPr eaLnBrk="1" hangingPunct="1">
              <a:spcBef>
                <a:spcPct val="20000"/>
              </a:spcBef>
              <a:tabLst>
                <a:tab pos="1828800" algn="r"/>
                <a:tab pos="1947863" algn="l"/>
              </a:tabLst>
            </a:pPr>
            <a:r>
              <a:rPr lang="en-US" sz="2200">
                <a:solidFill>
                  <a:srgbClr val="0004FF"/>
                </a:solidFill>
              </a:rPr>
              <a:t>	8.66	Illinois</a:t>
            </a:r>
          </a:p>
          <a:p>
            <a:pPr eaLnBrk="1" hangingPunct="1">
              <a:spcBef>
                <a:spcPct val="20000"/>
              </a:spcBef>
              <a:tabLst>
                <a:tab pos="1828800" algn="r"/>
                <a:tab pos="1947863" algn="l"/>
              </a:tabLst>
            </a:pPr>
            <a:r>
              <a:rPr lang="en-US" sz="2200">
                <a:solidFill>
                  <a:srgbClr val="0004FF"/>
                </a:solidFill>
              </a:rPr>
              <a:t>	8.65	Wyoming</a:t>
            </a:r>
          </a:p>
          <a:p>
            <a:pPr eaLnBrk="1" hangingPunct="1">
              <a:spcBef>
                <a:spcPct val="20000"/>
              </a:spcBef>
              <a:tabLst>
                <a:tab pos="1828800" algn="r"/>
                <a:tab pos="1947863" algn="l"/>
              </a:tabLst>
            </a:pPr>
            <a:r>
              <a:rPr lang="en-US" sz="2200">
                <a:solidFill>
                  <a:srgbClr val="0004FF"/>
                </a:solidFill>
              </a:rPr>
              <a:t>	8.60	Indiana</a:t>
            </a:r>
          </a:p>
          <a:p>
            <a:pPr eaLnBrk="1" hangingPunct="1">
              <a:spcBef>
                <a:spcPct val="20000"/>
              </a:spcBef>
              <a:tabLst>
                <a:tab pos="1828800" algn="r"/>
                <a:tab pos="1947863" algn="l"/>
              </a:tabLst>
            </a:pPr>
            <a:r>
              <a:rPr lang="en-US" sz="2200">
                <a:solidFill>
                  <a:srgbClr val="0004FF"/>
                </a:solidFill>
              </a:rPr>
              <a:t>	8.51	Vermont</a:t>
            </a:r>
          </a:p>
          <a:p>
            <a:pPr eaLnBrk="1" hangingPunct="1">
              <a:spcBef>
                <a:spcPct val="20000"/>
              </a:spcBef>
              <a:tabLst>
                <a:tab pos="1828800" algn="r"/>
                <a:tab pos="1947863" algn="l"/>
              </a:tabLst>
            </a:pPr>
            <a:r>
              <a:rPr lang="en-US" sz="2200">
                <a:solidFill>
                  <a:srgbClr val="0004FF"/>
                </a:solidFill>
              </a:rPr>
              <a:t>	8.20	New Mexico</a:t>
            </a:r>
          </a:p>
          <a:p>
            <a:pPr eaLnBrk="1" hangingPunct="1">
              <a:spcBef>
                <a:spcPct val="20000"/>
              </a:spcBef>
              <a:tabLst>
                <a:tab pos="1828800" algn="r"/>
                <a:tab pos="1947863" algn="l"/>
              </a:tabLst>
            </a:pPr>
            <a:r>
              <a:rPr lang="en-US" sz="2200">
                <a:solidFill>
                  <a:srgbClr val="0004FF"/>
                </a:solidFill>
              </a:rPr>
              <a:t>	8.01	Louisiana</a:t>
            </a:r>
          </a:p>
          <a:p>
            <a:pPr eaLnBrk="1" hangingPunct="1">
              <a:spcBef>
                <a:spcPct val="20000"/>
              </a:spcBef>
              <a:tabLst>
                <a:tab pos="1828800" algn="r"/>
                <a:tab pos="1947863" algn="l"/>
              </a:tabLst>
            </a:pPr>
            <a:r>
              <a:rPr lang="en-US" sz="2200">
                <a:solidFill>
                  <a:srgbClr val="0004FF"/>
                </a:solidFill>
              </a:rPr>
              <a:t>	7.81	South Carolina</a:t>
            </a:r>
          </a:p>
          <a:p>
            <a:pPr eaLnBrk="1" hangingPunct="1">
              <a:spcBef>
                <a:spcPct val="20000"/>
              </a:spcBef>
              <a:tabLst>
                <a:tab pos="1828800" algn="r"/>
                <a:tab pos="1947863" algn="l"/>
              </a:tabLst>
            </a:pPr>
            <a:r>
              <a:rPr lang="en-US" sz="2200">
                <a:solidFill>
                  <a:srgbClr val="0004FF"/>
                </a:solidFill>
              </a:rPr>
              <a:t>	7.79	Rhode Island</a:t>
            </a:r>
          </a:p>
          <a:p>
            <a:pPr eaLnBrk="1" hangingPunct="1">
              <a:spcBef>
                <a:spcPct val="20000"/>
              </a:spcBef>
              <a:tabLst>
                <a:tab pos="1828800" algn="r"/>
                <a:tab pos="1947863" algn="l"/>
              </a:tabLst>
            </a:pPr>
            <a:r>
              <a:rPr lang="en-US" sz="2200">
                <a:solidFill>
                  <a:srgbClr val="0004FF"/>
                </a:solidFill>
              </a:rPr>
              <a:t>	7.58	Delaware</a:t>
            </a:r>
          </a:p>
          <a:p>
            <a:pPr eaLnBrk="1" hangingPunct="1">
              <a:spcBef>
                <a:spcPct val="20000"/>
              </a:spcBef>
              <a:tabLst>
                <a:tab pos="1828800" algn="r"/>
                <a:tab pos="1947863" algn="l"/>
              </a:tabLst>
            </a:pPr>
            <a:r>
              <a:rPr lang="en-US" sz="2200">
                <a:solidFill>
                  <a:srgbClr val="0004FF"/>
                </a:solidFill>
              </a:rPr>
              <a:t>	7.45	Kentucky</a:t>
            </a:r>
          </a:p>
          <a:p>
            <a:pPr eaLnBrk="1" hangingPunct="1">
              <a:spcBef>
                <a:spcPct val="20000"/>
              </a:spcBef>
              <a:tabLst>
                <a:tab pos="1828800" algn="r"/>
                <a:tab pos="1947863" algn="l"/>
              </a:tabLst>
            </a:pPr>
            <a:r>
              <a:rPr lang="en-US" sz="2200">
                <a:solidFill>
                  <a:srgbClr val="0004FF"/>
                </a:solidFill>
              </a:rPr>
              <a:t>	7.12	Hawaii</a:t>
            </a:r>
          </a:p>
          <a:p>
            <a:pPr eaLnBrk="1" hangingPunct="1">
              <a:spcBef>
                <a:spcPct val="20000"/>
              </a:spcBef>
              <a:tabLst>
                <a:tab pos="1828800" algn="r"/>
                <a:tab pos="1947863" algn="l"/>
              </a:tabLst>
            </a:pPr>
            <a:r>
              <a:rPr lang="en-US" sz="2200">
                <a:solidFill>
                  <a:srgbClr val="0004FF"/>
                </a:solidFill>
              </a:rPr>
              <a:t>	6.98	Arkansas</a:t>
            </a:r>
          </a:p>
          <a:p>
            <a:pPr eaLnBrk="1" hangingPunct="1">
              <a:spcBef>
                <a:spcPct val="20000"/>
              </a:spcBef>
              <a:tabLst>
                <a:tab pos="1828800" algn="r"/>
                <a:tab pos="1947863" algn="l"/>
              </a:tabLst>
            </a:pPr>
            <a:r>
              <a:rPr lang="en-US" sz="2200">
                <a:solidFill>
                  <a:srgbClr val="0004FF"/>
                </a:solidFill>
              </a:rPr>
              <a:t>	6.94	Nevada</a:t>
            </a:r>
          </a:p>
          <a:p>
            <a:pPr eaLnBrk="1" hangingPunct="1">
              <a:spcBef>
                <a:spcPct val="20000"/>
              </a:spcBef>
              <a:tabLst>
                <a:tab pos="1828800" algn="r"/>
                <a:tab pos="1947863" algn="l"/>
              </a:tabLst>
            </a:pPr>
            <a:r>
              <a:rPr lang="en-US" sz="2200">
                <a:solidFill>
                  <a:srgbClr val="0004FF"/>
                </a:solidFill>
              </a:rPr>
              <a:t>	6.91	D.C.</a:t>
            </a:r>
          </a:p>
          <a:p>
            <a:pPr eaLnBrk="1" hangingPunct="1">
              <a:spcBef>
                <a:spcPct val="20000"/>
              </a:spcBef>
              <a:tabLst>
                <a:tab pos="1828800" algn="r"/>
                <a:tab pos="1947863" algn="l"/>
              </a:tabLst>
            </a:pPr>
            <a:r>
              <a:rPr lang="en-US" sz="2200">
                <a:solidFill>
                  <a:srgbClr val="0004FF"/>
                </a:solidFill>
              </a:rPr>
              <a:t>	6.59	Minnesota</a:t>
            </a:r>
          </a:p>
          <a:p>
            <a:pPr eaLnBrk="1" hangingPunct="1">
              <a:spcBef>
                <a:spcPct val="20000"/>
              </a:spcBef>
              <a:tabLst>
                <a:tab pos="1828800" algn="r"/>
                <a:tab pos="1947863" algn="l"/>
              </a:tabLst>
            </a:pPr>
            <a:r>
              <a:rPr lang="en-US" sz="2200">
                <a:solidFill>
                  <a:srgbClr val="0004FF"/>
                </a:solidFill>
              </a:rPr>
              <a:t>	6.53	Colorado</a:t>
            </a:r>
          </a:p>
          <a:p>
            <a:pPr eaLnBrk="1" hangingPunct="1">
              <a:spcBef>
                <a:spcPct val="20000"/>
              </a:spcBef>
              <a:tabLst>
                <a:tab pos="1828800" algn="r"/>
                <a:tab pos="1947863" algn="l"/>
              </a:tabLst>
            </a:pPr>
            <a:r>
              <a:rPr lang="en-US" sz="2200">
                <a:solidFill>
                  <a:srgbClr val="0004FF"/>
                </a:solidFill>
              </a:rPr>
              <a:t>	5.66	Tennessee</a:t>
            </a:r>
          </a:p>
          <a:p>
            <a:pPr eaLnBrk="1" hangingPunct="1">
              <a:spcBef>
                <a:spcPct val="20000"/>
              </a:spcBef>
              <a:tabLst>
                <a:tab pos="1828800" algn="r"/>
                <a:tab pos="1947863" algn="l"/>
              </a:tabLst>
            </a:pPr>
            <a:r>
              <a:rPr lang="en-US" sz="2200">
                <a:solidFill>
                  <a:srgbClr val="0004FF"/>
                </a:solidFill>
              </a:rPr>
              <a:t>	5.65	Michigan</a:t>
            </a:r>
          </a:p>
          <a:p>
            <a:pPr eaLnBrk="1" hangingPunct="1">
              <a:spcBef>
                <a:spcPct val="20000"/>
              </a:spcBef>
              <a:tabLst>
                <a:tab pos="1828800" algn="r"/>
                <a:tab pos="1947863" algn="l"/>
              </a:tabLst>
            </a:pPr>
            <a:r>
              <a:rPr lang="en-US" sz="2200">
                <a:solidFill>
                  <a:srgbClr val="0004FF"/>
                </a:solidFill>
              </a:rPr>
              <a:t>	5.55	Arizona</a:t>
            </a:r>
          </a:p>
          <a:p>
            <a:pPr eaLnBrk="1" hangingPunct="1">
              <a:spcBef>
                <a:spcPct val="20000"/>
              </a:spcBef>
              <a:tabLst>
                <a:tab pos="1828800" algn="r"/>
                <a:tab pos="1947863" algn="l"/>
              </a:tabLst>
            </a:pPr>
            <a:r>
              <a:rPr lang="en-US" sz="2200">
                <a:solidFill>
                  <a:srgbClr val="0004FF"/>
                </a:solidFill>
              </a:rPr>
              <a:t>	5.31	Puerto Rico</a:t>
            </a:r>
          </a:p>
          <a:p>
            <a:pPr eaLnBrk="1" hangingPunct="1">
              <a:spcBef>
                <a:spcPct val="20000"/>
              </a:spcBef>
              <a:tabLst>
                <a:tab pos="1828800" algn="r"/>
                <a:tab pos="1947863" algn="l"/>
              </a:tabLst>
            </a:pPr>
            <a:r>
              <a:rPr lang="en-US" sz="2200">
                <a:solidFill>
                  <a:srgbClr val="0004FF"/>
                </a:solidFill>
              </a:rPr>
              <a:t>	5.15	Florida</a:t>
            </a:r>
          </a:p>
          <a:p>
            <a:pPr eaLnBrk="1" hangingPunct="1">
              <a:spcBef>
                <a:spcPct val="20000"/>
              </a:spcBef>
              <a:tabLst>
                <a:tab pos="1828800" algn="r"/>
                <a:tab pos="1947863" algn="l"/>
              </a:tabLst>
            </a:pPr>
            <a:r>
              <a:rPr lang="en-US" sz="2200">
                <a:solidFill>
                  <a:srgbClr val="0004FF"/>
                </a:solidFill>
              </a:rPr>
              <a:t>	4.56	Connecticut</a:t>
            </a:r>
          </a:p>
          <a:p>
            <a:pPr eaLnBrk="1" hangingPunct="1">
              <a:spcBef>
                <a:spcPct val="20000"/>
              </a:spcBef>
              <a:tabLst>
                <a:tab pos="1828800" algn="r"/>
                <a:tab pos="1947863" algn="l"/>
              </a:tabLst>
            </a:pPr>
            <a:r>
              <a:rPr lang="en-US" sz="2200">
                <a:solidFill>
                  <a:srgbClr val="0004FF"/>
                </a:solidFill>
              </a:rPr>
              <a:t>	4.35	Ohio</a:t>
            </a:r>
          </a:p>
          <a:p>
            <a:pPr eaLnBrk="1" hangingPunct="1">
              <a:spcBef>
                <a:spcPct val="20000"/>
              </a:spcBef>
              <a:tabLst>
                <a:tab pos="1828800" algn="r"/>
                <a:tab pos="1947863" algn="l"/>
              </a:tabLst>
            </a:pPr>
            <a:r>
              <a:rPr lang="en-US" sz="2200">
                <a:solidFill>
                  <a:srgbClr val="0004FF"/>
                </a:solidFill>
              </a:rPr>
              <a:t>	3.27	West Virginia</a:t>
            </a:r>
          </a:p>
          <a:p>
            <a:pPr eaLnBrk="1" hangingPunct="1">
              <a:spcBef>
                <a:spcPct val="20000"/>
              </a:spcBef>
              <a:tabLst>
                <a:tab pos="1828800" algn="r"/>
                <a:tab pos="1947863" algn="l"/>
              </a:tabLst>
            </a:pPr>
            <a:r>
              <a:rPr lang="en-US" sz="2200">
                <a:solidFill>
                  <a:srgbClr val="0004FF"/>
                </a:solidFill>
              </a:rPr>
              <a:t>	3.22	Missouri</a:t>
            </a:r>
          </a:p>
          <a:p>
            <a:pPr eaLnBrk="1" hangingPunct="1">
              <a:spcBef>
                <a:spcPct val="20000"/>
              </a:spcBef>
              <a:tabLst>
                <a:tab pos="1828800" algn="r"/>
                <a:tab pos="1947863" algn="l"/>
              </a:tabLst>
            </a:pPr>
            <a:r>
              <a:rPr lang="en-US" sz="2200">
                <a:solidFill>
                  <a:srgbClr val="0004FF"/>
                </a:solidFill>
              </a:rPr>
              <a:t>	3.20	Massachusetts</a:t>
            </a:r>
          </a:p>
          <a:p>
            <a:pPr eaLnBrk="1" hangingPunct="1">
              <a:spcBef>
                <a:spcPct val="20000"/>
              </a:spcBef>
              <a:tabLst>
                <a:tab pos="1828800" algn="r"/>
                <a:tab pos="1947863" algn="l"/>
              </a:tabLst>
            </a:pPr>
            <a:r>
              <a:rPr lang="en-US" sz="2200">
                <a:solidFill>
                  <a:srgbClr val="0004FF"/>
                </a:solidFill>
              </a:rPr>
              <a:t>	3.04	New York</a:t>
            </a:r>
          </a:p>
          <a:p>
            <a:pPr eaLnBrk="1" hangingPunct="1">
              <a:spcBef>
                <a:spcPct val="20000"/>
              </a:spcBef>
              <a:tabLst>
                <a:tab pos="1828800" algn="r"/>
                <a:tab pos="1947863" algn="l"/>
              </a:tabLst>
            </a:pPr>
            <a:r>
              <a:rPr lang="en-US" sz="2200">
                <a:solidFill>
                  <a:srgbClr val="0004FF"/>
                </a:solidFill>
              </a:rPr>
              <a:t>	2.75	New Jersey</a:t>
            </a:r>
          </a:p>
          <a:p>
            <a:pPr eaLnBrk="1" hangingPunct="1">
              <a:spcBef>
                <a:spcPct val="20000"/>
              </a:spcBef>
              <a:tabLst>
                <a:tab pos="1828800" algn="r"/>
                <a:tab pos="1947863" algn="l"/>
              </a:tabLst>
            </a:pPr>
            <a:r>
              <a:rPr lang="en-US" sz="2200">
                <a:solidFill>
                  <a:srgbClr val="0004FF"/>
                </a:solidFill>
              </a:rPr>
              <a:t>	2.72	Wisconsin</a:t>
            </a:r>
          </a:p>
          <a:p>
            <a:pPr eaLnBrk="1" hangingPunct="1">
              <a:spcBef>
                <a:spcPct val="20000"/>
              </a:spcBef>
              <a:tabLst>
                <a:tab pos="1828800" algn="r"/>
                <a:tab pos="1947863" algn="l"/>
              </a:tabLst>
            </a:pPr>
            <a:r>
              <a:rPr lang="en-US" sz="2200">
                <a:solidFill>
                  <a:srgbClr val="0004FF"/>
                </a:solidFill>
              </a:rPr>
              <a:t>	2.34	Pennsylvania</a:t>
            </a:r>
          </a:p>
          <a:p>
            <a:pPr eaLnBrk="1" hangingPunct="1">
              <a:spcBef>
                <a:spcPct val="20000"/>
              </a:spcBef>
              <a:tabLst>
                <a:tab pos="1828800" algn="r"/>
                <a:tab pos="1947863" algn="l"/>
              </a:tabLst>
            </a:pPr>
            <a:r>
              <a:rPr lang="en-US" sz="2200">
                <a:solidFill>
                  <a:srgbClr val="0004FF"/>
                </a:solidFill>
              </a:rPr>
              <a:t>	2.13	Maine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5650" name="Picture 2" descr="H:\scanned\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15938"/>
            <a:ext cx="883920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3543</TotalTime>
  <Words>10548</Words>
  <Application>Microsoft Macintosh PowerPoint</Application>
  <PresentationFormat>On-screen Show (4:3)</PresentationFormat>
  <Paragraphs>1144</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Blank Presentation</vt:lpstr>
      <vt:lpstr>A Changing World:  Career Outlook in the U.S.</vt:lpstr>
      <vt:lpstr>PowerPoint Presentation</vt:lpstr>
      <vt:lpstr>Fastest Growing Occup. in USA Requiring Postsecondary Education (Total Change in Positions Projected from 2010 - 2020) </vt:lpstr>
      <vt:lpstr>Fastest Growing Occup. in USA (Total Change in Positions Projected from 2010 - 2020)</vt:lpstr>
      <vt:lpstr>Fastest Growing Occup. in USA (Percent Change in Positions Projected from 2010 - 2020)</vt:lpstr>
      <vt:lpstr>Fastest Declining Occup. in USA (Total Change in Positions Projected from 2010 - 2020)</vt:lpstr>
      <vt:lpstr>PowerPoint Presentation</vt:lpstr>
      <vt:lpstr>States with Most New Jobs (Total Change in Positions Projected from 2008 - 2018)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xx</vt:lpstr>
      <vt:lpstr>xx</vt:lpstr>
      <vt:lpstr>Interview tips</vt:lpstr>
      <vt:lpstr>Myth #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way of doing business is changing</vt:lpstr>
      <vt:lpstr>The 10 key skills for the future of work</vt:lpstr>
      <vt:lpstr>PowerPoint Presentation</vt:lpstr>
      <vt:lpstr>PowerPoint Presentation</vt:lpstr>
      <vt:lpstr>Help students discover their passion, then help them get on a pathway where they can turn that passion into a career. </vt:lpstr>
      <vt:lpstr>Thanks for listening!</vt:lpstr>
    </vt:vector>
  </TitlesOfParts>
  <Manager/>
  <Company>CareerOutlook.US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Emil Barnabas</dc:creator>
  <cp:keywords/>
  <dc:description/>
  <cp:lastModifiedBy>Emil Barnabas</cp:lastModifiedBy>
  <cp:revision>359</cp:revision>
  <cp:lastPrinted>2013-12-06T04:19:06Z</cp:lastPrinted>
  <dcterms:created xsi:type="dcterms:W3CDTF">2012-11-29T04:40:18Z</dcterms:created>
  <dcterms:modified xsi:type="dcterms:W3CDTF">2014-02-24T06:27:39Z</dcterms:modified>
  <cp:category/>
</cp:coreProperties>
</file>